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notesMasterIdLst>
    <p:notesMasterId r:id="rId26"/>
  </p:notesMasterIdLst>
  <p:sldIdLst>
    <p:sldId id="310" r:id="rId2"/>
    <p:sldId id="266" r:id="rId3"/>
    <p:sldId id="295" r:id="rId4"/>
    <p:sldId id="306" r:id="rId5"/>
    <p:sldId id="309" r:id="rId6"/>
    <p:sldId id="260" r:id="rId7"/>
    <p:sldId id="268" r:id="rId8"/>
    <p:sldId id="269" r:id="rId9"/>
    <p:sldId id="261" r:id="rId10"/>
    <p:sldId id="276" r:id="rId11"/>
    <p:sldId id="278" r:id="rId12"/>
    <p:sldId id="281" r:id="rId13"/>
    <p:sldId id="282" r:id="rId14"/>
    <p:sldId id="308" r:id="rId15"/>
    <p:sldId id="287" r:id="rId16"/>
    <p:sldId id="290" r:id="rId17"/>
    <p:sldId id="304" r:id="rId18"/>
    <p:sldId id="265" r:id="rId19"/>
    <p:sldId id="296" r:id="rId20"/>
    <p:sldId id="297" r:id="rId21"/>
    <p:sldId id="298" r:id="rId22"/>
    <p:sldId id="299" r:id="rId23"/>
    <p:sldId id="300" r:id="rId24"/>
    <p:sldId id="307"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98" autoAdjust="0"/>
    <p:restoredTop sz="91954" autoAdjust="0"/>
  </p:normalViewPr>
  <p:slideViewPr>
    <p:cSldViewPr>
      <p:cViewPr varScale="1">
        <p:scale>
          <a:sx n="47" d="100"/>
          <a:sy n="47" d="100"/>
        </p:scale>
        <p:origin x="-1338"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Salas\Dropbox\Consultor&#237;a\Pazos%20fronterizos\11.%20Informe%20Final\3.%20Marcelo%20Informes%20enviados\Estimaci&#243;n%20TMDA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RSalas\Dropbox\Consultor&#237;a\Pazos%20fronterizos\11.%20Informe%20Final\3.%20Marcelo%20Informes%20enviados\Estimaci&#243;n%20TMDA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RSalas\Dropbox\Consultor&#237;a\Pazos%20fronterizos\11.%20Informe%20Final\3.%20Marcelo%20Informes%20enviados\Estimaci&#243;n%20TMDAs.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RSalas\Dropbox\Consultor&#237;a\Pazos%20fronterizos\11.%20Informe%20Final\3.%20Marcelo%20Informes%20enviados\Estimaci&#243;n%20TMDAs.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Salas%20Contreras\Dropbox\Consultor&#237;a\MIDEPLAN\Complejos%20fronterizos\14%20Power%20presentaci&#243;n%20final\Calidad%20color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Salas\Dropbox\TEMPORAL\Calidad%20colore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Salas\Dropbox\TEMPORAL\Calidad%20colore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Salas\Dropbox\TEMPORAL\Calidad%20colore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Salas\Dropbox\Consultor&#237;a\MIDEPLAN\Complejos%20fronterizos\14%20Power%20presentaci&#243;n%20final\Calidad%20colo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Salas\Dropbox\Consultor&#237;a\Pazos%20fronterizos\11.%20Informe%20Final\3.%20Marcelo%20Informes%20enviados\Estimaci&#243;n%20TMDA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Salas\Dropbox\Consultor&#237;a\Pazos%20fronterizos\11.%20Informe%20Final\3.%20Marcelo%20Informes%20enviados\Estimaci&#243;n%20TMDA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Salas\Dropbox\Consultor&#237;a\Pazos%20fronterizos\11.%20Informe%20Final\3.%20Marcelo%20Informes%20enviados\Estimaci&#243;n%20TMDA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Salas\Dropbox\Consultor&#237;a\Pazos%20fronterizos\11.%20Informe%20Final\3.%20Marcelo%20Informes%20enviados\Estimaci&#243;n%20TMDA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Salas\Dropbox\Consultor&#237;a\Pazos%20fronterizos\11.%20Informe%20Final\3.%20Marcelo%20Informes%20enviados\Estimaci&#243;n%20TMDA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Salas\Dropbox\Consultor&#237;a\Pazos%20fronterizos\11.%20Informe%20Final\3.%20Marcelo%20Informes%20enviados\Estimaci&#243;n%20TMDA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Salas\Dropbox\Consultor&#237;a\Pazos%20fronterizos\11.%20Informe%20Final\3.%20Marcelo%20Informes%20enviados\Estimaci&#243;n%20TMDAs.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RSalas\Dropbox\Consultor&#237;a\Pazos%20fronterizos\11.%20Informe%20Final\3.%20Marcelo%20Informes%20enviados\Estimaci&#243;n%20TMDA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s-CL" sz="800"/>
              <a:t>TMDA Personas</a:t>
            </a:r>
          </a:p>
        </c:rich>
      </c:tx>
      <c:layout/>
      <c:overlay val="0"/>
    </c:title>
    <c:autoTitleDeleted val="0"/>
    <c:plotArea>
      <c:layout/>
      <c:lineChart>
        <c:grouping val="standard"/>
        <c:varyColors val="0"/>
        <c:ser>
          <c:idx val="1"/>
          <c:order val="0"/>
          <c:tx>
            <c:strRef>
              <c:f>Movimiento!$E$6</c:f>
              <c:strCache>
                <c:ptCount val="1"/>
                <c:pt idx="0">
                  <c:v>Real 1997-99</c:v>
                </c:pt>
              </c:strCache>
            </c:strRef>
          </c:tx>
          <c:spPr>
            <a:ln w="12700">
              <a:solidFill>
                <a:srgbClr val="FF0000"/>
              </a:solidFill>
              <a:prstDash val="sysDot"/>
            </a:ln>
          </c:spPr>
          <c:marker>
            <c:symbol val="none"/>
          </c:marker>
          <c:trendline>
            <c:trendlineType val="linear"/>
            <c:dispRSqr val="1"/>
            <c:dispEq val="0"/>
            <c:trendlineLbl>
              <c:layout/>
              <c:numFmt formatCode="General" sourceLinked="0"/>
              <c:txPr>
                <a:bodyPr/>
                <a:lstStyle/>
                <a:p>
                  <a:pPr>
                    <a:defRPr sz="900"/>
                  </a:pPr>
                  <a:endParaRPr lang="es-CL"/>
                </a:p>
              </c:txPr>
            </c:trendlineLbl>
          </c:trendline>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Movimiento!$E$7:$E$21</c:f>
              <c:numCache>
                <c:formatCode>#,##0</c:formatCode>
                <c:ptCount val="15"/>
                <c:pt idx="0">
                  <c:v>6272.3616438356339</c:v>
                </c:pt>
                <c:pt idx="1">
                  <c:v>6173.0054794520702</c:v>
                </c:pt>
                <c:pt idx="2">
                  <c:v>7284.2849315068524</c:v>
                </c:pt>
              </c:numCache>
            </c:numRef>
          </c:val>
          <c:smooth val="0"/>
        </c:ser>
        <c:ser>
          <c:idx val="2"/>
          <c:order val="1"/>
          <c:tx>
            <c:strRef>
              <c:f>Movimiento!$F$6</c:f>
              <c:strCache>
                <c:ptCount val="1"/>
                <c:pt idx="0">
                  <c:v>Real 2000-2011</c:v>
                </c:pt>
              </c:strCache>
            </c:strRef>
          </c:tx>
          <c:spPr>
            <a:ln w="12700">
              <a:prstDash val="lgDash"/>
            </a:ln>
          </c:spPr>
          <c:marker>
            <c:symbol val="none"/>
          </c:marker>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Movimiento!$F$7:$F$21</c:f>
              <c:numCache>
                <c:formatCode>General</c:formatCode>
                <c:ptCount val="15"/>
                <c:pt idx="2" formatCode="#,##0">
                  <c:v>7284.2849315068524</c:v>
                </c:pt>
                <c:pt idx="3" formatCode="#,##0">
                  <c:v>8060.0657534246584</c:v>
                </c:pt>
                <c:pt idx="4" formatCode="#,##0">
                  <c:v>7658.7452054794685</c:v>
                </c:pt>
                <c:pt idx="5" formatCode="#,##0">
                  <c:v>7799.8356164383558</c:v>
                </c:pt>
                <c:pt idx="6" formatCode="#,##0">
                  <c:v>8074.7890410958944</c:v>
                </c:pt>
                <c:pt idx="7" formatCode="#,##0">
                  <c:v>9549.6986301369889</c:v>
                </c:pt>
                <c:pt idx="8" formatCode="#,##0">
                  <c:v>10228.567123287599</c:v>
                </c:pt>
                <c:pt idx="9" formatCode="#,##0">
                  <c:v>11329.791780821948</c:v>
                </c:pt>
                <c:pt idx="10" formatCode="#,##0">
                  <c:v>11822.301369862997</c:v>
                </c:pt>
                <c:pt idx="11" formatCode="#,##0">
                  <c:v>10969.468493150685</c:v>
                </c:pt>
                <c:pt idx="12" formatCode="#,##0">
                  <c:v>11262.032876712359</c:v>
                </c:pt>
                <c:pt idx="13" formatCode="#,##0">
                  <c:v>12350.684931506848</c:v>
                </c:pt>
                <c:pt idx="14" formatCode="#,##0">
                  <c:v>13723.367123287589</c:v>
                </c:pt>
              </c:numCache>
            </c:numRef>
          </c:val>
          <c:smooth val="0"/>
        </c:ser>
        <c:dLbls>
          <c:showLegendKey val="0"/>
          <c:showVal val="0"/>
          <c:showCatName val="0"/>
          <c:showSerName val="0"/>
          <c:showPercent val="0"/>
          <c:showBubbleSize val="0"/>
        </c:dLbls>
        <c:marker val="1"/>
        <c:smooth val="0"/>
        <c:axId val="64492672"/>
        <c:axId val="64494208"/>
      </c:lineChart>
      <c:catAx>
        <c:axId val="64492672"/>
        <c:scaling>
          <c:orientation val="minMax"/>
        </c:scaling>
        <c:delete val="0"/>
        <c:axPos val="b"/>
        <c:numFmt formatCode="General" sourceLinked="1"/>
        <c:majorTickMark val="none"/>
        <c:minorTickMark val="none"/>
        <c:tickLblPos val="nextTo"/>
        <c:txPr>
          <a:bodyPr/>
          <a:lstStyle/>
          <a:p>
            <a:pPr>
              <a:defRPr sz="800"/>
            </a:pPr>
            <a:endParaRPr lang="es-CL"/>
          </a:p>
        </c:txPr>
        <c:crossAx val="64494208"/>
        <c:crosses val="autoZero"/>
        <c:auto val="1"/>
        <c:lblAlgn val="ctr"/>
        <c:lblOffset val="100"/>
        <c:noMultiLvlLbl val="0"/>
      </c:catAx>
      <c:valAx>
        <c:axId val="64494208"/>
        <c:scaling>
          <c:orientation val="minMax"/>
        </c:scaling>
        <c:delete val="0"/>
        <c:axPos val="l"/>
        <c:numFmt formatCode="#,##0" sourceLinked="1"/>
        <c:majorTickMark val="none"/>
        <c:minorTickMark val="none"/>
        <c:tickLblPos val="nextTo"/>
        <c:txPr>
          <a:bodyPr/>
          <a:lstStyle/>
          <a:p>
            <a:pPr>
              <a:defRPr sz="600"/>
            </a:pPr>
            <a:endParaRPr lang="es-CL"/>
          </a:p>
        </c:txPr>
        <c:crossAx val="64492672"/>
        <c:crosses val="autoZero"/>
        <c:crossBetween val="between"/>
      </c:valAx>
    </c:plotArea>
    <c:legend>
      <c:legendPos val="r"/>
      <c:layout/>
      <c:overlay val="0"/>
      <c:txPr>
        <a:bodyPr/>
        <a:lstStyle/>
        <a:p>
          <a:pPr>
            <a:defRPr sz="700"/>
          </a:pPr>
          <a:endParaRPr lang="es-CL"/>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s-CL" sz="800"/>
              <a:t>TMDA Vehículos</a:t>
            </a:r>
          </a:p>
        </c:rich>
      </c:tx>
      <c:layout/>
      <c:overlay val="0"/>
    </c:title>
    <c:autoTitleDeleted val="0"/>
    <c:plotArea>
      <c:layout/>
      <c:lineChart>
        <c:grouping val="standard"/>
        <c:varyColors val="0"/>
        <c:ser>
          <c:idx val="1"/>
          <c:order val="0"/>
          <c:tx>
            <c:strRef>
              <c:f>Movimiento!$AC$6</c:f>
              <c:strCache>
                <c:ptCount val="1"/>
                <c:pt idx="0">
                  <c:v>Real 1997-2000</c:v>
                </c:pt>
              </c:strCache>
            </c:strRef>
          </c:tx>
          <c:spPr>
            <a:ln w="12700">
              <a:solidFill>
                <a:srgbClr val="FF0000"/>
              </a:solidFill>
              <a:prstDash val="sysDot"/>
            </a:ln>
          </c:spPr>
          <c:marker>
            <c:symbol val="none"/>
          </c:marker>
          <c:trendline>
            <c:trendlineType val="linear"/>
            <c:dispRSqr val="1"/>
            <c:dispEq val="0"/>
            <c:trendlineLbl>
              <c:layout>
                <c:manualLayout>
                  <c:x val="-0.11112933900614738"/>
                  <c:y val="9.7456947815421028E-3"/>
                </c:manualLayout>
              </c:layout>
              <c:numFmt formatCode="General" sourceLinked="0"/>
              <c:txPr>
                <a:bodyPr/>
                <a:lstStyle/>
                <a:p>
                  <a:pPr>
                    <a:defRPr sz="900"/>
                  </a:pPr>
                  <a:endParaRPr lang="es-CL"/>
                </a:p>
              </c:txPr>
            </c:trendlineLbl>
          </c:trendline>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Movimiento!$AC$7:$AC$21</c:f>
              <c:numCache>
                <c:formatCode>#,##0</c:formatCode>
                <c:ptCount val="15"/>
                <c:pt idx="0">
                  <c:v>228.32328767123289</c:v>
                </c:pt>
                <c:pt idx="1">
                  <c:v>271.84383561643932</c:v>
                </c:pt>
                <c:pt idx="2">
                  <c:v>290.17260273972778</c:v>
                </c:pt>
                <c:pt idx="3">
                  <c:v>312.93150684931391</c:v>
                </c:pt>
              </c:numCache>
            </c:numRef>
          </c:val>
          <c:smooth val="0"/>
        </c:ser>
        <c:ser>
          <c:idx val="2"/>
          <c:order val="1"/>
          <c:tx>
            <c:strRef>
              <c:f>Movimiento!$AD$6</c:f>
              <c:strCache>
                <c:ptCount val="1"/>
                <c:pt idx="0">
                  <c:v>Real 2000-2011</c:v>
                </c:pt>
              </c:strCache>
            </c:strRef>
          </c:tx>
          <c:spPr>
            <a:ln w="12700">
              <a:prstDash val="lgDash"/>
            </a:ln>
          </c:spPr>
          <c:marker>
            <c:symbol val="none"/>
          </c:marker>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Movimiento!$AD$7:$AD$21</c:f>
              <c:numCache>
                <c:formatCode>General</c:formatCode>
                <c:ptCount val="15"/>
                <c:pt idx="3" formatCode="#,##0">
                  <c:v>312.93150684931391</c:v>
                </c:pt>
                <c:pt idx="4" formatCode="#,##0">
                  <c:v>305.99726027397259</c:v>
                </c:pt>
                <c:pt idx="5" formatCode="#,##0">
                  <c:v>278.99726027397259</c:v>
                </c:pt>
                <c:pt idx="6" formatCode="#,##0">
                  <c:v>306.10410958904208</c:v>
                </c:pt>
                <c:pt idx="7" formatCode="#,##0">
                  <c:v>329.63561643835618</c:v>
                </c:pt>
                <c:pt idx="8" formatCode="#,##0">
                  <c:v>354.64383561643939</c:v>
                </c:pt>
                <c:pt idx="9" formatCode="#,##0">
                  <c:v>376.37534246575342</c:v>
                </c:pt>
                <c:pt idx="10" formatCode="#,##0">
                  <c:v>426.57534246575341</c:v>
                </c:pt>
                <c:pt idx="11" formatCode="#,##0">
                  <c:v>466.51780821917811</c:v>
                </c:pt>
                <c:pt idx="12" formatCode="#,##0">
                  <c:v>488.67671232876711</c:v>
                </c:pt>
                <c:pt idx="13" formatCode="#,##0">
                  <c:v>481.28493150684926</c:v>
                </c:pt>
                <c:pt idx="14" formatCode="#,##0">
                  <c:v>413.0520547945207</c:v>
                </c:pt>
              </c:numCache>
            </c:numRef>
          </c:val>
          <c:smooth val="0"/>
        </c:ser>
        <c:dLbls>
          <c:showLegendKey val="0"/>
          <c:showVal val="0"/>
          <c:showCatName val="0"/>
          <c:showSerName val="0"/>
          <c:showPercent val="0"/>
          <c:showBubbleSize val="0"/>
        </c:dLbls>
        <c:marker val="1"/>
        <c:smooth val="0"/>
        <c:axId val="75122560"/>
        <c:axId val="75124096"/>
      </c:lineChart>
      <c:catAx>
        <c:axId val="75122560"/>
        <c:scaling>
          <c:orientation val="minMax"/>
        </c:scaling>
        <c:delete val="0"/>
        <c:axPos val="b"/>
        <c:numFmt formatCode="General" sourceLinked="1"/>
        <c:majorTickMark val="none"/>
        <c:minorTickMark val="none"/>
        <c:tickLblPos val="nextTo"/>
        <c:txPr>
          <a:bodyPr/>
          <a:lstStyle/>
          <a:p>
            <a:pPr>
              <a:defRPr sz="800"/>
            </a:pPr>
            <a:endParaRPr lang="es-CL"/>
          </a:p>
        </c:txPr>
        <c:crossAx val="75124096"/>
        <c:crosses val="autoZero"/>
        <c:auto val="1"/>
        <c:lblAlgn val="ctr"/>
        <c:lblOffset val="100"/>
        <c:noMultiLvlLbl val="0"/>
      </c:catAx>
      <c:valAx>
        <c:axId val="75124096"/>
        <c:scaling>
          <c:orientation val="minMax"/>
        </c:scaling>
        <c:delete val="0"/>
        <c:axPos val="l"/>
        <c:numFmt formatCode="#,##0" sourceLinked="1"/>
        <c:majorTickMark val="none"/>
        <c:minorTickMark val="none"/>
        <c:tickLblPos val="nextTo"/>
        <c:txPr>
          <a:bodyPr/>
          <a:lstStyle/>
          <a:p>
            <a:pPr>
              <a:defRPr sz="600"/>
            </a:pPr>
            <a:endParaRPr lang="es-CL"/>
          </a:p>
        </c:txPr>
        <c:crossAx val="75122560"/>
        <c:crosses val="autoZero"/>
        <c:crossBetween val="between"/>
      </c:valAx>
      <c:spPr>
        <a:noFill/>
        <a:ln w="25400">
          <a:noFill/>
        </a:ln>
      </c:spPr>
    </c:plotArea>
    <c:legend>
      <c:legendPos val="r"/>
      <c:layout>
        <c:manualLayout>
          <c:xMode val="edge"/>
          <c:yMode val="edge"/>
          <c:x val="0.61960784313725492"/>
          <c:y val="0.25923514384315349"/>
          <c:w val="0.34901960784313735"/>
          <c:h val="0.66940475775488395"/>
        </c:manualLayout>
      </c:layout>
      <c:overlay val="0"/>
      <c:txPr>
        <a:bodyPr/>
        <a:lstStyle/>
        <a:p>
          <a:pPr>
            <a:defRPr sz="700"/>
          </a:pPr>
          <a:endParaRPr lang="es-CL"/>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s-CL" sz="800"/>
              <a:t>TMDA Personas</a:t>
            </a:r>
          </a:p>
        </c:rich>
      </c:tx>
      <c:layout/>
      <c:overlay val="0"/>
    </c:title>
    <c:autoTitleDeleted val="0"/>
    <c:plotArea>
      <c:layout/>
      <c:lineChart>
        <c:grouping val="standard"/>
        <c:varyColors val="0"/>
        <c:ser>
          <c:idx val="1"/>
          <c:order val="0"/>
          <c:tx>
            <c:strRef>
              <c:f>Movimiento!$AE$6</c:f>
              <c:strCache>
                <c:ptCount val="1"/>
                <c:pt idx="0">
                  <c:v>Real 1997-2000</c:v>
                </c:pt>
              </c:strCache>
            </c:strRef>
          </c:tx>
          <c:spPr>
            <a:ln w="12700">
              <a:solidFill>
                <a:srgbClr val="FF0000"/>
              </a:solidFill>
              <a:prstDash val="sysDot"/>
            </a:ln>
          </c:spPr>
          <c:marker>
            <c:symbol val="none"/>
          </c:marker>
          <c:trendline>
            <c:trendlineType val="linear"/>
            <c:dispRSqr val="1"/>
            <c:dispEq val="0"/>
            <c:trendlineLbl>
              <c:layout>
                <c:manualLayout>
                  <c:x val="-7.1171532381121214E-2"/>
                  <c:y val="-2.2006380822688711E-2"/>
                </c:manualLayout>
              </c:layout>
              <c:numFmt formatCode="General" sourceLinked="0"/>
              <c:txPr>
                <a:bodyPr/>
                <a:lstStyle/>
                <a:p>
                  <a:pPr>
                    <a:defRPr sz="900"/>
                  </a:pPr>
                  <a:endParaRPr lang="es-CL"/>
                </a:p>
              </c:txPr>
            </c:trendlineLbl>
          </c:trendline>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Movimiento!$AE$7:$AE$21</c:f>
              <c:numCache>
                <c:formatCode>#,##0</c:formatCode>
                <c:ptCount val="15"/>
                <c:pt idx="0">
                  <c:v>770.82191780821688</c:v>
                </c:pt>
                <c:pt idx="1">
                  <c:v>915.39726027397239</c:v>
                </c:pt>
                <c:pt idx="2">
                  <c:v>946.92876712328768</c:v>
                </c:pt>
                <c:pt idx="3">
                  <c:v>1015.1616438356164</c:v>
                </c:pt>
              </c:numCache>
            </c:numRef>
          </c:val>
          <c:smooth val="0"/>
        </c:ser>
        <c:ser>
          <c:idx val="2"/>
          <c:order val="1"/>
          <c:tx>
            <c:strRef>
              <c:f>Movimiento!$AF$6</c:f>
              <c:strCache>
                <c:ptCount val="1"/>
                <c:pt idx="0">
                  <c:v>Real 2000-2011</c:v>
                </c:pt>
              </c:strCache>
            </c:strRef>
          </c:tx>
          <c:spPr>
            <a:ln w="12700">
              <a:prstDash val="lgDash"/>
            </a:ln>
          </c:spPr>
          <c:marker>
            <c:symbol val="none"/>
          </c:marker>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Movimiento!$AF$7:$AF$21</c:f>
              <c:numCache>
                <c:formatCode>General</c:formatCode>
                <c:ptCount val="15"/>
                <c:pt idx="3" formatCode="#,##0">
                  <c:v>1015.1616438356164</c:v>
                </c:pt>
                <c:pt idx="4" formatCode="#,##0">
                  <c:v>1001.8794520547946</c:v>
                </c:pt>
                <c:pt idx="5" formatCode="#,##0">
                  <c:v>1018.7780821917826</c:v>
                </c:pt>
                <c:pt idx="6" formatCode="#,##0">
                  <c:v>1269.4684931506861</c:v>
                </c:pt>
                <c:pt idx="7" formatCode="#,##0">
                  <c:v>1525.6794520547944</c:v>
                </c:pt>
                <c:pt idx="8" formatCode="#,##0">
                  <c:v>1561.3479452054794</c:v>
                </c:pt>
                <c:pt idx="9" formatCode="#,##0">
                  <c:v>1700.2273972602761</c:v>
                </c:pt>
                <c:pt idx="10" formatCode="#,##0">
                  <c:v>1861.61095890411</c:v>
                </c:pt>
                <c:pt idx="11" formatCode="#,##0">
                  <c:v>1998.8520547945207</c:v>
                </c:pt>
                <c:pt idx="12" formatCode="#,##0">
                  <c:v>2003.8657534246634</c:v>
                </c:pt>
                <c:pt idx="13" formatCode="#,##0">
                  <c:v>1986.3890410958898</c:v>
                </c:pt>
                <c:pt idx="14" formatCode="#,##0">
                  <c:v>1659.7041095890409</c:v>
                </c:pt>
              </c:numCache>
            </c:numRef>
          </c:val>
          <c:smooth val="0"/>
        </c:ser>
        <c:dLbls>
          <c:showLegendKey val="0"/>
          <c:showVal val="0"/>
          <c:showCatName val="0"/>
          <c:showSerName val="0"/>
          <c:showPercent val="0"/>
          <c:showBubbleSize val="0"/>
        </c:dLbls>
        <c:marker val="1"/>
        <c:smooth val="0"/>
        <c:axId val="75158656"/>
        <c:axId val="75160192"/>
      </c:lineChart>
      <c:catAx>
        <c:axId val="75158656"/>
        <c:scaling>
          <c:orientation val="minMax"/>
        </c:scaling>
        <c:delete val="0"/>
        <c:axPos val="b"/>
        <c:numFmt formatCode="General" sourceLinked="1"/>
        <c:majorTickMark val="none"/>
        <c:minorTickMark val="none"/>
        <c:tickLblPos val="nextTo"/>
        <c:txPr>
          <a:bodyPr/>
          <a:lstStyle/>
          <a:p>
            <a:pPr>
              <a:defRPr sz="800"/>
            </a:pPr>
            <a:endParaRPr lang="es-CL"/>
          </a:p>
        </c:txPr>
        <c:crossAx val="75160192"/>
        <c:crosses val="autoZero"/>
        <c:auto val="1"/>
        <c:lblAlgn val="ctr"/>
        <c:lblOffset val="100"/>
        <c:noMultiLvlLbl val="0"/>
      </c:catAx>
      <c:valAx>
        <c:axId val="75160192"/>
        <c:scaling>
          <c:orientation val="minMax"/>
        </c:scaling>
        <c:delete val="0"/>
        <c:axPos val="l"/>
        <c:numFmt formatCode="#,##0" sourceLinked="1"/>
        <c:majorTickMark val="none"/>
        <c:minorTickMark val="none"/>
        <c:tickLblPos val="nextTo"/>
        <c:txPr>
          <a:bodyPr/>
          <a:lstStyle/>
          <a:p>
            <a:pPr>
              <a:defRPr sz="600"/>
            </a:pPr>
            <a:endParaRPr lang="es-CL"/>
          </a:p>
        </c:txPr>
        <c:crossAx val="75158656"/>
        <c:crosses val="autoZero"/>
        <c:crossBetween val="between"/>
      </c:valAx>
    </c:plotArea>
    <c:legend>
      <c:legendPos val="r"/>
      <c:layout>
        <c:manualLayout>
          <c:xMode val="edge"/>
          <c:yMode val="edge"/>
          <c:x val="0.61923583662714421"/>
          <c:y val="0.25923498247402849"/>
          <c:w val="0.34914361001317523"/>
          <c:h val="0.66149882382088276"/>
        </c:manualLayout>
      </c:layout>
      <c:overlay val="0"/>
      <c:txPr>
        <a:bodyPr/>
        <a:lstStyle/>
        <a:p>
          <a:pPr>
            <a:defRPr sz="700"/>
          </a:pPr>
          <a:endParaRPr lang="es-CL"/>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s-CL" sz="800"/>
              <a:t>TMDA Carga</a:t>
            </a:r>
            <a:r>
              <a:rPr lang="es-CL" sz="800" baseline="0"/>
              <a:t> (Tons)</a:t>
            </a:r>
            <a:endParaRPr lang="es-CL" sz="800"/>
          </a:p>
        </c:rich>
      </c:tx>
      <c:layout/>
      <c:overlay val="0"/>
    </c:title>
    <c:autoTitleDeleted val="0"/>
    <c:plotArea>
      <c:layout/>
      <c:lineChart>
        <c:grouping val="standard"/>
        <c:varyColors val="0"/>
        <c:ser>
          <c:idx val="1"/>
          <c:order val="0"/>
          <c:tx>
            <c:strRef>
              <c:f>Movimiento!$AG$6</c:f>
              <c:strCache>
                <c:ptCount val="1"/>
                <c:pt idx="0">
                  <c:v>Real 1997-2000</c:v>
                </c:pt>
              </c:strCache>
            </c:strRef>
          </c:tx>
          <c:spPr>
            <a:ln w="12700">
              <a:solidFill>
                <a:srgbClr val="FF0000"/>
              </a:solidFill>
              <a:prstDash val="sysDot"/>
            </a:ln>
          </c:spPr>
          <c:marker>
            <c:symbol val="none"/>
          </c:marker>
          <c:trendline>
            <c:trendlineType val="linear"/>
            <c:dispRSqr val="1"/>
            <c:dispEq val="0"/>
            <c:trendlineLbl>
              <c:layout>
                <c:manualLayout>
                  <c:x val="-0.10509406942744642"/>
                  <c:y val="-0.24525264200792657"/>
                </c:manualLayout>
              </c:layout>
              <c:numFmt formatCode="General" sourceLinked="0"/>
              <c:txPr>
                <a:bodyPr/>
                <a:lstStyle/>
                <a:p>
                  <a:pPr>
                    <a:defRPr sz="900"/>
                  </a:pPr>
                  <a:endParaRPr lang="es-CL"/>
                </a:p>
              </c:txPr>
            </c:trendlineLbl>
          </c:trendline>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Movimiento!$AG$7:$AG$21</c:f>
              <c:numCache>
                <c:formatCode>#,##0</c:formatCode>
                <c:ptCount val="15"/>
                <c:pt idx="0">
                  <c:v>516.5140575342466</c:v>
                </c:pt>
                <c:pt idx="1">
                  <c:v>637.91514794520538</c:v>
                </c:pt>
                <c:pt idx="2">
                  <c:v>492.32852328766995</c:v>
                </c:pt>
                <c:pt idx="3">
                  <c:v>548.55090684931508</c:v>
                </c:pt>
              </c:numCache>
            </c:numRef>
          </c:val>
          <c:smooth val="0"/>
        </c:ser>
        <c:ser>
          <c:idx val="2"/>
          <c:order val="1"/>
          <c:tx>
            <c:strRef>
              <c:f>Movimiento!$AH$6</c:f>
              <c:strCache>
                <c:ptCount val="1"/>
                <c:pt idx="0">
                  <c:v>Real 2000-2011</c:v>
                </c:pt>
              </c:strCache>
            </c:strRef>
          </c:tx>
          <c:spPr>
            <a:ln w="12700">
              <a:prstDash val="lgDash"/>
            </a:ln>
          </c:spPr>
          <c:marker>
            <c:symbol val="none"/>
          </c:marker>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Movimiento!$AH$7:$AH$21</c:f>
              <c:numCache>
                <c:formatCode>General</c:formatCode>
                <c:ptCount val="15"/>
                <c:pt idx="3" formatCode="#,##0">
                  <c:v>548.55090684931508</c:v>
                </c:pt>
                <c:pt idx="4" formatCode="#,##0">
                  <c:v>414.78457260273973</c:v>
                </c:pt>
                <c:pt idx="5" formatCode="#,##0">
                  <c:v>468.39776438356262</c:v>
                </c:pt>
                <c:pt idx="6" formatCode="#,##0">
                  <c:v>533.98075068493142</c:v>
                </c:pt>
                <c:pt idx="7" formatCode="#,##0">
                  <c:v>622.60823835616725</c:v>
                </c:pt>
                <c:pt idx="8" formatCode="#,##0">
                  <c:v>854.57931232876854</c:v>
                </c:pt>
                <c:pt idx="9" formatCode="#,##0">
                  <c:v>809.35238082191586</c:v>
                </c:pt>
                <c:pt idx="10" formatCode="#,##0">
                  <c:v>1037.5581315068478</c:v>
                </c:pt>
                <c:pt idx="11" formatCode="#,##0">
                  <c:v>1003.8142958904073</c:v>
                </c:pt>
                <c:pt idx="12" formatCode="#,##0">
                  <c:v>866.98490958904154</c:v>
                </c:pt>
                <c:pt idx="13" formatCode="#,##0">
                  <c:v>857.10203835616676</c:v>
                </c:pt>
                <c:pt idx="14" formatCode="#,##0">
                  <c:v>613.37395616438357</c:v>
                </c:pt>
              </c:numCache>
            </c:numRef>
          </c:val>
          <c:smooth val="0"/>
        </c:ser>
        <c:dLbls>
          <c:showLegendKey val="0"/>
          <c:showVal val="0"/>
          <c:showCatName val="0"/>
          <c:showSerName val="0"/>
          <c:showPercent val="0"/>
          <c:showBubbleSize val="0"/>
        </c:dLbls>
        <c:marker val="1"/>
        <c:smooth val="0"/>
        <c:axId val="75190656"/>
        <c:axId val="75192192"/>
      </c:lineChart>
      <c:catAx>
        <c:axId val="75190656"/>
        <c:scaling>
          <c:orientation val="minMax"/>
        </c:scaling>
        <c:delete val="0"/>
        <c:axPos val="b"/>
        <c:numFmt formatCode="General" sourceLinked="1"/>
        <c:majorTickMark val="none"/>
        <c:minorTickMark val="none"/>
        <c:tickLblPos val="nextTo"/>
        <c:txPr>
          <a:bodyPr/>
          <a:lstStyle/>
          <a:p>
            <a:pPr>
              <a:defRPr sz="800"/>
            </a:pPr>
            <a:endParaRPr lang="es-CL"/>
          </a:p>
        </c:txPr>
        <c:crossAx val="75192192"/>
        <c:crosses val="autoZero"/>
        <c:auto val="1"/>
        <c:lblAlgn val="ctr"/>
        <c:lblOffset val="100"/>
        <c:noMultiLvlLbl val="0"/>
      </c:catAx>
      <c:valAx>
        <c:axId val="75192192"/>
        <c:scaling>
          <c:orientation val="minMax"/>
        </c:scaling>
        <c:delete val="0"/>
        <c:axPos val="l"/>
        <c:numFmt formatCode="#,##0" sourceLinked="1"/>
        <c:majorTickMark val="none"/>
        <c:minorTickMark val="none"/>
        <c:tickLblPos val="nextTo"/>
        <c:txPr>
          <a:bodyPr/>
          <a:lstStyle/>
          <a:p>
            <a:pPr>
              <a:defRPr sz="600"/>
            </a:pPr>
            <a:endParaRPr lang="es-CL"/>
          </a:p>
        </c:txPr>
        <c:crossAx val="75190656"/>
        <c:crosses val="autoZero"/>
        <c:crossBetween val="between"/>
      </c:valAx>
    </c:plotArea>
    <c:legend>
      <c:legendPos val="r"/>
      <c:layout>
        <c:manualLayout>
          <c:xMode val="edge"/>
          <c:yMode val="edge"/>
          <c:x val="0.61942257217848018"/>
          <c:y val="0.25923514384315349"/>
          <c:w val="0.34908136482939717"/>
          <c:h val="0.68521580208058708"/>
        </c:manualLayout>
      </c:layout>
      <c:overlay val="0"/>
      <c:txPr>
        <a:bodyPr/>
        <a:lstStyle/>
        <a:p>
          <a:pPr>
            <a:defRPr sz="700"/>
          </a:pPr>
          <a:endParaRPr lang="es-CL"/>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Satisfacción global con el complejo</a:t>
            </a:r>
          </a:p>
        </c:rich>
      </c:tx>
      <c:layout/>
      <c:overlay val="0"/>
    </c:title>
    <c:autoTitleDeleted val="0"/>
    <c:plotArea>
      <c:layout/>
      <c:barChart>
        <c:barDir val="col"/>
        <c:grouping val="clustered"/>
        <c:varyColors val="0"/>
        <c:ser>
          <c:idx val="0"/>
          <c:order val="0"/>
          <c:tx>
            <c:strRef>
              <c:f>Hoja5!$A$48</c:f>
              <c:strCache>
                <c:ptCount val="1"/>
                <c:pt idx="0">
                  <c:v>Infraestructura</c:v>
                </c:pt>
              </c:strCache>
            </c:strRef>
          </c:tx>
          <c:invertIfNegative val="0"/>
          <c:cat>
            <c:strRef>
              <c:f>Hoja5!$B$47:$E$47</c:f>
              <c:strCache>
                <c:ptCount val="4"/>
                <c:pt idx="0">
                  <c:v>Chacalluta</c:v>
                </c:pt>
                <c:pt idx="1">
                  <c:v>Colchane</c:v>
                </c:pt>
                <c:pt idx="2">
                  <c:v>Puesco</c:v>
                </c:pt>
                <c:pt idx="3">
                  <c:v>Samoré</c:v>
                </c:pt>
              </c:strCache>
            </c:strRef>
          </c:cat>
          <c:val>
            <c:numRef>
              <c:f>Hoja5!$B$48:$E$48</c:f>
              <c:numCache>
                <c:formatCode>0%</c:formatCode>
                <c:ptCount val="4"/>
                <c:pt idx="0">
                  <c:v>0.73899999999999999</c:v>
                </c:pt>
                <c:pt idx="1">
                  <c:v>0.82199999999999995</c:v>
                </c:pt>
                <c:pt idx="2">
                  <c:v>0.91</c:v>
                </c:pt>
                <c:pt idx="3">
                  <c:v>0.59099999999999997</c:v>
                </c:pt>
              </c:numCache>
            </c:numRef>
          </c:val>
        </c:ser>
        <c:ser>
          <c:idx val="1"/>
          <c:order val="1"/>
          <c:tx>
            <c:strRef>
              <c:f>Hoja5!$A$49</c:f>
              <c:strCache>
                <c:ptCount val="1"/>
                <c:pt idx="0">
                  <c:v>Equipamiento</c:v>
                </c:pt>
              </c:strCache>
            </c:strRef>
          </c:tx>
          <c:invertIfNegative val="0"/>
          <c:cat>
            <c:strRef>
              <c:f>Hoja5!$B$47:$E$47</c:f>
              <c:strCache>
                <c:ptCount val="4"/>
                <c:pt idx="0">
                  <c:v>Chacalluta</c:v>
                </c:pt>
                <c:pt idx="1">
                  <c:v>Colchane</c:v>
                </c:pt>
                <c:pt idx="2">
                  <c:v>Puesco</c:v>
                </c:pt>
                <c:pt idx="3">
                  <c:v>Samoré</c:v>
                </c:pt>
              </c:strCache>
            </c:strRef>
          </c:cat>
          <c:val>
            <c:numRef>
              <c:f>Hoja5!$B$49:$E$49</c:f>
              <c:numCache>
                <c:formatCode>0%</c:formatCode>
                <c:ptCount val="4"/>
                <c:pt idx="0">
                  <c:v>0.81799999999999995</c:v>
                </c:pt>
                <c:pt idx="1">
                  <c:v>0.86799999999999999</c:v>
                </c:pt>
                <c:pt idx="2">
                  <c:v>0.96599999999999997</c:v>
                </c:pt>
                <c:pt idx="3">
                  <c:v>0.75800000000000001</c:v>
                </c:pt>
              </c:numCache>
            </c:numRef>
          </c:val>
        </c:ser>
        <c:ser>
          <c:idx val="2"/>
          <c:order val="2"/>
          <c:tx>
            <c:strRef>
              <c:f>Hoja5!$A$50</c:f>
              <c:strCache>
                <c:ptCount val="1"/>
                <c:pt idx="0">
                  <c:v>Funcionamiento</c:v>
                </c:pt>
              </c:strCache>
            </c:strRef>
          </c:tx>
          <c:invertIfNegative val="0"/>
          <c:cat>
            <c:strRef>
              <c:f>Hoja5!$B$47:$E$47</c:f>
              <c:strCache>
                <c:ptCount val="4"/>
                <c:pt idx="0">
                  <c:v>Chacalluta</c:v>
                </c:pt>
                <c:pt idx="1">
                  <c:v>Colchane</c:v>
                </c:pt>
                <c:pt idx="2">
                  <c:v>Puesco</c:v>
                </c:pt>
                <c:pt idx="3">
                  <c:v>Samoré</c:v>
                </c:pt>
              </c:strCache>
            </c:strRef>
          </c:cat>
          <c:val>
            <c:numRef>
              <c:f>Hoja5!$B$50:$E$50</c:f>
              <c:numCache>
                <c:formatCode>0%</c:formatCode>
                <c:ptCount val="4"/>
                <c:pt idx="0">
                  <c:v>0.78200000000000003</c:v>
                </c:pt>
                <c:pt idx="1">
                  <c:v>0.80100000000000005</c:v>
                </c:pt>
                <c:pt idx="2">
                  <c:v>0.85</c:v>
                </c:pt>
                <c:pt idx="3">
                  <c:v>0.78900000000000003</c:v>
                </c:pt>
              </c:numCache>
            </c:numRef>
          </c:val>
        </c:ser>
        <c:dLbls>
          <c:showLegendKey val="0"/>
          <c:showVal val="0"/>
          <c:showCatName val="0"/>
          <c:showSerName val="0"/>
          <c:showPercent val="0"/>
          <c:showBubbleSize val="0"/>
        </c:dLbls>
        <c:gapWidth val="150"/>
        <c:axId val="75277440"/>
        <c:axId val="75278976"/>
      </c:barChart>
      <c:catAx>
        <c:axId val="75277440"/>
        <c:scaling>
          <c:orientation val="minMax"/>
        </c:scaling>
        <c:delete val="0"/>
        <c:axPos val="b"/>
        <c:majorTickMark val="out"/>
        <c:minorTickMark val="none"/>
        <c:tickLblPos val="nextTo"/>
        <c:crossAx val="75278976"/>
        <c:crosses val="autoZero"/>
        <c:auto val="1"/>
        <c:lblAlgn val="ctr"/>
        <c:lblOffset val="100"/>
        <c:noMultiLvlLbl val="0"/>
      </c:catAx>
      <c:valAx>
        <c:axId val="75278976"/>
        <c:scaling>
          <c:orientation val="minMax"/>
        </c:scaling>
        <c:delete val="0"/>
        <c:axPos val="l"/>
        <c:majorGridlines/>
        <c:numFmt formatCode="0%" sourceLinked="1"/>
        <c:majorTickMark val="out"/>
        <c:minorTickMark val="none"/>
        <c:tickLblPos val="nextTo"/>
        <c:crossAx val="752774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0" i="0" u="none" strike="noStrike" baseline="0" dirty="0" smtClean="0">
                <a:effectLst/>
              </a:rPr>
              <a:t>CONFORTABILIDAD </a:t>
            </a:r>
          </a:p>
          <a:p>
            <a:pPr>
              <a:defRPr sz="1400"/>
            </a:pPr>
            <a:r>
              <a:rPr lang="es-ES" sz="1400" b="0" i="0" u="none" strike="noStrike" baseline="0" dirty="0" smtClean="0">
                <a:effectLst/>
              </a:rPr>
              <a:t>de áreas de la </a:t>
            </a:r>
            <a:r>
              <a:rPr lang="es-ES" sz="1400" b="0" i="0" u="none" strike="noStrike" baseline="0" dirty="0">
                <a:effectLst/>
              </a:rPr>
              <a:t>atención </a:t>
            </a:r>
            <a:r>
              <a:rPr lang="es-ES" sz="1400" b="0" i="0" u="none" strike="noStrike" baseline="0" dirty="0" smtClean="0">
                <a:effectLst/>
              </a:rPr>
              <a:t>usuaria</a:t>
            </a:r>
            <a:endParaRPr lang="es-ES" sz="1400" dirty="0"/>
          </a:p>
        </c:rich>
      </c:tx>
      <c:layout/>
      <c:overlay val="0"/>
    </c:title>
    <c:autoTitleDeleted val="0"/>
    <c:plotArea>
      <c:layout/>
      <c:barChart>
        <c:barDir val="col"/>
        <c:grouping val="clustered"/>
        <c:varyColors val="0"/>
        <c:ser>
          <c:idx val="0"/>
          <c:order val="0"/>
          <c:tx>
            <c:strRef>
              <c:f>Hoja5!$A$59</c:f>
              <c:strCache>
                <c:ptCount val="1"/>
                <c:pt idx="0">
                  <c:v>Luminosidad</c:v>
                </c:pt>
              </c:strCache>
            </c:strRef>
          </c:tx>
          <c:invertIfNegative val="0"/>
          <c:cat>
            <c:strRef>
              <c:f>Hoja5!$B$53:$E$53</c:f>
              <c:strCache>
                <c:ptCount val="4"/>
                <c:pt idx="0">
                  <c:v>Chacalluta</c:v>
                </c:pt>
                <c:pt idx="1">
                  <c:v>Colchane</c:v>
                </c:pt>
                <c:pt idx="2">
                  <c:v>Puesco</c:v>
                </c:pt>
                <c:pt idx="3">
                  <c:v>C. Samoré</c:v>
                </c:pt>
              </c:strCache>
            </c:strRef>
          </c:cat>
          <c:val>
            <c:numRef>
              <c:f>Hoja5!$B$59:$E$59</c:f>
              <c:numCache>
                <c:formatCode>General</c:formatCode>
                <c:ptCount val="4"/>
                <c:pt idx="0">
                  <c:v>3.9</c:v>
                </c:pt>
                <c:pt idx="1">
                  <c:v>5.0999999999999996</c:v>
                </c:pt>
                <c:pt idx="2">
                  <c:v>3.8</c:v>
                </c:pt>
                <c:pt idx="3">
                  <c:v>4.3</c:v>
                </c:pt>
              </c:numCache>
            </c:numRef>
          </c:val>
        </c:ser>
        <c:ser>
          <c:idx val="1"/>
          <c:order val="1"/>
          <c:tx>
            <c:strRef>
              <c:f>Hoja5!$A$60</c:f>
              <c:strCache>
                <c:ptCount val="1"/>
                <c:pt idx="0">
                  <c:v>Condiciones térmicas</c:v>
                </c:pt>
              </c:strCache>
            </c:strRef>
          </c:tx>
          <c:invertIfNegative val="0"/>
          <c:cat>
            <c:strRef>
              <c:f>Hoja5!$B$53:$E$53</c:f>
              <c:strCache>
                <c:ptCount val="4"/>
                <c:pt idx="0">
                  <c:v>Chacalluta</c:v>
                </c:pt>
                <c:pt idx="1">
                  <c:v>Colchane</c:v>
                </c:pt>
                <c:pt idx="2">
                  <c:v>Puesco</c:v>
                </c:pt>
                <c:pt idx="3">
                  <c:v>C. Samoré</c:v>
                </c:pt>
              </c:strCache>
            </c:strRef>
          </c:cat>
          <c:val>
            <c:numRef>
              <c:f>Hoja5!$B$60:$E$60</c:f>
              <c:numCache>
                <c:formatCode>General</c:formatCode>
                <c:ptCount val="4"/>
                <c:pt idx="0">
                  <c:v>2.8</c:v>
                </c:pt>
                <c:pt idx="1">
                  <c:v>2.4</c:v>
                </c:pt>
                <c:pt idx="2">
                  <c:v>6.5</c:v>
                </c:pt>
                <c:pt idx="3">
                  <c:v>4.3</c:v>
                </c:pt>
              </c:numCache>
            </c:numRef>
          </c:val>
        </c:ser>
        <c:ser>
          <c:idx val="2"/>
          <c:order val="2"/>
          <c:tx>
            <c:strRef>
              <c:f>Hoja5!$A$61</c:f>
              <c:strCache>
                <c:ptCount val="1"/>
                <c:pt idx="0">
                  <c:v> Aislación acústica</c:v>
                </c:pt>
              </c:strCache>
            </c:strRef>
          </c:tx>
          <c:invertIfNegative val="0"/>
          <c:cat>
            <c:strRef>
              <c:f>Hoja5!$B$53:$E$53</c:f>
              <c:strCache>
                <c:ptCount val="4"/>
                <c:pt idx="0">
                  <c:v>Chacalluta</c:v>
                </c:pt>
                <c:pt idx="1">
                  <c:v>Colchane</c:v>
                </c:pt>
                <c:pt idx="2">
                  <c:v>Puesco</c:v>
                </c:pt>
                <c:pt idx="3">
                  <c:v>C. Samoré</c:v>
                </c:pt>
              </c:strCache>
            </c:strRef>
          </c:cat>
          <c:val>
            <c:numRef>
              <c:f>Hoja5!$B$61:$E$61</c:f>
              <c:numCache>
                <c:formatCode>General</c:formatCode>
                <c:ptCount val="4"/>
                <c:pt idx="0">
                  <c:v>3</c:v>
                </c:pt>
                <c:pt idx="1">
                  <c:v>3.9</c:v>
                </c:pt>
                <c:pt idx="2">
                  <c:v>5.2</c:v>
                </c:pt>
                <c:pt idx="3">
                  <c:v>3.6</c:v>
                </c:pt>
              </c:numCache>
            </c:numRef>
          </c:val>
        </c:ser>
        <c:dLbls>
          <c:showLegendKey val="0"/>
          <c:showVal val="0"/>
          <c:showCatName val="0"/>
          <c:showSerName val="0"/>
          <c:showPercent val="0"/>
          <c:showBubbleSize val="0"/>
        </c:dLbls>
        <c:gapWidth val="150"/>
        <c:axId val="74685056"/>
        <c:axId val="74690944"/>
      </c:barChart>
      <c:catAx>
        <c:axId val="74685056"/>
        <c:scaling>
          <c:orientation val="minMax"/>
        </c:scaling>
        <c:delete val="0"/>
        <c:axPos val="b"/>
        <c:majorTickMark val="out"/>
        <c:minorTickMark val="none"/>
        <c:tickLblPos val="nextTo"/>
        <c:crossAx val="74690944"/>
        <c:crosses val="autoZero"/>
        <c:auto val="1"/>
        <c:lblAlgn val="ctr"/>
        <c:lblOffset val="100"/>
        <c:noMultiLvlLbl val="0"/>
      </c:catAx>
      <c:valAx>
        <c:axId val="74690944"/>
        <c:scaling>
          <c:orientation val="minMax"/>
        </c:scaling>
        <c:delete val="0"/>
        <c:axPos val="l"/>
        <c:majorGridlines/>
        <c:numFmt formatCode="General" sourceLinked="1"/>
        <c:majorTickMark val="out"/>
        <c:minorTickMark val="none"/>
        <c:tickLblPos val="nextTo"/>
        <c:crossAx val="746850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0" i="0" u="none" strike="noStrike" baseline="0" dirty="0" smtClean="0">
                <a:effectLst/>
              </a:rPr>
              <a:t>SEGURIDAD de las instalaciones </a:t>
            </a:r>
            <a:r>
              <a:rPr lang="es-ES" sz="1400" b="1" i="0" u="none" strike="noStrike" baseline="0" dirty="0" smtClean="0"/>
              <a:t> </a:t>
            </a:r>
            <a:endParaRPr lang="es-ES" sz="1400" b="0" dirty="0"/>
          </a:p>
        </c:rich>
      </c:tx>
      <c:layout/>
      <c:overlay val="0"/>
    </c:title>
    <c:autoTitleDeleted val="0"/>
    <c:plotArea>
      <c:layout/>
      <c:barChart>
        <c:barDir val="col"/>
        <c:grouping val="clustered"/>
        <c:varyColors val="0"/>
        <c:ser>
          <c:idx val="0"/>
          <c:order val="0"/>
          <c:tx>
            <c:strRef>
              <c:f>Hoja5!$A$77</c:f>
              <c:strCache>
                <c:ptCount val="1"/>
                <c:pt idx="0">
                  <c:v>A los trabajadores del complejo</c:v>
                </c:pt>
              </c:strCache>
            </c:strRef>
          </c:tx>
          <c:invertIfNegative val="0"/>
          <c:cat>
            <c:strRef>
              <c:f>Hoja5!$B$53:$E$53</c:f>
              <c:strCache>
                <c:ptCount val="4"/>
                <c:pt idx="0">
                  <c:v>Chacalluta</c:v>
                </c:pt>
                <c:pt idx="1">
                  <c:v>Colchane</c:v>
                </c:pt>
                <c:pt idx="2">
                  <c:v>Puesco</c:v>
                </c:pt>
                <c:pt idx="3">
                  <c:v>C. Samoré</c:v>
                </c:pt>
              </c:strCache>
            </c:strRef>
          </c:cat>
          <c:val>
            <c:numRef>
              <c:f>Hoja5!$B$77:$E$77</c:f>
              <c:numCache>
                <c:formatCode>General</c:formatCode>
                <c:ptCount val="4"/>
                <c:pt idx="0">
                  <c:v>3.2</c:v>
                </c:pt>
                <c:pt idx="1">
                  <c:v>4.4000000000000004</c:v>
                </c:pt>
                <c:pt idx="2">
                  <c:v>3.4</c:v>
                </c:pt>
                <c:pt idx="3">
                  <c:v>4</c:v>
                </c:pt>
              </c:numCache>
            </c:numRef>
          </c:val>
        </c:ser>
        <c:ser>
          <c:idx val="1"/>
          <c:order val="1"/>
          <c:tx>
            <c:strRef>
              <c:f>Hoja5!$A$78</c:f>
              <c:strCache>
                <c:ptCount val="1"/>
                <c:pt idx="0">
                  <c:v>A los usuarios</c:v>
                </c:pt>
              </c:strCache>
            </c:strRef>
          </c:tx>
          <c:invertIfNegative val="0"/>
          <c:cat>
            <c:strRef>
              <c:f>Hoja5!$B$53:$E$53</c:f>
              <c:strCache>
                <c:ptCount val="4"/>
                <c:pt idx="0">
                  <c:v>Chacalluta</c:v>
                </c:pt>
                <c:pt idx="1">
                  <c:v>Colchane</c:v>
                </c:pt>
                <c:pt idx="2">
                  <c:v>Puesco</c:v>
                </c:pt>
                <c:pt idx="3">
                  <c:v>C. Samoré</c:v>
                </c:pt>
              </c:strCache>
            </c:strRef>
          </c:cat>
          <c:val>
            <c:numRef>
              <c:f>Hoja5!$B$78:$E$78</c:f>
              <c:numCache>
                <c:formatCode>General</c:formatCode>
                <c:ptCount val="4"/>
                <c:pt idx="0">
                  <c:v>3</c:v>
                </c:pt>
                <c:pt idx="1">
                  <c:v>4.5</c:v>
                </c:pt>
                <c:pt idx="2">
                  <c:v>5.3</c:v>
                </c:pt>
                <c:pt idx="3">
                  <c:v>3.9</c:v>
                </c:pt>
              </c:numCache>
            </c:numRef>
          </c:val>
        </c:ser>
        <c:ser>
          <c:idx val="2"/>
          <c:order val="2"/>
          <c:tx>
            <c:strRef>
              <c:f>Hoja5!$A$79</c:f>
              <c:strCache>
                <c:ptCount val="1"/>
                <c:pt idx="0">
                  <c:v>Al equipamiento del complejo</c:v>
                </c:pt>
              </c:strCache>
            </c:strRef>
          </c:tx>
          <c:invertIfNegative val="0"/>
          <c:cat>
            <c:strRef>
              <c:f>Hoja5!$B$53:$E$53</c:f>
              <c:strCache>
                <c:ptCount val="4"/>
                <c:pt idx="0">
                  <c:v>Chacalluta</c:v>
                </c:pt>
                <c:pt idx="1">
                  <c:v>Colchane</c:v>
                </c:pt>
                <c:pt idx="2">
                  <c:v>Puesco</c:v>
                </c:pt>
                <c:pt idx="3">
                  <c:v>C. Samoré</c:v>
                </c:pt>
              </c:strCache>
            </c:strRef>
          </c:cat>
          <c:val>
            <c:numRef>
              <c:f>Hoja5!$B$79:$E$79</c:f>
              <c:numCache>
                <c:formatCode>General</c:formatCode>
                <c:ptCount val="4"/>
                <c:pt idx="0">
                  <c:v>2.7</c:v>
                </c:pt>
                <c:pt idx="1">
                  <c:v>4.5999999999999996</c:v>
                </c:pt>
                <c:pt idx="2">
                  <c:v>3.5</c:v>
                </c:pt>
                <c:pt idx="3">
                  <c:v>3.7</c:v>
                </c:pt>
              </c:numCache>
            </c:numRef>
          </c:val>
        </c:ser>
        <c:dLbls>
          <c:showLegendKey val="0"/>
          <c:showVal val="0"/>
          <c:showCatName val="0"/>
          <c:showSerName val="0"/>
          <c:showPercent val="0"/>
          <c:showBubbleSize val="0"/>
        </c:dLbls>
        <c:gapWidth val="150"/>
        <c:axId val="74778496"/>
        <c:axId val="74780032"/>
      </c:barChart>
      <c:catAx>
        <c:axId val="74778496"/>
        <c:scaling>
          <c:orientation val="minMax"/>
        </c:scaling>
        <c:delete val="0"/>
        <c:axPos val="b"/>
        <c:majorTickMark val="out"/>
        <c:minorTickMark val="none"/>
        <c:tickLblPos val="nextTo"/>
        <c:crossAx val="74780032"/>
        <c:crosses val="autoZero"/>
        <c:auto val="1"/>
        <c:lblAlgn val="ctr"/>
        <c:lblOffset val="100"/>
        <c:noMultiLvlLbl val="0"/>
      </c:catAx>
      <c:valAx>
        <c:axId val="74780032"/>
        <c:scaling>
          <c:orientation val="minMax"/>
        </c:scaling>
        <c:delete val="0"/>
        <c:axPos val="l"/>
        <c:majorGridlines/>
        <c:numFmt formatCode="General" sourceLinked="1"/>
        <c:majorTickMark val="out"/>
        <c:minorTickMark val="none"/>
        <c:tickLblPos val="nextTo"/>
        <c:crossAx val="747784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0" dirty="0" smtClean="0"/>
              <a:t>CONFORTABILIDAD de</a:t>
            </a:r>
            <a:r>
              <a:rPr lang="es-ES" sz="1400" b="0" baseline="0" dirty="0" smtClean="0"/>
              <a:t> </a:t>
            </a:r>
            <a:r>
              <a:rPr lang="es-ES" sz="1400" b="0" dirty="0" smtClean="0"/>
              <a:t>recintos </a:t>
            </a:r>
            <a:r>
              <a:rPr lang="es-ES" sz="1400" b="0" dirty="0"/>
              <a:t>para descanso de los funcionarios</a:t>
            </a:r>
          </a:p>
        </c:rich>
      </c:tx>
      <c:layout/>
      <c:overlay val="0"/>
    </c:title>
    <c:autoTitleDeleted val="0"/>
    <c:plotArea>
      <c:layout/>
      <c:barChart>
        <c:barDir val="col"/>
        <c:grouping val="clustered"/>
        <c:varyColors val="0"/>
        <c:ser>
          <c:idx val="0"/>
          <c:order val="0"/>
          <c:tx>
            <c:strRef>
              <c:f>Hoja5!$A$71</c:f>
              <c:strCache>
                <c:ptCount val="1"/>
                <c:pt idx="0">
                  <c:v>Luminosidad</c:v>
                </c:pt>
              </c:strCache>
            </c:strRef>
          </c:tx>
          <c:invertIfNegative val="0"/>
          <c:cat>
            <c:strRef>
              <c:f>Hoja5!$B$53:$E$53</c:f>
              <c:strCache>
                <c:ptCount val="4"/>
                <c:pt idx="0">
                  <c:v>Chacalluta</c:v>
                </c:pt>
                <c:pt idx="1">
                  <c:v>Colchane</c:v>
                </c:pt>
                <c:pt idx="2">
                  <c:v>Puesco</c:v>
                </c:pt>
                <c:pt idx="3">
                  <c:v>C. Samoré</c:v>
                </c:pt>
              </c:strCache>
            </c:strRef>
          </c:cat>
          <c:val>
            <c:numRef>
              <c:f>Hoja5!$B$71:$E$71</c:f>
              <c:numCache>
                <c:formatCode>General</c:formatCode>
                <c:ptCount val="4"/>
                <c:pt idx="0">
                  <c:v>3.3</c:v>
                </c:pt>
                <c:pt idx="1">
                  <c:v>5</c:v>
                </c:pt>
                <c:pt idx="2">
                  <c:v>5.6</c:v>
                </c:pt>
                <c:pt idx="3">
                  <c:v>5.4</c:v>
                </c:pt>
              </c:numCache>
            </c:numRef>
          </c:val>
        </c:ser>
        <c:ser>
          <c:idx val="1"/>
          <c:order val="1"/>
          <c:tx>
            <c:strRef>
              <c:f>Hoja5!$A$72</c:f>
              <c:strCache>
                <c:ptCount val="1"/>
                <c:pt idx="0">
                  <c:v>Condiciones térmicas</c:v>
                </c:pt>
              </c:strCache>
            </c:strRef>
          </c:tx>
          <c:invertIfNegative val="0"/>
          <c:cat>
            <c:strRef>
              <c:f>Hoja5!$B$53:$E$53</c:f>
              <c:strCache>
                <c:ptCount val="4"/>
                <c:pt idx="0">
                  <c:v>Chacalluta</c:v>
                </c:pt>
                <c:pt idx="1">
                  <c:v>Colchane</c:v>
                </c:pt>
                <c:pt idx="2">
                  <c:v>Puesco</c:v>
                </c:pt>
                <c:pt idx="3">
                  <c:v>C. Samoré</c:v>
                </c:pt>
              </c:strCache>
            </c:strRef>
          </c:cat>
          <c:val>
            <c:numRef>
              <c:f>Hoja5!$B$72:$E$72</c:f>
              <c:numCache>
                <c:formatCode>General</c:formatCode>
                <c:ptCount val="4"/>
                <c:pt idx="0">
                  <c:v>3</c:v>
                </c:pt>
                <c:pt idx="1">
                  <c:v>2.5</c:v>
                </c:pt>
                <c:pt idx="2">
                  <c:v>6.5</c:v>
                </c:pt>
                <c:pt idx="3">
                  <c:v>4.9000000000000004</c:v>
                </c:pt>
              </c:numCache>
            </c:numRef>
          </c:val>
        </c:ser>
        <c:ser>
          <c:idx val="2"/>
          <c:order val="2"/>
          <c:tx>
            <c:strRef>
              <c:f>Hoja5!$A$73</c:f>
              <c:strCache>
                <c:ptCount val="1"/>
                <c:pt idx="0">
                  <c:v> Aislación acústica</c:v>
                </c:pt>
              </c:strCache>
            </c:strRef>
          </c:tx>
          <c:invertIfNegative val="0"/>
          <c:cat>
            <c:strRef>
              <c:f>Hoja5!$B$53:$E$53</c:f>
              <c:strCache>
                <c:ptCount val="4"/>
                <c:pt idx="0">
                  <c:v>Chacalluta</c:v>
                </c:pt>
                <c:pt idx="1">
                  <c:v>Colchane</c:v>
                </c:pt>
                <c:pt idx="2">
                  <c:v>Puesco</c:v>
                </c:pt>
                <c:pt idx="3">
                  <c:v>C. Samoré</c:v>
                </c:pt>
              </c:strCache>
            </c:strRef>
          </c:cat>
          <c:val>
            <c:numRef>
              <c:f>Hoja5!$B$73:$E$73</c:f>
              <c:numCache>
                <c:formatCode>General</c:formatCode>
                <c:ptCount val="4"/>
                <c:pt idx="0">
                  <c:v>2.7</c:v>
                </c:pt>
                <c:pt idx="1">
                  <c:v>4.0999999999999996</c:v>
                </c:pt>
                <c:pt idx="2">
                  <c:v>5.0999999999999996</c:v>
                </c:pt>
                <c:pt idx="3">
                  <c:v>5</c:v>
                </c:pt>
              </c:numCache>
            </c:numRef>
          </c:val>
        </c:ser>
        <c:dLbls>
          <c:showLegendKey val="0"/>
          <c:showVal val="0"/>
          <c:showCatName val="0"/>
          <c:showSerName val="0"/>
          <c:showPercent val="0"/>
          <c:showBubbleSize val="0"/>
        </c:dLbls>
        <c:gapWidth val="150"/>
        <c:axId val="74822784"/>
        <c:axId val="74824320"/>
      </c:barChart>
      <c:catAx>
        <c:axId val="74822784"/>
        <c:scaling>
          <c:orientation val="minMax"/>
        </c:scaling>
        <c:delete val="0"/>
        <c:axPos val="b"/>
        <c:majorTickMark val="out"/>
        <c:minorTickMark val="none"/>
        <c:tickLblPos val="nextTo"/>
        <c:crossAx val="74824320"/>
        <c:crosses val="autoZero"/>
        <c:auto val="1"/>
        <c:lblAlgn val="ctr"/>
        <c:lblOffset val="100"/>
        <c:noMultiLvlLbl val="0"/>
      </c:catAx>
      <c:valAx>
        <c:axId val="74824320"/>
        <c:scaling>
          <c:orientation val="minMax"/>
        </c:scaling>
        <c:delete val="0"/>
        <c:axPos val="l"/>
        <c:majorGridlines/>
        <c:numFmt formatCode="General" sourceLinked="1"/>
        <c:majorTickMark val="out"/>
        <c:minorTickMark val="none"/>
        <c:tickLblPos val="nextTo"/>
        <c:crossAx val="748227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0" i="0" u="none" strike="noStrike" baseline="0" dirty="0" smtClean="0">
                <a:effectLst/>
              </a:rPr>
              <a:t>FUNCIONALIDAD de </a:t>
            </a:r>
            <a:r>
              <a:rPr lang="es-ES" sz="1400" b="0" i="0" u="none" strike="noStrike" baseline="0" dirty="0">
                <a:effectLst/>
              </a:rPr>
              <a:t>las instalaciones según tareas a desarrollar</a:t>
            </a:r>
            <a:r>
              <a:rPr lang="es-ES" sz="1400" b="1" i="0" u="none" strike="noStrike" baseline="0" dirty="0"/>
              <a:t> </a:t>
            </a:r>
            <a:endParaRPr lang="es-ES" sz="1400" dirty="0"/>
          </a:p>
        </c:rich>
      </c:tx>
      <c:layout/>
      <c:overlay val="0"/>
    </c:title>
    <c:autoTitleDeleted val="0"/>
    <c:plotArea>
      <c:layout/>
      <c:barChart>
        <c:barDir val="col"/>
        <c:grouping val="clustered"/>
        <c:varyColors val="0"/>
        <c:ser>
          <c:idx val="0"/>
          <c:order val="0"/>
          <c:tx>
            <c:strRef>
              <c:f>Hoja5!$A$54</c:f>
              <c:strCache>
                <c:ptCount val="1"/>
                <c:pt idx="0">
                  <c:v>Tareas de control</c:v>
                </c:pt>
              </c:strCache>
            </c:strRef>
          </c:tx>
          <c:invertIfNegative val="0"/>
          <c:cat>
            <c:strRef>
              <c:f>Hoja5!$B$53:$E$53</c:f>
              <c:strCache>
                <c:ptCount val="4"/>
                <c:pt idx="0">
                  <c:v>Chacalluta</c:v>
                </c:pt>
                <c:pt idx="1">
                  <c:v>Colchane</c:v>
                </c:pt>
                <c:pt idx="2">
                  <c:v>Puesco</c:v>
                </c:pt>
                <c:pt idx="3">
                  <c:v>C. Samoré</c:v>
                </c:pt>
              </c:strCache>
            </c:strRef>
          </c:cat>
          <c:val>
            <c:numRef>
              <c:f>Hoja5!$B$54:$E$54</c:f>
              <c:numCache>
                <c:formatCode>General</c:formatCode>
                <c:ptCount val="4"/>
                <c:pt idx="0">
                  <c:v>3.6</c:v>
                </c:pt>
                <c:pt idx="1">
                  <c:v>4.4000000000000004</c:v>
                </c:pt>
                <c:pt idx="2">
                  <c:v>5.7</c:v>
                </c:pt>
                <c:pt idx="3">
                  <c:v>4.5</c:v>
                </c:pt>
              </c:numCache>
            </c:numRef>
          </c:val>
        </c:ser>
        <c:ser>
          <c:idx val="1"/>
          <c:order val="1"/>
          <c:tx>
            <c:strRef>
              <c:f>Hoja5!$A$55</c:f>
              <c:strCache>
                <c:ptCount val="1"/>
                <c:pt idx="0">
                  <c:v>Trabajos de oficina</c:v>
                </c:pt>
              </c:strCache>
            </c:strRef>
          </c:tx>
          <c:invertIfNegative val="0"/>
          <c:cat>
            <c:strRef>
              <c:f>Hoja5!$B$53:$E$53</c:f>
              <c:strCache>
                <c:ptCount val="4"/>
                <c:pt idx="0">
                  <c:v>Chacalluta</c:v>
                </c:pt>
                <c:pt idx="1">
                  <c:v>Colchane</c:v>
                </c:pt>
                <c:pt idx="2">
                  <c:v>Puesco</c:v>
                </c:pt>
                <c:pt idx="3">
                  <c:v>C. Samoré</c:v>
                </c:pt>
              </c:strCache>
            </c:strRef>
          </c:cat>
          <c:val>
            <c:numRef>
              <c:f>Hoja5!$B$55:$E$55</c:f>
              <c:numCache>
                <c:formatCode>General</c:formatCode>
                <c:ptCount val="4"/>
                <c:pt idx="0">
                  <c:v>4.0999999999999996</c:v>
                </c:pt>
                <c:pt idx="1">
                  <c:v>4.8</c:v>
                </c:pt>
                <c:pt idx="2">
                  <c:v>6.1</c:v>
                </c:pt>
                <c:pt idx="3">
                  <c:v>5.2</c:v>
                </c:pt>
              </c:numCache>
            </c:numRef>
          </c:val>
        </c:ser>
        <c:ser>
          <c:idx val="2"/>
          <c:order val="2"/>
          <c:tx>
            <c:strRef>
              <c:f>Hoja5!$A$56</c:f>
              <c:strCache>
                <c:ptCount val="1"/>
                <c:pt idx="0">
                  <c:v>Coordinación interservicios</c:v>
                </c:pt>
              </c:strCache>
            </c:strRef>
          </c:tx>
          <c:invertIfNegative val="0"/>
          <c:cat>
            <c:strRef>
              <c:f>Hoja5!$B$53:$E$53</c:f>
              <c:strCache>
                <c:ptCount val="4"/>
                <c:pt idx="0">
                  <c:v>Chacalluta</c:v>
                </c:pt>
                <c:pt idx="1">
                  <c:v>Colchane</c:v>
                </c:pt>
                <c:pt idx="2">
                  <c:v>Puesco</c:v>
                </c:pt>
                <c:pt idx="3">
                  <c:v>C. Samoré</c:v>
                </c:pt>
              </c:strCache>
            </c:strRef>
          </c:cat>
          <c:val>
            <c:numRef>
              <c:f>Hoja5!$B$56:$E$56</c:f>
              <c:numCache>
                <c:formatCode>General</c:formatCode>
                <c:ptCount val="4"/>
                <c:pt idx="0">
                  <c:v>3.9</c:v>
                </c:pt>
                <c:pt idx="1">
                  <c:v>4.7</c:v>
                </c:pt>
                <c:pt idx="2">
                  <c:v>6.1</c:v>
                </c:pt>
                <c:pt idx="3">
                  <c:v>5.2</c:v>
                </c:pt>
              </c:numCache>
            </c:numRef>
          </c:val>
        </c:ser>
        <c:dLbls>
          <c:showLegendKey val="0"/>
          <c:showVal val="0"/>
          <c:showCatName val="0"/>
          <c:showSerName val="0"/>
          <c:showPercent val="0"/>
          <c:showBubbleSize val="0"/>
        </c:dLbls>
        <c:gapWidth val="150"/>
        <c:axId val="74850688"/>
        <c:axId val="74852224"/>
      </c:barChart>
      <c:catAx>
        <c:axId val="74850688"/>
        <c:scaling>
          <c:orientation val="minMax"/>
        </c:scaling>
        <c:delete val="0"/>
        <c:axPos val="b"/>
        <c:majorTickMark val="out"/>
        <c:minorTickMark val="none"/>
        <c:tickLblPos val="nextTo"/>
        <c:crossAx val="74852224"/>
        <c:crosses val="autoZero"/>
        <c:auto val="1"/>
        <c:lblAlgn val="ctr"/>
        <c:lblOffset val="100"/>
        <c:noMultiLvlLbl val="0"/>
      </c:catAx>
      <c:valAx>
        <c:axId val="74852224"/>
        <c:scaling>
          <c:orientation val="minMax"/>
        </c:scaling>
        <c:delete val="0"/>
        <c:axPos val="l"/>
        <c:majorGridlines/>
        <c:numFmt formatCode="General" sourceLinked="1"/>
        <c:majorTickMark val="out"/>
        <c:minorTickMark val="none"/>
        <c:tickLblPos val="nextTo"/>
        <c:crossAx val="7485068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s-CL" sz="800"/>
              <a:t>TMDA Carga</a:t>
            </a:r>
            <a:r>
              <a:rPr lang="es-CL" sz="800" baseline="0"/>
              <a:t> (Tons)</a:t>
            </a:r>
            <a:endParaRPr lang="es-CL" sz="800"/>
          </a:p>
        </c:rich>
      </c:tx>
      <c:layout/>
      <c:overlay val="0"/>
    </c:title>
    <c:autoTitleDeleted val="0"/>
    <c:plotArea>
      <c:layout/>
      <c:lineChart>
        <c:grouping val="standard"/>
        <c:varyColors val="0"/>
        <c:ser>
          <c:idx val="1"/>
          <c:order val="0"/>
          <c:tx>
            <c:strRef>
              <c:f>Movimiento!$G$6</c:f>
              <c:strCache>
                <c:ptCount val="1"/>
                <c:pt idx="0">
                  <c:v>Real 1997-99</c:v>
                </c:pt>
              </c:strCache>
            </c:strRef>
          </c:tx>
          <c:spPr>
            <a:ln w="12700">
              <a:solidFill>
                <a:srgbClr val="FF0000"/>
              </a:solidFill>
              <a:prstDash val="sysDot"/>
            </a:ln>
          </c:spPr>
          <c:marker>
            <c:symbol val="none"/>
          </c:marker>
          <c:trendline>
            <c:trendlineType val="linear"/>
            <c:dispRSqr val="1"/>
            <c:dispEq val="0"/>
            <c:trendlineLbl>
              <c:layout/>
              <c:numFmt formatCode="General" sourceLinked="0"/>
              <c:txPr>
                <a:bodyPr/>
                <a:lstStyle/>
                <a:p>
                  <a:pPr>
                    <a:defRPr sz="900"/>
                  </a:pPr>
                  <a:endParaRPr lang="es-CL"/>
                </a:p>
              </c:txPr>
            </c:trendlineLbl>
          </c:trendline>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Movimiento!$G$7:$G$21</c:f>
              <c:numCache>
                <c:formatCode>#,##0</c:formatCode>
                <c:ptCount val="15"/>
                <c:pt idx="0">
                  <c:v>567.83657534246549</c:v>
                </c:pt>
                <c:pt idx="1">
                  <c:v>474.98047123287665</c:v>
                </c:pt>
                <c:pt idx="2">
                  <c:v>857.84556712328538</c:v>
                </c:pt>
              </c:numCache>
            </c:numRef>
          </c:val>
          <c:smooth val="0"/>
        </c:ser>
        <c:ser>
          <c:idx val="2"/>
          <c:order val="1"/>
          <c:tx>
            <c:strRef>
              <c:f>Movimiento!$H$6</c:f>
              <c:strCache>
                <c:ptCount val="1"/>
                <c:pt idx="0">
                  <c:v>Real 2000-2011</c:v>
                </c:pt>
              </c:strCache>
            </c:strRef>
          </c:tx>
          <c:spPr>
            <a:ln w="12700">
              <a:prstDash val="lgDash"/>
            </a:ln>
          </c:spPr>
          <c:marker>
            <c:symbol val="none"/>
          </c:marker>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Movimiento!$H$7:$H$21</c:f>
              <c:numCache>
                <c:formatCode>General</c:formatCode>
                <c:ptCount val="15"/>
                <c:pt idx="2" formatCode="#,##0">
                  <c:v>857.84556712328538</c:v>
                </c:pt>
                <c:pt idx="3" formatCode="#,##0">
                  <c:v>1639.4450266027411</c:v>
                </c:pt>
                <c:pt idx="4" formatCode="#,##0">
                  <c:v>975.61819534246581</c:v>
                </c:pt>
                <c:pt idx="5" formatCode="#,##0">
                  <c:v>816.37269243835613</c:v>
                </c:pt>
                <c:pt idx="6" formatCode="#,##0">
                  <c:v>880.34262745205194</c:v>
                </c:pt>
                <c:pt idx="7" formatCode="#,##0">
                  <c:v>1007.9121571780823</c:v>
                </c:pt>
                <c:pt idx="8" formatCode="#,##0">
                  <c:v>866.6814395068526</c:v>
                </c:pt>
                <c:pt idx="9" formatCode="#,##0">
                  <c:v>825.55737336986351</c:v>
                </c:pt>
                <c:pt idx="10" formatCode="#,##0">
                  <c:v>784.82500410958846</c:v>
                </c:pt>
                <c:pt idx="11" formatCode="#,##0">
                  <c:v>875.62292389040738</c:v>
                </c:pt>
                <c:pt idx="12" formatCode="#,##0">
                  <c:v>806.19534575342482</c:v>
                </c:pt>
                <c:pt idx="13" formatCode="#,##0">
                  <c:v>1029.3733290958851</c:v>
                </c:pt>
                <c:pt idx="14" formatCode="#,##0">
                  <c:v>1015.973212520548</c:v>
                </c:pt>
              </c:numCache>
            </c:numRef>
          </c:val>
          <c:smooth val="0"/>
        </c:ser>
        <c:dLbls>
          <c:showLegendKey val="0"/>
          <c:showVal val="0"/>
          <c:showCatName val="0"/>
          <c:showSerName val="0"/>
          <c:showPercent val="0"/>
          <c:showBubbleSize val="0"/>
        </c:dLbls>
        <c:marker val="1"/>
        <c:smooth val="0"/>
        <c:axId val="64541056"/>
        <c:axId val="64542592"/>
      </c:lineChart>
      <c:catAx>
        <c:axId val="64541056"/>
        <c:scaling>
          <c:orientation val="minMax"/>
        </c:scaling>
        <c:delete val="0"/>
        <c:axPos val="b"/>
        <c:numFmt formatCode="General" sourceLinked="1"/>
        <c:majorTickMark val="none"/>
        <c:minorTickMark val="none"/>
        <c:tickLblPos val="nextTo"/>
        <c:txPr>
          <a:bodyPr/>
          <a:lstStyle/>
          <a:p>
            <a:pPr>
              <a:defRPr sz="800"/>
            </a:pPr>
            <a:endParaRPr lang="es-CL"/>
          </a:p>
        </c:txPr>
        <c:crossAx val="64542592"/>
        <c:crosses val="autoZero"/>
        <c:auto val="1"/>
        <c:lblAlgn val="ctr"/>
        <c:lblOffset val="100"/>
        <c:noMultiLvlLbl val="0"/>
      </c:catAx>
      <c:valAx>
        <c:axId val="64542592"/>
        <c:scaling>
          <c:orientation val="minMax"/>
        </c:scaling>
        <c:delete val="0"/>
        <c:axPos val="l"/>
        <c:numFmt formatCode="#,##0" sourceLinked="1"/>
        <c:majorTickMark val="none"/>
        <c:minorTickMark val="none"/>
        <c:tickLblPos val="nextTo"/>
        <c:txPr>
          <a:bodyPr/>
          <a:lstStyle/>
          <a:p>
            <a:pPr>
              <a:defRPr sz="600"/>
            </a:pPr>
            <a:endParaRPr lang="es-CL"/>
          </a:p>
        </c:txPr>
        <c:crossAx val="64541056"/>
        <c:crosses val="autoZero"/>
        <c:crossBetween val="between"/>
      </c:valAx>
    </c:plotArea>
    <c:legend>
      <c:legendPos val="r"/>
      <c:layout/>
      <c:overlay val="0"/>
      <c:txPr>
        <a:bodyPr/>
        <a:lstStyle/>
        <a:p>
          <a:pPr>
            <a:defRPr sz="700"/>
          </a:pPr>
          <a:endParaRPr lang="es-CL"/>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s-CL" sz="800"/>
              <a:t>TMDA Vehículos</a:t>
            </a:r>
          </a:p>
        </c:rich>
      </c:tx>
      <c:layout/>
      <c:overlay val="0"/>
    </c:title>
    <c:autoTitleDeleted val="0"/>
    <c:plotArea>
      <c:layout/>
      <c:lineChart>
        <c:grouping val="standard"/>
        <c:varyColors val="0"/>
        <c:ser>
          <c:idx val="1"/>
          <c:order val="0"/>
          <c:tx>
            <c:strRef>
              <c:f>Movimiento!$K$6</c:f>
              <c:strCache>
                <c:ptCount val="1"/>
                <c:pt idx="0">
                  <c:v>Real 1997-2006</c:v>
                </c:pt>
              </c:strCache>
            </c:strRef>
          </c:tx>
          <c:spPr>
            <a:ln w="12700">
              <a:solidFill>
                <a:srgbClr val="FF0000"/>
              </a:solidFill>
              <a:prstDash val="sysDot"/>
            </a:ln>
          </c:spPr>
          <c:marker>
            <c:symbol val="none"/>
          </c:marker>
          <c:trendline>
            <c:trendlineType val="linear"/>
            <c:dispRSqr val="1"/>
            <c:dispEq val="0"/>
            <c:trendlineLbl>
              <c:layout>
                <c:manualLayout>
                  <c:x val="-0.11569803724041409"/>
                  <c:y val="-0.1634554676254549"/>
                </c:manualLayout>
              </c:layout>
              <c:numFmt formatCode="General" sourceLinked="0"/>
              <c:txPr>
                <a:bodyPr/>
                <a:lstStyle/>
                <a:p>
                  <a:pPr>
                    <a:defRPr sz="900"/>
                  </a:pPr>
                  <a:endParaRPr lang="es-CL"/>
                </a:p>
              </c:txPr>
            </c:trendlineLbl>
          </c:trendline>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Movimiento!$K$7:$K$21</c:f>
              <c:numCache>
                <c:formatCode>#,##0</c:formatCode>
                <c:ptCount val="15"/>
                <c:pt idx="0">
                  <c:v>29.726027397260221</c:v>
                </c:pt>
                <c:pt idx="1">
                  <c:v>29.421917808219177</c:v>
                </c:pt>
                <c:pt idx="2">
                  <c:v>14.835616438356174</c:v>
                </c:pt>
                <c:pt idx="3">
                  <c:v>19.547945205479451</c:v>
                </c:pt>
                <c:pt idx="4">
                  <c:v>21.463013698630089</c:v>
                </c:pt>
                <c:pt idx="5">
                  <c:v>20.509589041095889</c:v>
                </c:pt>
                <c:pt idx="6">
                  <c:v>24.260273972602729</c:v>
                </c:pt>
                <c:pt idx="7">
                  <c:v>26.753424657534229</c:v>
                </c:pt>
                <c:pt idx="8">
                  <c:v>35.172602739726031</c:v>
                </c:pt>
                <c:pt idx="9">
                  <c:v>53.61643835616438</c:v>
                </c:pt>
              </c:numCache>
            </c:numRef>
          </c:val>
          <c:smooth val="0"/>
        </c:ser>
        <c:ser>
          <c:idx val="2"/>
          <c:order val="1"/>
          <c:tx>
            <c:strRef>
              <c:f>Movimiento!$L$6</c:f>
              <c:strCache>
                <c:ptCount val="1"/>
                <c:pt idx="0">
                  <c:v>Real 2007-2011</c:v>
                </c:pt>
              </c:strCache>
            </c:strRef>
          </c:tx>
          <c:spPr>
            <a:ln w="12700">
              <a:prstDash val="lgDash"/>
            </a:ln>
          </c:spPr>
          <c:marker>
            <c:symbol val="none"/>
          </c:marker>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Movimiento!$L$7:$L$21</c:f>
              <c:numCache>
                <c:formatCode>General</c:formatCode>
                <c:ptCount val="15"/>
                <c:pt idx="9" formatCode="#,##0">
                  <c:v>53.61643835616438</c:v>
                </c:pt>
                <c:pt idx="10" formatCode="#,##0">
                  <c:v>71.095890410958859</c:v>
                </c:pt>
                <c:pt idx="11" formatCode="#,##0">
                  <c:v>90.197260273972859</c:v>
                </c:pt>
                <c:pt idx="12" formatCode="#,##0">
                  <c:v>72.734246575342837</c:v>
                </c:pt>
                <c:pt idx="13" formatCode="#,##0">
                  <c:v>69.120547945205473</c:v>
                </c:pt>
                <c:pt idx="14" formatCode="#,##0">
                  <c:v>88.997260273972998</c:v>
                </c:pt>
              </c:numCache>
            </c:numRef>
          </c:val>
          <c:smooth val="0"/>
        </c:ser>
        <c:dLbls>
          <c:showLegendKey val="0"/>
          <c:showVal val="0"/>
          <c:showCatName val="0"/>
          <c:showSerName val="0"/>
          <c:showPercent val="0"/>
          <c:showBubbleSize val="0"/>
        </c:dLbls>
        <c:marker val="1"/>
        <c:smooth val="0"/>
        <c:axId val="68242816"/>
        <c:axId val="68248704"/>
      </c:lineChart>
      <c:catAx>
        <c:axId val="68242816"/>
        <c:scaling>
          <c:orientation val="minMax"/>
        </c:scaling>
        <c:delete val="0"/>
        <c:axPos val="b"/>
        <c:numFmt formatCode="General" sourceLinked="1"/>
        <c:majorTickMark val="none"/>
        <c:minorTickMark val="none"/>
        <c:tickLblPos val="nextTo"/>
        <c:txPr>
          <a:bodyPr/>
          <a:lstStyle/>
          <a:p>
            <a:pPr>
              <a:defRPr sz="800"/>
            </a:pPr>
            <a:endParaRPr lang="es-CL"/>
          </a:p>
        </c:txPr>
        <c:crossAx val="68248704"/>
        <c:crosses val="autoZero"/>
        <c:auto val="1"/>
        <c:lblAlgn val="ctr"/>
        <c:lblOffset val="100"/>
        <c:noMultiLvlLbl val="0"/>
      </c:catAx>
      <c:valAx>
        <c:axId val="68248704"/>
        <c:scaling>
          <c:orientation val="minMax"/>
        </c:scaling>
        <c:delete val="0"/>
        <c:axPos val="l"/>
        <c:numFmt formatCode="#,##0" sourceLinked="1"/>
        <c:majorTickMark val="none"/>
        <c:minorTickMark val="none"/>
        <c:tickLblPos val="nextTo"/>
        <c:txPr>
          <a:bodyPr/>
          <a:lstStyle/>
          <a:p>
            <a:pPr>
              <a:defRPr sz="600"/>
            </a:pPr>
            <a:endParaRPr lang="es-CL"/>
          </a:p>
        </c:txPr>
        <c:crossAx val="68242816"/>
        <c:crosses val="autoZero"/>
        <c:crossBetween val="between"/>
      </c:valAx>
    </c:plotArea>
    <c:legend>
      <c:legendPos val="r"/>
      <c:layout>
        <c:manualLayout>
          <c:xMode val="edge"/>
          <c:yMode val="edge"/>
          <c:x val="0.61960784313725492"/>
          <c:y val="0.25647959382834756"/>
          <c:w val="0.34901960784313735"/>
          <c:h val="0.6770660847424973"/>
        </c:manualLayout>
      </c:layout>
      <c:overlay val="0"/>
      <c:txPr>
        <a:bodyPr/>
        <a:lstStyle/>
        <a:p>
          <a:pPr>
            <a:defRPr sz="700"/>
          </a:pPr>
          <a:endParaRPr lang="es-CL"/>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s-CL" sz="800"/>
              <a:t>TMDA Personas</a:t>
            </a:r>
          </a:p>
        </c:rich>
      </c:tx>
      <c:layout/>
      <c:overlay val="0"/>
    </c:title>
    <c:autoTitleDeleted val="0"/>
    <c:plotArea>
      <c:layout/>
      <c:lineChart>
        <c:grouping val="standard"/>
        <c:varyColors val="0"/>
        <c:ser>
          <c:idx val="1"/>
          <c:order val="0"/>
          <c:tx>
            <c:strRef>
              <c:f>Movimiento!$M$6</c:f>
              <c:strCache>
                <c:ptCount val="1"/>
                <c:pt idx="0">
                  <c:v>Real 1997-2006</c:v>
                </c:pt>
              </c:strCache>
            </c:strRef>
          </c:tx>
          <c:spPr>
            <a:ln w="12700">
              <a:solidFill>
                <a:srgbClr val="FF0000"/>
              </a:solidFill>
              <a:prstDash val="sysDot"/>
            </a:ln>
          </c:spPr>
          <c:marker>
            <c:symbol val="none"/>
          </c:marker>
          <c:trendline>
            <c:trendlineType val="linear"/>
            <c:dispRSqr val="1"/>
            <c:dispEq val="0"/>
            <c:trendlineLbl>
              <c:layout>
                <c:manualLayout>
                  <c:x val="-7.2092707309920984E-2"/>
                  <c:y val="-0.16894327886050162"/>
                </c:manualLayout>
              </c:layout>
              <c:numFmt formatCode="General" sourceLinked="0"/>
              <c:txPr>
                <a:bodyPr/>
                <a:lstStyle/>
                <a:p>
                  <a:pPr>
                    <a:defRPr sz="900"/>
                  </a:pPr>
                  <a:endParaRPr lang="es-CL"/>
                </a:p>
              </c:txPr>
            </c:trendlineLbl>
          </c:trendline>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Movimiento!$M$7:$M$21</c:f>
              <c:numCache>
                <c:formatCode>#,##0</c:formatCode>
                <c:ptCount val="15"/>
                <c:pt idx="0">
                  <c:v>330.80273972602743</c:v>
                </c:pt>
                <c:pt idx="1">
                  <c:v>328.41643835616327</c:v>
                </c:pt>
                <c:pt idx="2">
                  <c:v>198.21369863013635</c:v>
                </c:pt>
                <c:pt idx="3">
                  <c:v>151.53424657534248</c:v>
                </c:pt>
                <c:pt idx="4">
                  <c:v>147.92876712328768</c:v>
                </c:pt>
                <c:pt idx="5">
                  <c:v>176.47123287671241</c:v>
                </c:pt>
                <c:pt idx="6">
                  <c:v>239.02191780822002</c:v>
                </c:pt>
                <c:pt idx="7">
                  <c:v>292.89315068493158</c:v>
                </c:pt>
                <c:pt idx="8">
                  <c:v>415.85205479452071</c:v>
                </c:pt>
                <c:pt idx="9">
                  <c:v>587.32602739725792</c:v>
                </c:pt>
              </c:numCache>
            </c:numRef>
          </c:val>
          <c:smooth val="0"/>
        </c:ser>
        <c:ser>
          <c:idx val="2"/>
          <c:order val="1"/>
          <c:tx>
            <c:strRef>
              <c:f>Movimiento!$N$6</c:f>
              <c:strCache>
                <c:ptCount val="1"/>
                <c:pt idx="0">
                  <c:v>Real 2007-2011</c:v>
                </c:pt>
              </c:strCache>
            </c:strRef>
          </c:tx>
          <c:spPr>
            <a:ln w="12700">
              <a:prstDash val="lgDash"/>
            </a:ln>
          </c:spPr>
          <c:marker>
            <c:symbol val="none"/>
          </c:marker>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Movimiento!$N$7:$N$21</c:f>
              <c:numCache>
                <c:formatCode>General</c:formatCode>
                <c:ptCount val="15"/>
                <c:pt idx="9" formatCode="#,##0">
                  <c:v>587.32602739725792</c:v>
                </c:pt>
                <c:pt idx="10" formatCode="#,##0">
                  <c:v>679.96986301369839</c:v>
                </c:pt>
                <c:pt idx="11" formatCode="#,##0">
                  <c:v>832.46301369863011</c:v>
                </c:pt>
                <c:pt idx="12" formatCode="#,##0">
                  <c:v>809.1890410958905</c:v>
                </c:pt>
                <c:pt idx="13" formatCode="#,##0">
                  <c:v>774.59178082191784</c:v>
                </c:pt>
                <c:pt idx="14" formatCode="#,##0">
                  <c:v>860.82739726027398</c:v>
                </c:pt>
              </c:numCache>
            </c:numRef>
          </c:val>
          <c:smooth val="0"/>
        </c:ser>
        <c:dLbls>
          <c:showLegendKey val="0"/>
          <c:showVal val="0"/>
          <c:showCatName val="0"/>
          <c:showSerName val="0"/>
          <c:showPercent val="0"/>
          <c:showBubbleSize val="0"/>
        </c:dLbls>
        <c:marker val="1"/>
        <c:smooth val="0"/>
        <c:axId val="68278912"/>
        <c:axId val="66265472"/>
      </c:lineChart>
      <c:catAx>
        <c:axId val="68278912"/>
        <c:scaling>
          <c:orientation val="minMax"/>
        </c:scaling>
        <c:delete val="0"/>
        <c:axPos val="b"/>
        <c:numFmt formatCode="General" sourceLinked="1"/>
        <c:majorTickMark val="none"/>
        <c:minorTickMark val="none"/>
        <c:tickLblPos val="nextTo"/>
        <c:txPr>
          <a:bodyPr/>
          <a:lstStyle/>
          <a:p>
            <a:pPr>
              <a:defRPr sz="800"/>
            </a:pPr>
            <a:endParaRPr lang="es-CL"/>
          </a:p>
        </c:txPr>
        <c:crossAx val="66265472"/>
        <c:crosses val="autoZero"/>
        <c:auto val="1"/>
        <c:lblAlgn val="ctr"/>
        <c:lblOffset val="100"/>
        <c:noMultiLvlLbl val="0"/>
      </c:catAx>
      <c:valAx>
        <c:axId val="66265472"/>
        <c:scaling>
          <c:orientation val="minMax"/>
        </c:scaling>
        <c:delete val="0"/>
        <c:axPos val="l"/>
        <c:numFmt formatCode="#,##0" sourceLinked="1"/>
        <c:majorTickMark val="none"/>
        <c:minorTickMark val="none"/>
        <c:tickLblPos val="nextTo"/>
        <c:txPr>
          <a:bodyPr/>
          <a:lstStyle/>
          <a:p>
            <a:pPr>
              <a:defRPr sz="600"/>
            </a:pPr>
            <a:endParaRPr lang="es-CL"/>
          </a:p>
        </c:txPr>
        <c:crossAx val="68278912"/>
        <c:crosses val="autoZero"/>
        <c:crossBetween val="between"/>
      </c:valAx>
    </c:plotArea>
    <c:legend>
      <c:legendPos val="r"/>
      <c:layout>
        <c:manualLayout>
          <c:xMode val="edge"/>
          <c:yMode val="edge"/>
          <c:x val="0.61923583662714421"/>
          <c:y val="0.25666174893125759"/>
          <c:w val="0.34914361001317523"/>
          <c:h val="0.67655875959823464"/>
        </c:manualLayout>
      </c:layout>
      <c:overlay val="0"/>
      <c:txPr>
        <a:bodyPr/>
        <a:lstStyle/>
        <a:p>
          <a:pPr>
            <a:defRPr sz="700"/>
          </a:pPr>
          <a:endParaRPr lang="es-CL"/>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s-CL" sz="800"/>
              <a:t>TMDA Vehículos</a:t>
            </a:r>
          </a:p>
        </c:rich>
      </c:tx>
      <c:layout/>
      <c:overlay val="0"/>
    </c:title>
    <c:autoTitleDeleted val="0"/>
    <c:plotArea>
      <c:layout/>
      <c:lineChart>
        <c:grouping val="standard"/>
        <c:varyColors val="0"/>
        <c:ser>
          <c:idx val="1"/>
          <c:order val="0"/>
          <c:tx>
            <c:strRef>
              <c:f>Movimiento!$C$6</c:f>
              <c:strCache>
                <c:ptCount val="1"/>
                <c:pt idx="0">
                  <c:v>Real 1997-99</c:v>
                </c:pt>
              </c:strCache>
            </c:strRef>
          </c:tx>
          <c:spPr>
            <a:ln w="12700">
              <a:solidFill>
                <a:srgbClr val="FF0000"/>
              </a:solidFill>
              <a:prstDash val="sysDot"/>
            </a:ln>
          </c:spPr>
          <c:marker>
            <c:symbol val="none"/>
          </c:marker>
          <c:trendline>
            <c:trendlineType val="exp"/>
            <c:dispRSqr val="1"/>
            <c:dispEq val="0"/>
            <c:trendlineLbl>
              <c:layout/>
              <c:numFmt formatCode="General" sourceLinked="0"/>
            </c:trendlineLbl>
          </c:trendline>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Movimiento!$C$7:$C$21</c:f>
              <c:numCache>
                <c:formatCode>#,##0</c:formatCode>
                <c:ptCount val="15"/>
                <c:pt idx="0">
                  <c:v>937.71780821917855</c:v>
                </c:pt>
                <c:pt idx="1">
                  <c:v>957.74246575342261</c:v>
                </c:pt>
                <c:pt idx="2">
                  <c:v>1147.0164383561644</c:v>
                </c:pt>
              </c:numCache>
            </c:numRef>
          </c:val>
          <c:smooth val="0"/>
        </c:ser>
        <c:ser>
          <c:idx val="2"/>
          <c:order val="1"/>
          <c:tx>
            <c:strRef>
              <c:f>Movimiento!$D$6</c:f>
              <c:strCache>
                <c:ptCount val="1"/>
                <c:pt idx="0">
                  <c:v>Real 2000-2011</c:v>
                </c:pt>
              </c:strCache>
            </c:strRef>
          </c:tx>
          <c:spPr>
            <a:ln w="12700">
              <a:prstDash val="lgDash"/>
            </a:ln>
          </c:spPr>
          <c:marker>
            <c:symbol val="none"/>
          </c:marker>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Movimiento!$D$7:$D$21</c:f>
              <c:numCache>
                <c:formatCode>General</c:formatCode>
                <c:ptCount val="15"/>
                <c:pt idx="2">
                  <c:v>1147.0164383561644</c:v>
                </c:pt>
                <c:pt idx="3" formatCode="#,##0">
                  <c:v>1198.3726027397258</c:v>
                </c:pt>
                <c:pt idx="4" formatCode="#,##0">
                  <c:v>1151.8410958904108</c:v>
                </c:pt>
                <c:pt idx="5" formatCode="#,##0">
                  <c:v>1214.1643835616428</c:v>
                </c:pt>
                <c:pt idx="6" formatCode="#,##0">
                  <c:v>1280.7068493150684</c:v>
                </c:pt>
                <c:pt idx="7" formatCode="#,##0">
                  <c:v>1468.4164383561645</c:v>
                </c:pt>
                <c:pt idx="8" formatCode="#,##0">
                  <c:v>1607.7506849315068</c:v>
                </c:pt>
                <c:pt idx="9" formatCode="#,##0">
                  <c:v>1802.1561643835616</c:v>
                </c:pt>
                <c:pt idx="10" formatCode="#,##0">
                  <c:v>1876.3890410958898</c:v>
                </c:pt>
                <c:pt idx="11" formatCode="#,##0">
                  <c:v>1774.4191780821955</c:v>
                </c:pt>
                <c:pt idx="12" formatCode="#,##0">
                  <c:v>1762.1123287671228</c:v>
                </c:pt>
                <c:pt idx="13" formatCode="#,##0">
                  <c:v>1863.7150684931544</c:v>
                </c:pt>
                <c:pt idx="14" formatCode="#,##0">
                  <c:v>2064.8739726027493</c:v>
                </c:pt>
              </c:numCache>
            </c:numRef>
          </c:val>
          <c:smooth val="0"/>
        </c:ser>
        <c:dLbls>
          <c:showLegendKey val="0"/>
          <c:showVal val="0"/>
          <c:showCatName val="0"/>
          <c:showSerName val="0"/>
          <c:showPercent val="0"/>
          <c:showBubbleSize val="0"/>
        </c:dLbls>
        <c:marker val="1"/>
        <c:smooth val="0"/>
        <c:axId val="66279296"/>
        <c:axId val="66280832"/>
      </c:lineChart>
      <c:catAx>
        <c:axId val="66279296"/>
        <c:scaling>
          <c:orientation val="minMax"/>
        </c:scaling>
        <c:delete val="0"/>
        <c:axPos val="b"/>
        <c:numFmt formatCode="General" sourceLinked="1"/>
        <c:majorTickMark val="none"/>
        <c:minorTickMark val="none"/>
        <c:tickLblPos val="nextTo"/>
        <c:txPr>
          <a:bodyPr/>
          <a:lstStyle/>
          <a:p>
            <a:pPr>
              <a:defRPr sz="800"/>
            </a:pPr>
            <a:endParaRPr lang="es-CL"/>
          </a:p>
        </c:txPr>
        <c:crossAx val="66280832"/>
        <c:crosses val="autoZero"/>
        <c:auto val="1"/>
        <c:lblAlgn val="ctr"/>
        <c:lblOffset val="100"/>
        <c:noMultiLvlLbl val="0"/>
      </c:catAx>
      <c:valAx>
        <c:axId val="66280832"/>
        <c:scaling>
          <c:orientation val="minMax"/>
        </c:scaling>
        <c:delete val="0"/>
        <c:axPos val="l"/>
        <c:numFmt formatCode="#,##0" sourceLinked="1"/>
        <c:majorTickMark val="none"/>
        <c:minorTickMark val="none"/>
        <c:tickLblPos val="nextTo"/>
        <c:txPr>
          <a:bodyPr/>
          <a:lstStyle/>
          <a:p>
            <a:pPr>
              <a:defRPr sz="600"/>
            </a:pPr>
            <a:endParaRPr lang="es-CL"/>
          </a:p>
        </c:txPr>
        <c:crossAx val="66279296"/>
        <c:crosses val="autoZero"/>
        <c:crossBetween val="between"/>
      </c:valAx>
    </c:plotArea>
    <c:legend>
      <c:legendPos val="r"/>
      <c:layout/>
      <c:overlay val="0"/>
      <c:txPr>
        <a:bodyPr/>
        <a:lstStyle/>
        <a:p>
          <a:pPr>
            <a:defRPr sz="700"/>
          </a:pPr>
          <a:endParaRPr lang="es-CL"/>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s-CL" sz="800"/>
              <a:t>TMDA Carga</a:t>
            </a:r>
            <a:r>
              <a:rPr lang="es-CL" sz="800" baseline="0"/>
              <a:t> (Tons)</a:t>
            </a:r>
            <a:endParaRPr lang="es-CL" sz="800"/>
          </a:p>
        </c:rich>
      </c:tx>
      <c:layout/>
      <c:overlay val="0"/>
    </c:title>
    <c:autoTitleDeleted val="0"/>
    <c:plotArea>
      <c:layout/>
      <c:lineChart>
        <c:grouping val="standard"/>
        <c:varyColors val="0"/>
        <c:ser>
          <c:idx val="1"/>
          <c:order val="0"/>
          <c:tx>
            <c:strRef>
              <c:f>Movimiento!$O$6</c:f>
              <c:strCache>
                <c:ptCount val="1"/>
                <c:pt idx="0">
                  <c:v>Real 1997-2006</c:v>
                </c:pt>
              </c:strCache>
            </c:strRef>
          </c:tx>
          <c:spPr>
            <a:ln w="12700">
              <a:solidFill>
                <a:srgbClr val="FF0000"/>
              </a:solidFill>
              <a:prstDash val="sysDot"/>
            </a:ln>
          </c:spPr>
          <c:marker>
            <c:symbol val="none"/>
          </c:marker>
          <c:trendline>
            <c:trendlineType val="linear"/>
            <c:dispRSqr val="1"/>
            <c:dispEq val="0"/>
            <c:trendlineLbl>
              <c:layout>
                <c:manualLayout>
                  <c:x val="-0.10509406942744642"/>
                  <c:y val="-0.24525264200792657"/>
                </c:manualLayout>
              </c:layout>
              <c:numFmt formatCode="General" sourceLinked="0"/>
              <c:txPr>
                <a:bodyPr/>
                <a:lstStyle/>
                <a:p>
                  <a:pPr>
                    <a:defRPr sz="900"/>
                  </a:pPr>
                  <a:endParaRPr lang="es-CL"/>
                </a:p>
              </c:txPr>
            </c:trendlineLbl>
          </c:trendline>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Movimiento!$O$7:$O$21</c:f>
              <c:numCache>
                <c:formatCode>#,##0</c:formatCode>
                <c:ptCount val="15"/>
                <c:pt idx="0">
                  <c:v>309.78003835616369</c:v>
                </c:pt>
                <c:pt idx="1">
                  <c:v>306.71281369863016</c:v>
                </c:pt>
                <c:pt idx="2">
                  <c:v>196.24622739726024</c:v>
                </c:pt>
                <c:pt idx="3">
                  <c:v>124.15869945205442</c:v>
                </c:pt>
                <c:pt idx="4">
                  <c:v>113.1470142739728</c:v>
                </c:pt>
                <c:pt idx="5">
                  <c:v>125.26634432876713</c:v>
                </c:pt>
                <c:pt idx="6">
                  <c:v>199.66441835616467</c:v>
                </c:pt>
                <c:pt idx="7">
                  <c:v>211.76236975342513</c:v>
                </c:pt>
                <c:pt idx="8">
                  <c:v>197.28908657534205</c:v>
                </c:pt>
                <c:pt idx="9">
                  <c:v>362.39349287671234</c:v>
                </c:pt>
              </c:numCache>
            </c:numRef>
          </c:val>
          <c:smooth val="0"/>
        </c:ser>
        <c:ser>
          <c:idx val="2"/>
          <c:order val="1"/>
          <c:tx>
            <c:strRef>
              <c:f>Movimiento!$P$6</c:f>
              <c:strCache>
                <c:ptCount val="1"/>
                <c:pt idx="0">
                  <c:v>Real 2007-2011</c:v>
                </c:pt>
              </c:strCache>
            </c:strRef>
          </c:tx>
          <c:spPr>
            <a:ln w="12700">
              <a:prstDash val="lgDash"/>
            </a:ln>
          </c:spPr>
          <c:marker>
            <c:symbol val="none"/>
          </c:marker>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Movimiento!$P$7:$P$21</c:f>
              <c:numCache>
                <c:formatCode>General</c:formatCode>
                <c:ptCount val="15"/>
                <c:pt idx="9" formatCode="#,##0">
                  <c:v>362.39349287671234</c:v>
                </c:pt>
                <c:pt idx="10" formatCode="#,##0">
                  <c:v>488.38562452054884</c:v>
                </c:pt>
                <c:pt idx="11" formatCode="#,##0">
                  <c:v>642.68639178082185</c:v>
                </c:pt>
                <c:pt idx="12" formatCode="#,##0">
                  <c:v>527.45873698630305</c:v>
                </c:pt>
                <c:pt idx="13" formatCode="#,##0">
                  <c:v>473.38075068493202</c:v>
                </c:pt>
                <c:pt idx="14" formatCode="#,##0">
                  <c:v>603.61509863013805</c:v>
                </c:pt>
              </c:numCache>
            </c:numRef>
          </c:val>
          <c:smooth val="0"/>
        </c:ser>
        <c:dLbls>
          <c:showLegendKey val="0"/>
          <c:showVal val="0"/>
          <c:showCatName val="0"/>
          <c:showSerName val="0"/>
          <c:showPercent val="0"/>
          <c:showBubbleSize val="0"/>
        </c:dLbls>
        <c:marker val="1"/>
        <c:smooth val="0"/>
        <c:axId val="74912896"/>
        <c:axId val="74914432"/>
      </c:lineChart>
      <c:catAx>
        <c:axId val="74912896"/>
        <c:scaling>
          <c:orientation val="minMax"/>
        </c:scaling>
        <c:delete val="0"/>
        <c:axPos val="b"/>
        <c:numFmt formatCode="General" sourceLinked="1"/>
        <c:majorTickMark val="none"/>
        <c:minorTickMark val="none"/>
        <c:tickLblPos val="nextTo"/>
        <c:txPr>
          <a:bodyPr/>
          <a:lstStyle/>
          <a:p>
            <a:pPr>
              <a:defRPr sz="800"/>
            </a:pPr>
            <a:endParaRPr lang="es-CL"/>
          </a:p>
        </c:txPr>
        <c:crossAx val="74914432"/>
        <c:crosses val="autoZero"/>
        <c:auto val="1"/>
        <c:lblAlgn val="ctr"/>
        <c:lblOffset val="100"/>
        <c:noMultiLvlLbl val="0"/>
      </c:catAx>
      <c:valAx>
        <c:axId val="74914432"/>
        <c:scaling>
          <c:orientation val="minMax"/>
        </c:scaling>
        <c:delete val="0"/>
        <c:axPos val="l"/>
        <c:numFmt formatCode="#,##0" sourceLinked="1"/>
        <c:majorTickMark val="none"/>
        <c:minorTickMark val="none"/>
        <c:tickLblPos val="nextTo"/>
        <c:txPr>
          <a:bodyPr/>
          <a:lstStyle/>
          <a:p>
            <a:pPr>
              <a:defRPr sz="600"/>
            </a:pPr>
            <a:endParaRPr lang="es-CL"/>
          </a:p>
        </c:txPr>
        <c:crossAx val="74912896"/>
        <c:crosses val="autoZero"/>
        <c:crossBetween val="between"/>
      </c:valAx>
    </c:plotArea>
    <c:legend>
      <c:legendPos val="r"/>
      <c:layout>
        <c:manualLayout>
          <c:xMode val="edge"/>
          <c:yMode val="edge"/>
          <c:x val="0.61942257217848018"/>
          <c:y val="0.25666191040614356"/>
          <c:w val="0.34908136482939717"/>
          <c:h val="0.68454919961446603"/>
        </c:manualLayout>
      </c:layout>
      <c:overlay val="0"/>
      <c:txPr>
        <a:bodyPr/>
        <a:lstStyle/>
        <a:p>
          <a:pPr>
            <a:defRPr sz="700"/>
          </a:pPr>
          <a:endParaRPr lang="es-CL"/>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s-CL" sz="800"/>
              <a:t>TMDA Vehículos</a:t>
            </a:r>
          </a:p>
        </c:rich>
      </c:tx>
      <c:layout/>
      <c:overlay val="0"/>
    </c:title>
    <c:autoTitleDeleted val="0"/>
    <c:plotArea>
      <c:layout/>
      <c:lineChart>
        <c:grouping val="standard"/>
        <c:varyColors val="0"/>
        <c:ser>
          <c:idx val="1"/>
          <c:order val="0"/>
          <c:tx>
            <c:strRef>
              <c:f>Movimiento!$T$6</c:f>
              <c:strCache>
                <c:ptCount val="1"/>
                <c:pt idx="0">
                  <c:v>Real 1997-99</c:v>
                </c:pt>
              </c:strCache>
            </c:strRef>
          </c:tx>
          <c:spPr>
            <a:ln w="12700">
              <a:solidFill>
                <a:srgbClr val="FF0000"/>
              </a:solidFill>
              <a:prstDash val="sysDot"/>
            </a:ln>
          </c:spPr>
          <c:marker>
            <c:symbol val="none"/>
          </c:marker>
          <c:trendline>
            <c:trendlineType val="linear"/>
            <c:dispRSqr val="1"/>
            <c:dispEq val="0"/>
            <c:trendlineLbl>
              <c:layout>
                <c:manualLayout>
                  <c:x val="-0.11112933900614738"/>
                  <c:y val="9.7456947815421028E-3"/>
                </c:manualLayout>
              </c:layout>
              <c:numFmt formatCode="General" sourceLinked="0"/>
              <c:txPr>
                <a:bodyPr/>
                <a:lstStyle/>
                <a:p>
                  <a:pPr>
                    <a:defRPr sz="900"/>
                  </a:pPr>
                  <a:endParaRPr lang="es-CL"/>
                </a:p>
              </c:txPr>
            </c:trendlineLbl>
          </c:trendline>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Movimiento!$T$7:$T$21</c:f>
              <c:numCache>
                <c:formatCode>#,##0</c:formatCode>
                <c:ptCount val="15"/>
                <c:pt idx="0">
                  <c:v>40.972602739726028</c:v>
                </c:pt>
                <c:pt idx="1">
                  <c:v>52.326027397260141</c:v>
                </c:pt>
                <c:pt idx="2">
                  <c:v>58.197260273972596</c:v>
                </c:pt>
              </c:numCache>
            </c:numRef>
          </c:val>
          <c:smooth val="0"/>
        </c:ser>
        <c:ser>
          <c:idx val="2"/>
          <c:order val="1"/>
          <c:tx>
            <c:strRef>
              <c:f>Movimiento!$U$6</c:f>
              <c:strCache>
                <c:ptCount val="1"/>
                <c:pt idx="0">
                  <c:v>Real 2000-2011</c:v>
                </c:pt>
              </c:strCache>
            </c:strRef>
          </c:tx>
          <c:spPr>
            <a:ln w="12700">
              <a:prstDash val="lgDash"/>
            </a:ln>
          </c:spPr>
          <c:marker>
            <c:symbol val="none"/>
          </c:marker>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Movimiento!$U$7:$U$21</c:f>
              <c:numCache>
                <c:formatCode>General</c:formatCode>
                <c:ptCount val="15"/>
                <c:pt idx="2" formatCode="#,##0">
                  <c:v>58.197260273972596</c:v>
                </c:pt>
                <c:pt idx="3" formatCode="#,##0">
                  <c:v>66.37808219178028</c:v>
                </c:pt>
                <c:pt idx="4" formatCode="#,##0">
                  <c:v>81.654794520547952</c:v>
                </c:pt>
                <c:pt idx="5" formatCode="#,##0">
                  <c:v>66.986301369863014</c:v>
                </c:pt>
                <c:pt idx="6" formatCode="#,##0">
                  <c:v>76.720547945205496</c:v>
                </c:pt>
                <c:pt idx="7" formatCode="#,##0">
                  <c:v>75.62191780821918</c:v>
                </c:pt>
                <c:pt idx="8" formatCode="#,##0">
                  <c:v>75.646575342465425</c:v>
                </c:pt>
                <c:pt idx="9" formatCode="#,##0">
                  <c:v>86.756164383561639</c:v>
                </c:pt>
                <c:pt idx="10" formatCode="#,##0">
                  <c:v>94.879452054794072</c:v>
                </c:pt>
                <c:pt idx="11" formatCode="#,##0">
                  <c:v>97.865753424657541</c:v>
                </c:pt>
                <c:pt idx="12" formatCode="#,##0">
                  <c:v>103.56986301369864</c:v>
                </c:pt>
                <c:pt idx="13" formatCode="#,##0">
                  <c:v>115.45205479452055</c:v>
                </c:pt>
                <c:pt idx="14" formatCode="#,##0">
                  <c:v>164.95616438356166</c:v>
                </c:pt>
              </c:numCache>
            </c:numRef>
          </c:val>
          <c:smooth val="0"/>
        </c:ser>
        <c:dLbls>
          <c:showLegendKey val="0"/>
          <c:showVal val="0"/>
          <c:showCatName val="0"/>
          <c:showSerName val="0"/>
          <c:showPercent val="0"/>
          <c:showBubbleSize val="0"/>
        </c:dLbls>
        <c:marker val="1"/>
        <c:smooth val="0"/>
        <c:axId val="74948992"/>
        <c:axId val="74950528"/>
      </c:lineChart>
      <c:catAx>
        <c:axId val="74948992"/>
        <c:scaling>
          <c:orientation val="minMax"/>
        </c:scaling>
        <c:delete val="0"/>
        <c:axPos val="b"/>
        <c:numFmt formatCode="General" sourceLinked="1"/>
        <c:majorTickMark val="none"/>
        <c:minorTickMark val="none"/>
        <c:tickLblPos val="nextTo"/>
        <c:txPr>
          <a:bodyPr/>
          <a:lstStyle/>
          <a:p>
            <a:pPr>
              <a:defRPr sz="800"/>
            </a:pPr>
            <a:endParaRPr lang="es-CL"/>
          </a:p>
        </c:txPr>
        <c:crossAx val="74950528"/>
        <c:crosses val="autoZero"/>
        <c:auto val="1"/>
        <c:lblAlgn val="ctr"/>
        <c:lblOffset val="100"/>
        <c:noMultiLvlLbl val="0"/>
      </c:catAx>
      <c:valAx>
        <c:axId val="74950528"/>
        <c:scaling>
          <c:orientation val="minMax"/>
        </c:scaling>
        <c:delete val="0"/>
        <c:axPos val="l"/>
        <c:numFmt formatCode="#,##0" sourceLinked="1"/>
        <c:majorTickMark val="none"/>
        <c:minorTickMark val="none"/>
        <c:tickLblPos val="nextTo"/>
        <c:txPr>
          <a:bodyPr/>
          <a:lstStyle/>
          <a:p>
            <a:pPr>
              <a:defRPr sz="600"/>
            </a:pPr>
            <a:endParaRPr lang="es-CL"/>
          </a:p>
        </c:txPr>
        <c:crossAx val="74948992"/>
        <c:crosses val="autoZero"/>
        <c:crossBetween val="between"/>
      </c:valAx>
    </c:plotArea>
    <c:legend>
      <c:legendPos val="r"/>
      <c:layout/>
      <c:overlay val="0"/>
      <c:txPr>
        <a:bodyPr/>
        <a:lstStyle/>
        <a:p>
          <a:pPr>
            <a:defRPr sz="700"/>
          </a:pPr>
          <a:endParaRPr lang="es-CL"/>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s-CL" sz="800"/>
              <a:t>TMDA Personas</a:t>
            </a:r>
          </a:p>
        </c:rich>
      </c:tx>
      <c:layout/>
      <c:overlay val="0"/>
    </c:title>
    <c:autoTitleDeleted val="0"/>
    <c:plotArea>
      <c:layout/>
      <c:lineChart>
        <c:grouping val="standard"/>
        <c:varyColors val="0"/>
        <c:ser>
          <c:idx val="1"/>
          <c:order val="0"/>
          <c:tx>
            <c:strRef>
              <c:f>Movimiento!$V$6</c:f>
              <c:strCache>
                <c:ptCount val="1"/>
                <c:pt idx="0">
                  <c:v>Real 1997-99</c:v>
                </c:pt>
              </c:strCache>
            </c:strRef>
          </c:tx>
          <c:spPr>
            <a:ln w="12700">
              <a:solidFill>
                <a:srgbClr val="FF0000"/>
              </a:solidFill>
              <a:prstDash val="sysDot"/>
            </a:ln>
          </c:spPr>
          <c:marker>
            <c:symbol val="none"/>
          </c:marker>
          <c:trendline>
            <c:trendlineType val="linear"/>
            <c:dispRSqr val="1"/>
            <c:dispEq val="0"/>
            <c:trendlineLbl>
              <c:layout>
                <c:manualLayout>
                  <c:x val="-7.1171532381121214E-2"/>
                  <c:y val="-2.2006380822688711E-2"/>
                </c:manualLayout>
              </c:layout>
              <c:numFmt formatCode="General" sourceLinked="0"/>
              <c:txPr>
                <a:bodyPr/>
                <a:lstStyle/>
                <a:p>
                  <a:pPr>
                    <a:defRPr sz="900"/>
                  </a:pPr>
                  <a:endParaRPr lang="es-CL"/>
                </a:p>
              </c:txPr>
            </c:trendlineLbl>
          </c:trendline>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Movimiento!$V$7:$V$21</c:f>
              <c:numCache>
                <c:formatCode>#,##0</c:formatCode>
                <c:ptCount val="15"/>
                <c:pt idx="0">
                  <c:v>220.28767123287628</c:v>
                </c:pt>
                <c:pt idx="1">
                  <c:v>265.68767123287671</c:v>
                </c:pt>
                <c:pt idx="2">
                  <c:v>285.67671232876711</c:v>
                </c:pt>
              </c:numCache>
            </c:numRef>
          </c:val>
          <c:smooth val="0"/>
        </c:ser>
        <c:ser>
          <c:idx val="2"/>
          <c:order val="1"/>
          <c:tx>
            <c:strRef>
              <c:f>Movimiento!$W$6</c:f>
              <c:strCache>
                <c:ptCount val="1"/>
                <c:pt idx="0">
                  <c:v>Real 2000-2011</c:v>
                </c:pt>
              </c:strCache>
            </c:strRef>
          </c:tx>
          <c:spPr>
            <a:ln w="12700">
              <a:prstDash val="lgDash"/>
            </a:ln>
          </c:spPr>
          <c:marker>
            <c:symbol val="none"/>
          </c:marker>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Movimiento!$W$7:$W$21</c:f>
              <c:numCache>
                <c:formatCode>General</c:formatCode>
                <c:ptCount val="15"/>
                <c:pt idx="2" formatCode="#,##0">
                  <c:v>285.67671232876711</c:v>
                </c:pt>
                <c:pt idx="3" formatCode="#,##0">
                  <c:v>316.89041095890303</c:v>
                </c:pt>
                <c:pt idx="4" formatCode="#,##0">
                  <c:v>350.62739726027286</c:v>
                </c:pt>
                <c:pt idx="5" formatCode="#,##0">
                  <c:v>315.18082191780832</c:v>
                </c:pt>
                <c:pt idx="6" formatCode="#,##0">
                  <c:v>362.44109589041096</c:v>
                </c:pt>
                <c:pt idx="7" formatCode="#,##0">
                  <c:v>365.35342465753422</c:v>
                </c:pt>
                <c:pt idx="8" formatCode="#,##0">
                  <c:v>354.13972602739727</c:v>
                </c:pt>
                <c:pt idx="9" formatCode="#,##0">
                  <c:v>405.89041095890303</c:v>
                </c:pt>
                <c:pt idx="10" formatCode="#,##0">
                  <c:v>433.44657534246488</c:v>
                </c:pt>
                <c:pt idx="11" formatCode="#,##0">
                  <c:v>437.75342465753425</c:v>
                </c:pt>
                <c:pt idx="12" formatCode="#,##0">
                  <c:v>435.5315068493141</c:v>
                </c:pt>
                <c:pt idx="13" formatCode="#,##0">
                  <c:v>487.13424657534341</c:v>
                </c:pt>
                <c:pt idx="14" formatCode="#,##0">
                  <c:v>688.32602739725792</c:v>
                </c:pt>
              </c:numCache>
            </c:numRef>
          </c:val>
          <c:smooth val="0"/>
        </c:ser>
        <c:dLbls>
          <c:showLegendKey val="0"/>
          <c:showVal val="0"/>
          <c:showCatName val="0"/>
          <c:showSerName val="0"/>
          <c:showPercent val="0"/>
          <c:showBubbleSize val="0"/>
        </c:dLbls>
        <c:marker val="1"/>
        <c:smooth val="0"/>
        <c:axId val="74964352"/>
        <c:axId val="74998912"/>
      </c:lineChart>
      <c:catAx>
        <c:axId val="74964352"/>
        <c:scaling>
          <c:orientation val="minMax"/>
        </c:scaling>
        <c:delete val="0"/>
        <c:axPos val="b"/>
        <c:numFmt formatCode="General" sourceLinked="1"/>
        <c:majorTickMark val="none"/>
        <c:minorTickMark val="none"/>
        <c:tickLblPos val="nextTo"/>
        <c:txPr>
          <a:bodyPr/>
          <a:lstStyle/>
          <a:p>
            <a:pPr>
              <a:defRPr sz="800"/>
            </a:pPr>
            <a:endParaRPr lang="es-CL"/>
          </a:p>
        </c:txPr>
        <c:crossAx val="74998912"/>
        <c:crosses val="autoZero"/>
        <c:auto val="1"/>
        <c:lblAlgn val="ctr"/>
        <c:lblOffset val="100"/>
        <c:noMultiLvlLbl val="0"/>
      </c:catAx>
      <c:valAx>
        <c:axId val="74998912"/>
        <c:scaling>
          <c:orientation val="minMax"/>
        </c:scaling>
        <c:delete val="0"/>
        <c:axPos val="l"/>
        <c:numFmt formatCode="#,##0" sourceLinked="1"/>
        <c:majorTickMark val="none"/>
        <c:minorTickMark val="none"/>
        <c:tickLblPos val="nextTo"/>
        <c:txPr>
          <a:bodyPr/>
          <a:lstStyle/>
          <a:p>
            <a:pPr>
              <a:defRPr sz="600"/>
            </a:pPr>
            <a:endParaRPr lang="es-CL"/>
          </a:p>
        </c:txPr>
        <c:crossAx val="74964352"/>
        <c:crosses val="autoZero"/>
        <c:crossBetween val="between"/>
      </c:valAx>
    </c:plotArea>
    <c:legend>
      <c:legendPos val="r"/>
      <c:layout/>
      <c:overlay val="0"/>
      <c:txPr>
        <a:bodyPr/>
        <a:lstStyle/>
        <a:p>
          <a:pPr>
            <a:defRPr sz="700"/>
          </a:pPr>
          <a:endParaRPr lang="es-CL"/>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s-CL" sz="800"/>
              <a:t>TMDA Carga</a:t>
            </a:r>
            <a:r>
              <a:rPr lang="es-CL" sz="800" baseline="0"/>
              <a:t> (Tons)</a:t>
            </a:r>
            <a:endParaRPr lang="es-CL" sz="800"/>
          </a:p>
        </c:rich>
      </c:tx>
      <c:layout/>
      <c:overlay val="0"/>
    </c:title>
    <c:autoTitleDeleted val="0"/>
    <c:plotArea>
      <c:layout/>
      <c:lineChart>
        <c:grouping val="standard"/>
        <c:varyColors val="0"/>
        <c:ser>
          <c:idx val="1"/>
          <c:order val="0"/>
          <c:tx>
            <c:strRef>
              <c:f>Movimiento!$X$6</c:f>
              <c:strCache>
                <c:ptCount val="1"/>
                <c:pt idx="0">
                  <c:v>Real 1997-99</c:v>
                </c:pt>
              </c:strCache>
            </c:strRef>
          </c:tx>
          <c:spPr>
            <a:ln w="12700">
              <a:solidFill>
                <a:srgbClr val="FF0000"/>
              </a:solidFill>
              <a:prstDash val="sysDot"/>
            </a:ln>
          </c:spPr>
          <c:marker>
            <c:symbol val="none"/>
          </c:marker>
          <c:trendline>
            <c:trendlineType val="linear"/>
            <c:dispRSqr val="1"/>
            <c:dispEq val="0"/>
            <c:trendlineLbl>
              <c:layout>
                <c:manualLayout>
                  <c:x val="-6.5580424494182332E-2"/>
                  <c:y val="1.862643755649104E-3"/>
                </c:manualLayout>
              </c:layout>
              <c:numFmt formatCode="General" sourceLinked="0"/>
              <c:txPr>
                <a:bodyPr/>
                <a:lstStyle/>
                <a:p>
                  <a:pPr>
                    <a:defRPr sz="900"/>
                  </a:pPr>
                  <a:endParaRPr lang="es-CL"/>
                </a:p>
              </c:txPr>
            </c:trendlineLbl>
          </c:trendline>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Movimiento!$X$7:$X$21</c:f>
              <c:numCache>
                <c:formatCode>#,##0</c:formatCode>
                <c:ptCount val="15"/>
                <c:pt idx="0">
                  <c:v>7.4410958904109837E-3</c:v>
                </c:pt>
                <c:pt idx="1">
                  <c:v>0.1124794520547943</c:v>
                </c:pt>
                <c:pt idx="2">
                  <c:v>0.85161643835616463</c:v>
                </c:pt>
              </c:numCache>
            </c:numRef>
          </c:val>
          <c:smooth val="0"/>
        </c:ser>
        <c:ser>
          <c:idx val="2"/>
          <c:order val="1"/>
          <c:tx>
            <c:strRef>
              <c:f>Movimiento!$Y$6</c:f>
              <c:strCache>
                <c:ptCount val="1"/>
                <c:pt idx="0">
                  <c:v>Real 2000-2011</c:v>
                </c:pt>
              </c:strCache>
            </c:strRef>
          </c:tx>
          <c:spPr>
            <a:ln w="12700">
              <a:prstDash val="lgDash"/>
            </a:ln>
          </c:spPr>
          <c:marker>
            <c:symbol val="none"/>
          </c:marker>
          <c:cat>
            <c:numRef>
              <c:f>Movimiento!$B$7:$B$21</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Movimiento!$Y$7:$Y$21</c:f>
              <c:numCache>
                <c:formatCode>General</c:formatCode>
                <c:ptCount val="15"/>
                <c:pt idx="2" formatCode="#,##0">
                  <c:v>0.85161643835616463</c:v>
                </c:pt>
                <c:pt idx="3" formatCode="#,##0">
                  <c:v>0.16200000000000001</c:v>
                </c:pt>
                <c:pt idx="4" formatCode="#,##0">
                  <c:v>5.4794520547945596E-3</c:v>
                </c:pt>
                <c:pt idx="5" formatCode="#,##0">
                  <c:v>3.318630136986301E-2</c:v>
                </c:pt>
                <c:pt idx="6" formatCode="#,##0">
                  <c:v>2.2671232876712504E-2</c:v>
                </c:pt>
                <c:pt idx="7" formatCode="#,##0">
                  <c:v>2.9041095890411001E-2</c:v>
                </c:pt>
                <c:pt idx="8" formatCode="#,##0">
                  <c:v>2.0821917808219348E-2</c:v>
                </c:pt>
                <c:pt idx="9" formatCode="#,##0">
                  <c:v>0</c:v>
                </c:pt>
                <c:pt idx="10" formatCode="#,##0">
                  <c:v>6.8493150684931659E-3</c:v>
                </c:pt>
                <c:pt idx="11" formatCode="#,##0">
                  <c:v>8.9041095890411304E-3</c:v>
                </c:pt>
                <c:pt idx="12" formatCode="#,##0">
                  <c:v>2.8767123287671236E-2</c:v>
                </c:pt>
                <c:pt idx="13" formatCode="#,##0">
                  <c:v>0</c:v>
                </c:pt>
                <c:pt idx="14" formatCode="#,##0">
                  <c:v>1.6301369863013754E-2</c:v>
                </c:pt>
              </c:numCache>
            </c:numRef>
          </c:val>
          <c:smooth val="0"/>
        </c:ser>
        <c:dLbls>
          <c:showLegendKey val="0"/>
          <c:showVal val="0"/>
          <c:showCatName val="0"/>
          <c:showSerName val="0"/>
          <c:showPercent val="0"/>
          <c:showBubbleSize val="0"/>
        </c:dLbls>
        <c:marker val="1"/>
        <c:smooth val="0"/>
        <c:axId val="75029120"/>
        <c:axId val="75030912"/>
      </c:lineChart>
      <c:catAx>
        <c:axId val="75029120"/>
        <c:scaling>
          <c:orientation val="minMax"/>
        </c:scaling>
        <c:delete val="0"/>
        <c:axPos val="b"/>
        <c:numFmt formatCode="General" sourceLinked="1"/>
        <c:majorTickMark val="none"/>
        <c:minorTickMark val="none"/>
        <c:tickLblPos val="nextTo"/>
        <c:txPr>
          <a:bodyPr/>
          <a:lstStyle/>
          <a:p>
            <a:pPr>
              <a:defRPr sz="800"/>
            </a:pPr>
            <a:endParaRPr lang="es-CL"/>
          </a:p>
        </c:txPr>
        <c:crossAx val="75030912"/>
        <c:crosses val="autoZero"/>
        <c:auto val="1"/>
        <c:lblAlgn val="ctr"/>
        <c:lblOffset val="100"/>
        <c:noMultiLvlLbl val="0"/>
      </c:catAx>
      <c:valAx>
        <c:axId val="75030912"/>
        <c:scaling>
          <c:orientation val="minMax"/>
        </c:scaling>
        <c:delete val="0"/>
        <c:axPos val="l"/>
        <c:numFmt formatCode="#,##0" sourceLinked="1"/>
        <c:majorTickMark val="none"/>
        <c:minorTickMark val="none"/>
        <c:tickLblPos val="nextTo"/>
        <c:txPr>
          <a:bodyPr/>
          <a:lstStyle/>
          <a:p>
            <a:pPr>
              <a:defRPr sz="600"/>
            </a:pPr>
            <a:endParaRPr lang="es-CL"/>
          </a:p>
        </c:txPr>
        <c:crossAx val="75029120"/>
        <c:crosses val="autoZero"/>
        <c:crossBetween val="between"/>
      </c:valAx>
    </c:plotArea>
    <c:legend>
      <c:legendPos val="r"/>
      <c:layout/>
      <c:overlay val="0"/>
      <c:txPr>
        <a:bodyPr/>
        <a:lstStyle/>
        <a:p>
          <a:pPr>
            <a:defRPr sz="700"/>
          </a:pPr>
          <a:endParaRPr lang="es-CL"/>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F02F4-C86F-4B0E-8C28-FA4AB58C59E2}" type="datetimeFigureOut">
              <a:rPr lang="es-CL" smtClean="0"/>
              <a:pPr/>
              <a:t>27-11-2012</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0586C2-E6FE-4BA8-9807-B0E17670E91B}" type="slidenum">
              <a:rPr lang="es-CL" smtClean="0"/>
              <a:pPr/>
              <a:t>‹Nº›</a:t>
            </a:fld>
            <a:endParaRPr lang="es-CL"/>
          </a:p>
        </p:txBody>
      </p:sp>
    </p:spTree>
    <p:extLst>
      <p:ext uri="{BB962C8B-B14F-4D97-AF65-F5344CB8AC3E}">
        <p14:creationId xmlns:p14="http://schemas.microsoft.com/office/powerpoint/2010/main" val="325929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F87D92B-03A3-4644-8909-E04FF292CB63}"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11</a:t>
            </a:fld>
            <a:endParaRPr lang="es-CL"/>
          </a:p>
        </p:txBody>
      </p:sp>
    </p:spTree>
    <p:extLst>
      <p:ext uri="{BB962C8B-B14F-4D97-AF65-F5344CB8AC3E}">
        <p14:creationId xmlns:p14="http://schemas.microsoft.com/office/powerpoint/2010/main" val="4292957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12</a:t>
            </a:fld>
            <a:endParaRPr lang="es-CL"/>
          </a:p>
        </p:txBody>
      </p:sp>
    </p:spTree>
    <p:extLst>
      <p:ext uri="{BB962C8B-B14F-4D97-AF65-F5344CB8AC3E}">
        <p14:creationId xmlns:p14="http://schemas.microsoft.com/office/powerpoint/2010/main" val="429295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13</a:t>
            </a:fld>
            <a:endParaRPr lang="es-CL"/>
          </a:p>
        </p:txBody>
      </p:sp>
    </p:spTree>
    <p:extLst>
      <p:ext uri="{BB962C8B-B14F-4D97-AF65-F5344CB8AC3E}">
        <p14:creationId xmlns:p14="http://schemas.microsoft.com/office/powerpoint/2010/main" val="4292957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15</a:t>
            </a:fld>
            <a:endParaRPr lang="es-CL"/>
          </a:p>
        </p:txBody>
      </p:sp>
    </p:spTree>
    <p:extLst>
      <p:ext uri="{BB962C8B-B14F-4D97-AF65-F5344CB8AC3E}">
        <p14:creationId xmlns:p14="http://schemas.microsoft.com/office/powerpoint/2010/main" val="2068390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16</a:t>
            </a:fld>
            <a:endParaRPr lang="es-CL"/>
          </a:p>
        </p:txBody>
      </p:sp>
    </p:spTree>
    <p:extLst>
      <p:ext uri="{BB962C8B-B14F-4D97-AF65-F5344CB8AC3E}">
        <p14:creationId xmlns:p14="http://schemas.microsoft.com/office/powerpoint/2010/main" val="2068390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17</a:t>
            </a:fld>
            <a:endParaRPr lang="es-CL"/>
          </a:p>
        </p:txBody>
      </p:sp>
    </p:spTree>
    <p:extLst>
      <p:ext uri="{BB962C8B-B14F-4D97-AF65-F5344CB8AC3E}">
        <p14:creationId xmlns:p14="http://schemas.microsoft.com/office/powerpoint/2010/main" val="1666355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18</a:t>
            </a:fld>
            <a:endParaRPr lang="es-CL"/>
          </a:p>
        </p:txBody>
      </p:sp>
    </p:spTree>
    <p:extLst>
      <p:ext uri="{BB962C8B-B14F-4D97-AF65-F5344CB8AC3E}">
        <p14:creationId xmlns:p14="http://schemas.microsoft.com/office/powerpoint/2010/main" val="2800344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19</a:t>
            </a:fld>
            <a:endParaRPr lang="es-CL"/>
          </a:p>
        </p:txBody>
      </p:sp>
    </p:spTree>
    <p:extLst>
      <p:ext uri="{BB962C8B-B14F-4D97-AF65-F5344CB8AC3E}">
        <p14:creationId xmlns:p14="http://schemas.microsoft.com/office/powerpoint/2010/main" val="2800344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20</a:t>
            </a:fld>
            <a:endParaRPr lang="es-CL"/>
          </a:p>
        </p:txBody>
      </p:sp>
    </p:spTree>
    <p:extLst>
      <p:ext uri="{BB962C8B-B14F-4D97-AF65-F5344CB8AC3E}">
        <p14:creationId xmlns:p14="http://schemas.microsoft.com/office/powerpoint/2010/main" val="2800344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21</a:t>
            </a:fld>
            <a:endParaRPr lang="es-CL"/>
          </a:p>
        </p:txBody>
      </p:sp>
    </p:spTree>
    <p:extLst>
      <p:ext uri="{BB962C8B-B14F-4D97-AF65-F5344CB8AC3E}">
        <p14:creationId xmlns:p14="http://schemas.microsoft.com/office/powerpoint/2010/main" val="280034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2</a:t>
            </a:fld>
            <a:endParaRPr lang="es-CL"/>
          </a:p>
        </p:txBody>
      </p:sp>
    </p:spTree>
    <p:extLst>
      <p:ext uri="{BB962C8B-B14F-4D97-AF65-F5344CB8AC3E}">
        <p14:creationId xmlns:p14="http://schemas.microsoft.com/office/powerpoint/2010/main" val="4267662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22</a:t>
            </a:fld>
            <a:endParaRPr lang="es-CL"/>
          </a:p>
        </p:txBody>
      </p:sp>
    </p:spTree>
    <p:extLst>
      <p:ext uri="{BB962C8B-B14F-4D97-AF65-F5344CB8AC3E}">
        <p14:creationId xmlns:p14="http://schemas.microsoft.com/office/powerpoint/2010/main" val="2800344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23</a:t>
            </a:fld>
            <a:endParaRPr lang="es-CL"/>
          </a:p>
        </p:txBody>
      </p:sp>
    </p:spTree>
    <p:extLst>
      <p:ext uri="{BB962C8B-B14F-4D97-AF65-F5344CB8AC3E}">
        <p14:creationId xmlns:p14="http://schemas.microsoft.com/office/powerpoint/2010/main" val="2800344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3</a:t>
            </a:fld>
            <a:endParaRPr lang="es-CL"/>
          </a:p>
        </p:txBody>
      </p:sp>
    </p:spTree>
    <p:extLst>
      <p:ext uri="{BB962C8B-B14F-4D97-AF65-F5344CB8AC3E}">
        <p14:creationId xmlns:p14="http://schemas.microsoft.com/office/powerpoint/2010/main" val="426766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Incorporar una </a:t>
            </a:r>
            <a:r>
              <a:rPr lang="es-CL" dirty="0" err="1" smtClean="0"/>
              <a:t>diapo</a:t>
            </a:r>
            <a:r>
              <a:rPr lang="es-CL" dirty="0" smtClean="0"/>
              <a:t> con :</a:t>
            </a:r>
          </a:p>
          <a:p>
            <a:r>
              <a:rPr lang="es-CL" dirty="0" smtClean="0"/>
              <a:t>Fotos, metrajes, y montos de cada proyecto.</a:t>
            </a:r>
          </a:p>
          <a:p>
            <a:endParaRPr lang="es-CL" dirty="0"/>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4</a:t>
            </a:fld>
            <a:endParaRPr lang="es-CL"/>
          </a:p>
        </p:txBody>
      </p:sp>
    </p:spTree>
    <p:extLst>
      <p:ext uri="{BB962C8B-B14F-4D97-AF65-F5344CB8AC3E}">
        <p14:creationId xmlns:p14="http://schemas.microsoft.com/office/powerpoint/2010/main" val="426766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6</a:t>
            </a:fld>
            <a:endParaRPr lang="es-CL"/>
          </a:p>
        </p:txBody>
      </p:sp>
    </p:spTree>
    <p:extLst>
      <p:ext uri="{BB962C8B-B14F-4D97-AF65-F5344CB8AC3E}">
        <p14:creationId xmlns:p14="http://schemas.microsoft.com/office/powerpoint/2010/main" val="184384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NO existe dimensionamiento</a:t>
            </a:r>
            <a:r>
              <a:rPr lang="es-CL" baseline="0" dirty="0" smtClean="0"/>
              <a:t> de los costos de </a:t>
            </a:r>
            <a:r>
              <a:rPr lang="es-CL" baseline="0" dirty="0" err="1" smtClean="0"/>
              <a:t>trasaporte</a:t>
            </a:r>
            <a:r>
              <a:rPr lang="es-CL" baseline="0" dirty="0" smtClean="0"/>
              <a:t> en las zonas </a:t>
            </a:r>
            <a:r>
              <a:rPr lang="es-CL" baseline="0" dirty="0" err="1" smtClean="0"/>
              <a:t>airladas</a:t>
            </a:r>
            <a:r>
              <a:rPr lang="es-CL" baseline="0" dirty="0" smtClean="0"/>
              <a:t> </a:t>
            </a:r>
            <a:endParaRPr lang="es-CL" dirty="0"/>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7</a:t>
            </a:fld>
            <a:endParaRPr lang="es-CL"/>
          </a:p>
        </p:txBody>
      </p:sp>
    </p:spTree>
    <p:extLst>
      <p:ext uri="{BB962C8B-B14F-4D97-AF65-F5344CB8AC3E}">
        <p14:creationId xmlns:p14="http://schemas.microsoft.com/office/powerpoint/2010/main" val="184384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Detallar</a:t>
            </a:r>
            <a:r>
              <a:rPr lang="es-CL" baseline="0" dirty="0" smtClean="0"/>
              <a:t> que la forma en que se construyeron estos gráficos si se trata de percepciones y de quien, en relación con </a:t>
            </a:r>
          </a:p>
          <a:p>
            <a:r>
              <a:rPr lang="es-CL" baseline="0" dirty="0" smtClean="0"/>
              <a:t>OJO: Normativa de edificación pública del MOP</a:t>
            </a:r>
          </a:p>
          <a:p>
            <a:r>
              <a:rPr lang="es-CL" baseline="0" dirty="0" smtClean="0"/>
              <a:t>Detallar que se trata de la observación de un par de </a:t>
            </a:r>
            <a:r>
              <a:rPr lang="es-CL" baseline="0" dirty="0" err="1" smtClean="0"/>
              <a:t>dias</a:t>
            </a:r>
            <a:r>
              <a:rPr lang="es-CL" baseline="0" dirty="0" smtClean="0"/>
              <a:t>.</a:t>
            </a:r>
          </a:p>
          <a:p>
            <a:r>
              <a:rPr lang="es-CL" baseline="0" dirty="0" smtClean="0"/>
              <a:t>Tomar en cuenta el momento de la formulación par emitir juicios sobre la antigüedad de la formulación</a:t>
            </a:r>
          </a:p>
          <a:p>
            <a:endParaRPr lang="es-CL" dirty="0"/>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8</a:t>
            </a:fld>
            <a:endParaRPr lang="es-CL"/>
          </a:p>
        </p:txBody>
      </p:sp>
    </p:spTree>
    <p:extLst>
      <p:ext uri="{BB962C8B-B14F-4D97-AF65-F5344CB8AC3E}">
        <p14:creationId xmlns:p14="http://schemas.microsoft.com/office/powerpoint/2010/main" val="184384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9</a:t>
            </a:fld>
            <a:endParaRPr lang="es-CL"/>
          </a:p>
        </p:txBody>
      </p:sp>
    </p:spTree>
    <p:extLst>
      <p:ext uri="{BB962C8B-B14F-4D97-AF65-F5344CB8AC3E}">
        <p14:creationId xmlns:p14="http://schemas.microsoft.com/office/powerpoint/2010/main" val="429295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Énfasis</a:t>
            </a:r>
            <a:r>
              <a:rPr lang="es-CL" baseline="0" dirty="0" smtClean="0"/>
              <a:t> en la equivalencia.</a:t>
            </a:r>
          </a:p>
          <a:p>
            <a:r>
              <a:rPr lang="es-CL" dirty="0" smtClean="0"/>
              <a:t>La naturaleza de los procedimientos</a:t>
            </a:r>
            <a:r>
              <a:rPr lang="es-CL" baseline="0" dirty="0" smtClean="0"/>
              <a:t> efectuados en los complejos permite observar su heterogeneidad, particularmente en el caso del SAG</a:t>
            </a:r>
          </a:p>
          <a:p>
            <a:endParaRPr lang="es-CL" baseline="0" dirty="0" smtClean="0"/>
          </a:p>
          <a:p>
            <a:r>
              <a:rPr lang="es-CL" baseline="0" dirty="0" smtClean="0"/>
              <a:t>Ojo con el análisis </a:t>
            </a:r>
            <a:endParaRPr lang="es-CL" dirty="0"/>
          </a:p>
        </p:txBody>
      </p:sp>
      <p:sp>
        <p:nvSpPr>
          <p:cNvPr id="4" name="3 Marcador de número de diapositiva"/>
          <p:cNvSpPr>
            <a:spLocks noGrp="1"/>
          </p:cNvSpPr>
          <p:nvPr>
            <p:ph type="sldNum" sz="quarter" idx="10"/>
          </p:nvPr>
        </p:nvSpPr>
        <p:spPr/>
        <p:txBody>
          <a:bodyPr/>
          <a:lstStyle/>
          <a:p>
            <a:fld id="{BE0586C2-E6FE-4BA8-9807-B0E17670E91B}" type="slidenum">
              <a:rPr lang="es-CL" smtClean="0"/>
              <a:pPr/>
              <a:t>10</a:t>
            </a:fld>
            <a:endParaRPr lang="es-CL"/>
          </a:p>
        </p:txBody>
      </p:sp>
    </p:spTree>
    <p:extLst>
      <p:ext uri="{BB962C8B-B14F-4D97-AF65-F5344CB8AC3E}">
        <p14:creationId xmlns:p14="http://schemas.microsoft.com/office/powerpoint/2010/main" val="4292957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58D5C6B9-4140-4553-84B6-DC9D30A84C7F}" type="datetimeFigureOut">
              <a:rPr lang="es-ES" smtClean="0"/>
              <a:pPr/>
              <a:t>27/11/2012</a:t>
            </a:fld>
            <a:endParaRPr lang="es-ES"/>
          </a:p>
        </p:txBody>
      </p:sp>
      <p:sp>
        <p:nvSpPr>
          <p:cNvPr id="17" name="16 Marcador de pie de página"/>
          <p:cNvSpPr>
            <a:spLocks noGrp="1"/>
          </p:cNvSpPr>
          <p:nvPr>
            <p:ph type="ftr" sz="quarter" idx="11"/>
          </p:nvPr>
        </p:nvSpPr>
        <p:spPr>
          <a:xfrm>
            <a:off x="2898648" y="6355080"/>
            <a:ext cx="3474720" cy="365760"/>
          </a:xfrm>
        </p:spPr>
        <p:txBody>
          <a:bodyPr/>
          <a:lstStyle/>
          <a:p>
            <a:endParaRPr lang="es-ES"/>
          </a:p>
        </p:txBody>
      </p:sp>
      <p:sp>
        <p:nvSpPr>
          <p:cNvPr id="29" name="28 Marcador de número de diapositiva"/>
          <p:cNvSpPr>
            <a:spLocks noGrp="1"/>
          </p:cNvSpPr>
          <p:nvPr>
            <p:ph type="sldNum" sz="quarter" idx="12"/>
          </p:nvPr>
        </p:nvSpPr>
        <p:spPr>
          <a:xfrm>
            <a:off x="1216152" y="6355080"/>
            <a:ext cx="1219200" cy="365760"/>
          </a:xfrm>
        </p:spPr>
        <p:txBody>
          <a:bodyPr/>
          <a:lstStyle/>
          <a:p>
            <a:fld id="{617616A5-8DC7-42EC-B4EC-ABCED2022ADB}" type="slidenum">
              <a:rPr lang="es-ES" smtClean="0"/>
              <a:pPr/>
              <a:t>‹Nº›</a:t>
            </a:fld>
            <a:endParaRPr lang="es-ES"/>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8D5C6B9-4140-4553-84B6-DC9D30A84C7F}" type="datetimeFigureOut">
              <a:rPr lang="es-ES" smtClean="0"/>
              <a:pPr/>
              <a:t>27/11/2012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7616A5-8DC7-42EC-B4EC-ABCED2022AD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8D5C6B9-4140-4553-84B6-DC9D30A84C7F}" type="datetimeFigureOut">
              <a:rPr lang="es-ES" smtClean="0"/>
              <a:pPr/>
              <a:t>27/11/2012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7616A5-8DC7-42EC-B4EC-ABCED2022ADB}" type="slidenum">
              <a:rPr lang="es-ES" smtClean="0"/>
              <a:pPr/>
              <a:t>‹Nº›</a:t>
            </a:fld>
            <a:endParaRPr lang="es-ES"/>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58D5C6B9-4140-4553-84B6-DC9D30A84C7F}" type="datetimeFigureOut">
              <a:rPr lang="es-ES" smtClean="0"/>
              <a:pPr/>
              <a:t>27/11/2012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7616A5-8DC7-42EC-B4EC-ABCED2022ADB}" type="slidenum">
              <a:rPr lang="es-ES" smtClean="0"/>
              <a:pPr/>
              <a:t>‹Nº›</a:t>
            </a:fld>
            <a:endParaRPr lang="es-ES"/>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58D5C6B9-4140-4553-84B6-DC9D30A84C7F}" type="datetimeFigureOut">
              <a:rPr lang="es-ES" smtClean="0"/>
              <a:pPr/>
              <a:t>27/11/2012</a:t>
            </a:fld>
            <a:endParaRPr lang="es-ES"/>
          </a:p>
        </p:txBody>
      </p:sp>
      <p:sp>
        <p:nvSpPr>
          <p:cNvPr id="5" name="4 Marcador de pie de página"/>
          <p:cNvSpPr>
            <a:spLocks noGrp="1"/>
          </p:cNvSpPr>
          <p:nvPr>
            <p:ph type="ftr" sz="quarter" idx="11"/>
          </p:nvPr>
        </p:nvSpPr>
        <p:spPr>
          <a:xfrm>
            <a:off x="2898648" y="6355080"/>
            <a:ext cx="3474720" cy="365760"/>
          </a:xfrm>
        </p:spPr>
        <p:txBody>
          <a:bodyPr/>
          <a:lstStyle/>
          <a:p>
            <a:endParaRPr lang="es-ES"/>
          </a:p>
        </p:txBody>
      </p:sp>
      <p:sp>
        <p:nvSpPr>
          <p:cNvPr id="6" name="5 Marcador de número de diapositiva"/>
          <p:cNvSpPr>
            <a:spLocks noGrp="1"/>
          </p:cNvSpPr>
          <p:nvPr>
            <p:ph type="sldNum" sz="quarter" idx="12"/>
          </p:nvPr>
        </p:nvSpPr>
        <p:spPr>
          <a:xfrm>
            <a:off x="1069848" y="6355080"/>
            <a:ext cx="1520952" cy="365760"/>
          </a:xfrm>
        </p:spPr>
        <p:txBody>
          <a:bodyPr/>
          <a:lstStyle/>
          <a:p>
            <a:fld id="{617616A5-8DC7-42EC-B4EC-ABCED2022ADB}" type="slidenum">
              <a:rPr lang="es-ES" smtClean="0"/>
              <a:pPr/>
              <a:t>‹Nº›</a:t>
            </a:fld>
            <a:endParaRPr lang="es-ES"/>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8D5C6B9-4140-4553-84B6-DC9D30A84C7F}" type="datetimeFigureOut">
              <a:rPr lang="es-ES" smtClean="0"/>
              <a:pPr/>
              <a:t>27/11/2012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17616A5-8DC7-42EC-B4EC-ABCED2022ADB}" type="slidenum">
              <a:rPr lang="es-ES" smtClean="0"/>
              <a:pPr/>
              <a:t>‹Nº›</a:t>
            </a:fld>
            <a:endParaRPr lang="es-ES"/>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58D5C6B9-4140-4553-84B6-DC9D30A84C7F}" type="datetimeFigureOut">
              <a:rPr lang="es-ES" smtClean="0"/>
              <a:pPr/>
              <a:t>27/11/2012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17616A5-8DC7-42EC-B4EC-ABCED2022ADB}" type="slidenum">
              <a:rPr lang="es-ES" smtClean="0"/>
              <a:pPr/>
              <a:t>‹Nº›</a:t>
            </a:fld>
            <a:endParaRPr lang="es-ES"/>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8D5C6B9-4140-4553-84B6-DC9D30A84C7F}" type="datetimeFigureOut">
              <a:rPr lang="es-ES" smtClean="0"/>
              <a:pPr/>
              <a:t>27/11/2012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17616A5-8DC7-42EC-B4EC-ABCED2022ADB}" type="slidenum">
              <a:rPr lang="es-ES" smtClean="0"/>
              <a:pPr/>
              <a:t>‹Nº›</a:t>
            </a:fld>
            <a:endParaRPr lang="es-E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8D5C6B9-4140-4553-84B6-DC9D30A84C7F}" type="datetimeFigureOut">
              <a:rPr lang="es-ES" smtClean="0"/>
              <a:pPr/>
              <a:t>27/11/2012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17616A5-8DC7-42EC-B4EC-ABCED2022ADB}" type="slidenum">
              <a:rPr lang="es-ES" smtClean="0"/>
              <a:pPr/>
              <a:t>‹Nº›</a:t>
            </a:fld>
            <a:endParaRPr lang="es-ES"/>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8D5C6B9-4140-4553-84B6-DC9D30A84C7F}" type="datetimeFigureOut">
              <a:rPr lang="es-ES" smtClean="0"/>
              <a:pPr/>
              <a:t>27/11/2012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17616A5-8DC7-42EC-B4EC-ABCED2022ADB}" type="slidenum">
              <a:rPr lang="es-ES" smtClean="0"/>
              <a:pPr/>
              <a:t>‹Nº›</a:t>
            </a:fld>
            <a:endParaRPr lang="es-E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8D5C6B9-4140-4553-84B6-DC9D30A84C7F}" type="datetimeFigureOut">
              <a:rPr lang="es-ES" smtClean="0"/>
              <a:pPr/>
              <a:t>27/11/2012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17616A5-8DC7-42EC-B4EC-ABCED2022ADB}" type="slidenum">
              <a:rPr lang="es-ES" smtClean="0"/>
              <a:pPr/>
              <a:t>‹Nº›</a:t>
            </a:fld>
            <a:endParaRPr lang="es-E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8D5C6B9-4140-4553-84B6-DC9D30A84C7F}" type="datetimeFigureOut">
              <a:rPr lang="es-ES" smtClean="0"/>
              <a:pPr/>
              <a:t>27/11/2012</a:t>
            </a:fld>
            <a:endParaRPr lang="es-ES"/>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17616A5-8DC7-42EC-B4EC-ABCED2022ADB}" type="slidenum">
              <a:rPr lang="es-ES" smtClean="0"/>
              <a:pPr/>
              <a:t>‹Nº›</a:t>
            </a:fld>
            <a:endParaRPr lang="es-ES"/>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chart" Target="../charts/chart11.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5" Type="http://schemas.openxmlformats.org/officeDocument/2006/relationships/slide" Target="slide1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1125538"/>
            <a:ext cx="9144000" cy="5732462"/>
          </a:xfrm>
          <a:prstGeom prst="rect">
            <a:avLst/>
          </a:prstGeom>
          <a:solidFill>
            <a:srgbClr val="8B251D"/>
          </a:solidFill>
          <a:ln w="9525" algn="ctr">
            <a:noFill/>
            <a:miter lim="800000"/>
            <a:headEnd/>
            <a:tailEnd/>
          </a:ln>
          <a:effectLst/>
        </p:spPr>
        <p:txBody>
          <a:bodyPr wrap="none" anchor="ctr"/>
          <a:lstStyle/>
          <a:p>
            <a:endParaRPr lang="es-ES"/>
          </a:p>
        </p:txBody>
      </p:sp>
      <p:sp>
        <p:nvSpPr>
          <p:cNvPr id="12" name="Text Box 86"/>
          <p:cNvSpPr txBox="1">
            <a:spLocks noChangeArrowheads="1"/>
          </p:cNvSpPr>
          <p:nvPr/>
        </p:nvSpPr>
        <p:spPr bwMode="auto">
          <a:xfrm>
            <a:off x="0" y="2492375"/>
            <a:ext cx="4500563" cy="830997"/>
          </a:xfrm>
          <a:prstGeom prst="rect">
            <a:avLst/>
          </a:prstGeom>
          <a:solidFill>
            <a:srgbClr val="8B251D"/>
          </a:solidFill>
          <a:ln w="9525">
            <a:noFill/>
            <a:miter lim="800000"/>
            <a:headEnd/>
            <a:tailEnd/>
          </a:ln>
          <a:effectLst/>
        </p:spPr>
        <p:txBody>
          <a:bodyPr>
            <a:spAutoFit/>
          </a:bodyPr>
          <a:lstStyle/>
          <a:p>
            <a:pPr algn="ctr"/>
            <a:r>
              <a:rPr lang="es-ES" sz="2400" b="1" dirty="0">
                <a:solidFill>
                  <a:schemeClr val="bg1"/>
                </a:solidFill>
              </a:rPr>
              <a:t>EVALUACIÓN EX POST A COMPLEJOS FRONTERIZOS</a:t>
            </a:r>
            <a:endParaRPr lang="es-CL" sz="2400" dirty="0">
              <a:solidFill>
                <a:schemeClr val="bg1"/>
              </a:solidFill>
            </a:endParaRPr>
          </a:p>
        </p:txBody>
      </p:sp>
      <p:sp>
        <p:nvSpPr>
          <p:cNvPr id="13" name="Text Box 87"/>
          <p:cNvSpPr txBox="1">
            <a:spLocks noChangeArrowheads="1"/>
          </p:cNvSpPr>
          <p:nvPr/>
        </p:nvSpPr>
        <p:spPr bwMode="auto">
          <a:xfrm>
            <a:off x="4716463" y="5661025"/>
            <a:ext cx="4427537" cy="523220"/>
          </a:xfrm>
          <a:prstGeom prst="rect">
            <a:avLst/>
          </a:prstGeom>
          <a:solidFill>
            <a:srgbClr val="8B251D"/>
          </a:solidFill>
          <a:ln w="9525">
            <a:noFill/>
            <a:miter lim="800000"/>
            <a:headEnd/>
            <a:tailEnd/>
          </a:ln>
          <a:effectLst/>
        </p:spPr>
        <p:txBody>
          <a:bodyPr>
            <a:spAutoFit/>
          </a:bodyPr>
          <a:lstStyle/>
          <a:p>
            <a:pPr algn="r"/>
            <a:r>
              <a:rPr lang="es-ES" sz="1400" b="1" dirty="0" smtClean="0">
                <a:solidFill>
                  <a:schemeClr val="bg1"/>
                </a:solidFill>
                <a:latin typeface="Verdana" pitchFamily="34" charset="0"/>
              </a:rPr>
              <a:t>BOREAL Investigación y Consultoría</a:t>
            </a:r>
          </a:p>
          <a:p>
            <a:pPr algn="r"/>
            <a:r>
              <a:rPr lang="es-ES" sz="1400" b="1" dirty="0" smtClean="0">
                <a:solidFill>
                  <a:schemeClr val="bg1"/>
                </a:solidFill>
                <a:latin typeface="Verdana" pitchFamily="34" charset="0"/>
              </a:rPr>
              <a:t>Noviembre 2012</a:t>
            </a:r>
            <a:endParaRPr lang="es-ES" sz="1400" b="1" dirty="0">
              <a:solidFill>
                <a:schemeClr val="bg1"/>
              </a:solidFill>
              <a:latin typeface="Verdana" pitchFamily="34" charset="0"/>
            </a:endParaRPr>
          </a:p>
        </p:txBody>
      </p:sp>
      <p:sp>
        <p:nvSpPr>
          <p:cNvPr id="10" name="Line 7"/>
          <p:cNvSpPr>
            <a:spLocks noChangeShapeType="1"/>
          </p:cNvSpPr>
          <p:nvPr/>
        </p:nvSpPr>
        <p:spPr bwMode="auto">
          <a:xfrm>
            <a:off x="0" y="2276475"/>
            <a:ext cx="9144000" cy="0"/>
          </a:xfrm>
          <a:prstGeom prst="line">
            <a:avLst/>
          </a:prstGeom>
          <a:noFill/>
          <a:ln w="76200">
            <a:solidFill>
              <a:schemeClr val="bg1"/>
            </a:solidFill>
            <a:round/>
            <a:headEnd/>
            <a:tailEnd/>
          </a:ln>
          <a:effectLst/>
        </p:spPr>
        <p:txBody>
          <a:bodyPr/>
          <a:lstStyle/>
          <a:p>
            <a:endParaRPr lang="es-ES"/>
          </a:p>
        </p:txBody>
      </p:sp>
      <p:sp>
        <p:nvSpPr>
          <p:cNvPr id="9" name="Line 80"/>
          <p:cNvSpPr>
            <a:spLocks noChangeShapeType="1"/>
          </p:cNvSpPr>
          <p:nvPr/>
        </p:nvSpPr>
        <p:spPr bwMode="auto">
          <a:xfrm>
            <a:off x="36513" y="5373688"/>
            <a:ext cx="9144000" cy="0"/>
          </a:xfrm>
          <a:prstGeom prst="line">
            <a:avLst/>
          </a:prstGeom>
          <a:noFill/>
          <a:ln w="76200">
            <a:solidFill>
              <a:schemeClr val="bg1"/>
            </a:solidFill>
            <a:round/>
            <a:headEnd/>
            <a:tailEnd/>
          </a:ln>
          <a:effectLst/>
        </p:spPr>
        <p:txBody>
          <a:bodyPr/>
          <a:lstStyle/>
          <a:p>
            <a:endParaRPr lang="es-ES"/>
          </a:p>
        </p:txBody>
      </p:sp>
      <p:sp>
        <p:nvSpPr>
          <p:cNvPr id="11" name="Line 9"/>
          <p:cNvSpPr>
            <a:spLocks noChangeShapeType="1"/>
          </p:cNvSpPr>
          <p:nvPr/>
        </p:nvSpPr>
        <p:spPr bwMode="auto">
          <a:xfrm>
            <a:off x="4643438" y="2276475"/>
            <a:ext cx="0" cy="3097213"/>
          </a:xfrm>
          <a:prstGeom prst="line">
            <a:avLst/>
          </a:prstGeom>
          <a:noFill/>
          <a:ln w="76200">
            <a:solidFill>
              <a:schemeClr val="bg1"/>
            </a:solidFill>
            <a:round/>
            <a:headEnd/>
            <a:tailEnd/>
          </a:ln>
          <a:effectLst/>
        </p:spPr>
        <p:txBody>
          <a:bodyPr/>
          <a:lstStyle/>
          <a:p>
            <a:endParaRPr lang="es-ES"/>
          </a:p>
        </p:txBody>
      </p:sp>
      <p:sp>
        <p:nvSpPr>
          <p:cNvPr id="21" name="Text Box 87"/>
          <p:cNvSpPr txBox="1">
            <a:spLocks noChangeArrowheads="1"/>
          </p:cNvSpPr>
          <p:nvPr/>
        </p:nvSpPr>
        <p:spPr bwMode="auto">
          <a:xfrm>
            <a:off x="0" y="4869160"/>
            <a:ext cx="4427537" cy="523220"/>
          </a:xfrm>
          <a:prstGeom prst="rect">
            <a:avLst/>
          </a:prstGeom>
          <a:solidFill>
            <a:srgbClr val="8B251D"/>
          </a:solidFill>
          <a:ln w="9525">
            <a:noFill/>
            <a:miter lim="800000"/>
            <a:headEnd/>
            <a:tailEnd/>
          </a:ln>
          <a:effectLst/>
        </p:spPr>
        <p:txBody>
          <a:bodyPr>
            <a:spAutoFit/>
          </a:bodyPr>
          <a:lstStyle/>
          <a:p>
            <a:r>
              <a:rPr lang="es-ES" sz="1400" b="1" dirty="0" smtClean="0">
                <a:solidFill>
                  <a:schemeClr val="bg1"/>
                </a:solidFill>
                <a:latin typeface="Verdana" pitchFamily="34" charset="0"/>
              </a:rPr>
              <a:t>PRESENTACION RESULTADOS Y CONCLUSIONES</a:t>
            </a:r>
            <a:endParaRPr lang="es-ES" sz="1400" b="1" dirty="0">
              <a:solidFill>
                <a:schemeClr val="bg1"/>
              </a:solidFill>
              <a:latin typeface="Verdana" pitchFamily="34" charset="0"/>
            </a:endParaRPr>
          </a:p>
        </p:txBody>
      </p:sp>
      <p:pic>
        <p:nvPicPr>
          <p:cNvPr id="19" name="0 Imagen" descr="IMG_2491.JPG"/>
          <p:cNvPicPr/>
          <p:nvPr/>
        </p:nvPicPr>
        <p:blipFill>
          <a:blip r:embed="rId3" cstate="print"/>
          <a:srcRect/>
          <a:stretch>
            <a:fillRect/>
          </a:stretch>
        </p:blipFill>
        <p:spPr bwMode="auto">
          <a:xfrm>
            <a:off x="6732981" y="3693674"/>
            <a:ext cx="2385368" cy="1778376"/>
          </a:xfrm>
          <a:prstGeom prst="rect">
            <a:avLst/>
          </a:prstGeom>
          <a:ln>
            <a:noFill/>
          </a:ln>
          <a:effectLst>
            <a:outerShdw blurRad="190500" algn="tl" rotWithShape="0">
              <a:srgbClr val="000000">
                <a:alpha val="70000"/>
              </a:srgbClr>
            </a:outerShdw>
          </a:effectLst>
        </p:spPr>
      </p:pic>
      <p:pic>
        <p:nvPicPr>
          <p:cNvPr id="22" name="9 Marcador de contenido" descr="Linea de trabajo CF"/>
          <p:cNvPicPr>
            <a:picLocks/>
          </p:cNvPicPr>
          <p:nvPr/>
        </p:nvPicPr>
        <p:blipFill>
          <a:blip r:embed="rId4" cstate="print"/>
          <a:srcRect/>
          <a:stretch>
            <a:fillRect/>
          </a:stretch>
        </p:blipFill>
        <p:spPr bwMode="auto">
          <a:xfrm>
            <a:off x="6783148" y="1893673"/>
            <a:ext cx="2335201" cy="1755955"/>
          </a:xfrm>
          <a:prstGeom prst="rect">
            <a:avLst/>
          </a:prstGeom>
          <a:ln>
            <a:noFill/>
          </a:ln>
          <a:effectLst>
            <a:outerShdw blurRad="190500" algn="tl" rotWithShape="0">
              <a:srgbClr val="000000">
                <a:alpha val="70000"/>
              </a:srgbClr>
            </a:outerShdw>
          </a:effectLst>
        </p:spPr>
      </p:pic>
      <p:pic>
        <p:nvPicPr>
          <p:cNvPr id="23" name="22 Imagen" descr="Loza de Ingreso al pais Camiones y vehículos menores"/>
          <p:cNvPicPr/>
          <p:nvPr/>
        </p:nvPicPr>
        <p:blipFill>
          <a:blip r:embed="rId5" cstate="print"/>
          <a:srcRect/>
          <a:stretch>
            <a:fillRect/>
          </a:stretch>
        </p:blipFill>
        <p:spPr bwMode="auto">
          <a:xfrm>
            <a:off x="4504763" y="1893673"/>
            <a:ext cx="2443501" cy="1821029"/>
          </a:xfrm>
          <a:prstGeom prst="rect">
            <a:avLst/>
          </a:prstGeom>
          <a:ln>
            <a:noFill/>
          </a:ln>
          <a:effectLst>
            <a:outerShdw blurRad="190500" algn="tl" rotWithShape="0">
              <a:srgbClr val="000000">
                <a:alpha val="70000"/>
              </a:srgbClr>
            </a:outerShdw>
          </a:effectLst>
        </p:spPr>
      </p:pic>
      <p:pic>
        <p:nvPicPr>
          <p:cNvPr id="24" name="7 Imagen" descr="IMG_2812.JPG"/>
          <p:cNvPicPr/>
          <p:nvPr/>
        </p:nvPicPr>
        <p:blipFill>
          <a:blip r:embed="rId6" cstate="print"/>
          <a:srcRect/>
          <a:stretch>
            <a:fillRect/>
          </a:stretch>
        </p:blipFill>
        <p:spPr bwMode="auto">
          <a:xfrm>
            <a:off x="4513685" y="3649628"/>
            <a:ext cx="2425656" cy="1822422"/>
          </a:xfrm>
          <a:prstGeom prst="rect">
            <a:avLst/>
          </a:prstGeom>
          <a:ln>
            <a:noFill/>
          </a:ln>
          <a:effectLst>
            <a:outerShdw blurRad="190500" algn="tl" rotWithShape="0">
              <a:srgbClr val="000000">
                <a:alpha val="70000"/>
              </a:srgbClr>
            </a:outerShdw>
          </a:effectLst>
        </p:spPr>
      </p:pic>
      <p:pic>
        <p:nvPicPr>
          <p:cNvPr id="15" name="14 Imagen" descr="Logo.png"/>
          <p:cNvPicPr>
            <a:picLocks noChangeAspect="1"/>
          </p:cNvPicPr>
          <p:nvPr/>
        </p:nvPicPr>
        <p:blipFill>
          <a:blip r:embed="rId7" cstate="print"/>
          <a:stretch>
            <a:fillRect/>
          </a:stretch>
        </p:blipFill>
        <p:spPr>
          <a:xfrm>
            <a:off x="395536" y="0"/>
            <a:ext cx="2051720" cy="1091162"/>
          </a:xfrm>
          <a:prstGeom prst="rect">
            <a:avLst/>
          </a:prstGeom>
        </p:spPr>
      </p:pic>
    </p:spTree>
    <p:extLst>
      <p:ext uri="{BB962C8B-B14F-4D97-AF65-F5344CB8AC3E}">
        <p14:creationId xmlns:p14="http://schemas.microsoft.com/office/powerpoint/2010/main" val="787172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II. Análisis de Oferta y Demanda por Servicios prestados por los complejos </a:t>
            </a:r>
            <a:endParaRPr lang="es-CL" dirty="0"/>
          </a:p>
        </p:txBody>
      </p:sp>
      <p:sp>
        <p:nvSpPr>
          <p:cNvPr id="24" name="2 Marcador de contenido"/>
          <p:cNvSpPr>
            <a:spLocks noGrp="1"/>
          </p:cNvSpPr>
          <p:nvPr>
            <p:ph sz="quarter" idx="1"/>
          </p:nvPr>
        </p:nvSpPr>
        <p:spPr>
          <a:xfrm>
            <a:off x="457200" y="1219200"/>
            <a:ext cx="8229600" cy="1849760"/>
          </a:xfrm>
        </p:spPr>
        <p:txBody>
          <a:bodyPr/>
          <a:lstStyle/>
          <a:p>
            <a:r>
              <a:rPr lang="es-ES_tradnl" dirty="0" smtClean="0"/>
              <a:t>Oferta efectiva de los complejos:</a:t>
            </a:r>
          </a:p>
          <a:p>
            <a:pPr lvl="1">
              <a:spcBef>
                <a:spcPts val="0"/>
              </a:spcBef>
            </a:pPr>
            <a:r>
              <a:rPr lang="es-ES_tradnl" sz="1600" dirty="0"/>
              <a:t>Fuente: información </a:t>
            </a:r>
            <a:r>
              <a:rPr lang="es-ES_tradnl" sz="1600" dirty="0" smtClean="0"/>
              <a:t>secundaria instituciones emplazadas</a:t>
            </a:r>
            <a:endParaRPr lang="es-ES_tradnl" sz="1600" dirty="0"/>
          </a:p>
        </p:txBody>
      </p:sp>
      <p:graphicFrame>
        <p:nvGraphicFramePr>
          <p:cNvPr id="3" name="2 Tabla"/>
          <p:cNvGraphicFramePr>
            <a:graphicFrameLocks noGrp="1"/>
          </p:cNvGraphicFramePr>
          <p:nvPr>
            <p:extLst>
              <p:ext uri="{D42A27DB-BD31-4B8C-83A1-F6EECF244321}">
                <p14:modId xmlns:p14="http://schemas.microsoft.com/office/powerpoint/2010/main" val="2074130040"/>
              </p:ext>
            </p:extLst>
          </p:nvPr>
        </p:nvGraphicFramePr>
        <p:xfrm>
          <a:off x="683568" y="2068028"/>
          <a:ext cx="6083957" cy="4048506"/>
        </p:xfrm>
        <a:graphic>
          <a:graphicData uri="http://schemas.openxmlformats.org/drawingml/2006/table">
            <a:tbl>
              <a:tblPr bandRow="1">
                <a:tableStyleId>{5C22544A-7EE6-4342-B048-85BDC9FD1C3A}</a:tableStyleId>
              </a:tblPr>
              <a:tblGrid>
                <a:gridCol w="983266"/>
                <a:gridCol w="983266"/>
                <a:gridCol w="1201820"/>
                <a:gridCol w="939793"/>
                <a:gridCol w="500914"/>
                <a:gridCol w="430064"/>
                <a:gridCol w="1044834"/>
              </a:tblGrid>
              <a:tr h="0">
                <a:tc>
                  <a:txBody>
                    <a:bodyPr/>
                    <a:lstStyle/>
                    <a:p>
                      <a:pPr algn="ctr">
                        <a:lnSpc>
                          <a:spcPct val="115000"/>
                        </a:lnSpc>
                        <a:spcAft>
                          <a:spcPts val="0"/>
                        </a:spcAft>
                      </a:pPr>
                      <a:r>
                        <a:rPr lang="es-CL" sz="1100" b="1" cap="small" dirty="0">
                          <a:solidFill>
                            <a:schemeClr val="bg1"/>
                          </a:solidFill>
                          <a:effectLst/>
                        </a:rPr>
                        <a:t>Complejo</a:t>
                      </a:r>
                      <a:endParaRPr lang="es-ES" sz="1100" b="1" dirty="0">
                        <a:solidFill>
                          <a:schemeClr val="bg1"/>
                        </a:solidFill>
                        <a:effectLst/>
                        <a:latin typeface="Calibri"/>
                        <a:ea typeface="Calibri"/>
                        <a:cs typeface="Arial"/>
                      </a:endParaRPr>
                    </a:p>
                  </a:txBody>
                  <a:tcPr marL="68580" marR="68580" marT="0" marB="0" anchor="ctr">
                    <a:solidFill>
                      <a:srgbClr val="C00000"/>
                    </a:solidFill>
                  </a:tcPr>
                </a:tc>
                <a:tc>
                  <a:txBody>
                    <a:bodyPr/>
                    <a:lstStyle/>
                    <a:p>
                      <a:pPr algn="ctr">
                        <a:lnSpc>
                          <a:spcPct val="115000"/>
                        </a:lnSpc>
                        <a:spcAft>
                          <a:spcPts val="0"/>
                        </a:spcAft>
                      </a:pPr>
                      <a:r>
                        <a:rPr lang="es-CL" sz="1100" b="1" cap="small" dirty="0">
                          <a:solidFill>
                            <a:schemeClr val="bg1"/>
                          </a:solidFill>
                          <a:effectLst/>
                        </a:rPr>
                        <a:t>Servicios</a:t>
                      </a:r>
                      <a:endParaRPr lang="es-ES" sz="1100" b="1" dirty="0">
                        <a:solidFill>
                          <a:schemeClr val="bg1"/>
                        </a:solidFill>
                        <a:effectLst/>
                        <a:latin typeface="Calibri"/>
                        <a:ea typeface="Calibri"/>
                        <a:cs typeface="Arial"/>
                      </a:endParaRPr>
                    </a:p>
                  </a:txBody>
                  <a:tcPr marL="68580" marR="68580" marT="0" marB="0" anchor="ctr">
                    <a:solidFill>
                      <a:srgbClr val="C00000"/>
                    </a:solidFill>
                  </a:tcPr>
                </a:tc>
                <a:tc>
                  <a:txBody>
                    <a:bodyPr/>
                    <a:lstStyle/>
                    <a:p>
                      <a:pPr algn="ctr">
                        <a:lnSpc>
                          <a:spcPct val="115000"/>
                        </a:lnSpc>
                        <a:spcAft>
                          <a:spcPts val="0"/>
                        </a:spcAft>
                      </a:pPr>
                      <a:r>
                        <a:rPr lang="es-CL" sz="1100" b="1" cap="small" dirty="0">
                          <a:solidFill>
                            <a:schemeClr val="bg1"/>
                          </a:solidFill>
                          <a:effectLst/>
                        </a:rPr>
                        <a:t>Duración turno</a:t>
                      </a:r>
                      <a:endParaRPr lang="es-ES" sz="1100" b="1" dirty="0">
                        <a:solidFill>
                          <a:schemeClr val="bg1"/>
                        </a:solidFill>
                        <a:effectLst/>
                        <a:latin typeface="Calibri"/>
                        <a:ea typeface="Calibri"/>
                        <a:cs typeface="Arial"/>
                      </a:endParaRPr>
                    </a:p>
                  </a:txBody>
                  <a:tcPr marL="68580" marR="68580" marT="0" marB="0" anchor="ctr">
                    <a:solidFill>
                      <a:srgbClr val="C00000"/>
                    </a:solidFill>
                  </a:tcPr>
                </a:tc>
                <a:tc>
                  <a:txBody>
                    <a:bodyPr/>
                    <a:lstStyle/>
                    <a:p>
                      <a:pPr algn="ctr">
                        <a:lnSpc>
                          <a:spcPct val="115000"/>
                        </a:lnSpc>
                        <a:spcAft>
                          <a:spcPts val="0"/>
                        </a:spcAft>
                      </a:pPr>
                      <a:r>
                        <a:rPr lang="es-CL" sz="1100" b="1" cap="small" dirty="0">
                          <a:solidFill>
                            <a:schemeClr val="bg1"/>
                          </a:solidFill>
                          <a:effectLst/>
                        </a:rPr>
                        <a:t>Dotación turno Mañana</a:t>
                      </a:r>
                      <a:endParaRPr lang="es-ES" sz="1100" b="1" dirty="0">
                        <a:solidFill>
                          <a:schemeClr val="bg1"/>
                        </a:solidFill>
                        <a:effectLst/>
                        <a:latin typeface="Calibri"/>
                        <a:ea typeface="Calibri"/>
                        <a:cs typeface="Arial"/>
                      </a:endParaRPr>
                    </a:p>
                  </a:txBody>
                  <a:tcPr marL="68580" marR="68580" marT="0" marB="0" anchor="ctr">
                    <a:solidFill>
                      <a:srgbClr val="C00000"/>
                    </a:solidFill>
                  </a:tcPr>
                </a:tc>
                <a:tc gridSpan="2">
                  <a:txBody>
                    <a:bodyPr/>
                    <a:lstStyle/>
                    <a:p>
                      <a:pPr algn="ctr">
                        <a:lnSpc>
                          <a:spcPct val="115000"/>
                        </a:lnSpc>
                        <a:spcAft>
                          <a:spcPts val="0"/>
                        </a:spcAft>
                      </a:pPr>
                      <a:r>
                        <a:rPr lang="es-CL" sz="1100" b="1" cap="small" dirty="0">
                          <a:solidFill>
                            <a:schemeClr val="bg1"/>
                          </a:solidFill>
                          <a:effectLst/>
                        </a:rPr>
                        <a:t>Dotación turno Tarde</a:t>
                      </a:r>
                      <a:endParaRPr lang="es-ES" sz="1100" b="1" dirty="0">
                        <a:solidFill>
                          <a:schemeClr val="bg1"/>
                        </a:solidFill>
                        <a:effectLst/>
                        <a:latin typeface="Calibri"/>
                        <a:ea typeface="Calibri"/>
                        <a:cs typeface="Arial"/>
                      </a:endParaRPr>
                    </a:p>
                  </a:txBody>
                  <a:tcPr marL="68580" marR="68580" marT="0" marB="0" anchor="ctr">
                    <a:solidFill>
                      <a:srgbClr val="C00000"/>
                    </a:solidFill>
                  </a:tcPr>
                </a:tc>
                <a:tc hMerge="1">
                  <a:txBody>
                    <a:bodyPr/>
                    <a:lstStyle/>
                    <a:p>
                      <a:endParaRPr lang="es-ES"/>
                    </a:p>
                  </a:txBody>
                  <a:tcPr/>
                </a:tc>
                <a:tc>
                  <a:txBody>
                    <a:bodyPr/>
                    <a:lstStyle/>
                    <a:p>
                      <a:pPr algn="ctr">
                        <a:lnSpc>
                          <a:spcPct val="115000"/>
                        </a:lnSpc>
                        <a:spcAft>
                          <a:spcPts val="0"/>
                        </a:spcAft>
                      </a:pPr>
                      <a:r>
                        <a:rPr lang="es-CL" sz="1100" b="1" cap="small" dirty="0">
                          <a:solidFill>
                            <a:schemeClr val="bg1"/>
                          </a:solidFill>
                          <a:effectLst/>
                        </a:rPr>
                        <a:t>Dotación turno Noche</a:t>
                      </a:r>
                      <a:endParaRPr lang="es-ES" sz="1100" b="1" dirty="0">
                        <a:solidFill>
                          <a:schemeClr val="bg1"/>
                        </a:solidFill>
                        <a:effectLst/>
                        <a:latin typeface="Calibri"/>
                        <a:ea typeface="Calibri"/>
                        <a:cs typeface="Arial"/>
                      </a:endParaRPr>
                    </a:p>
                  </a:txBody>
                  <a:tcPr marL="68580" marR="68580" marT="0" marB="0" anchor="ctr">
                    <a:solidFill>
                      <a:srgbClr val="C00000"/>
                    </a:solidFill>
                  </a:tcPr>
                </a:tc>
              </a:tr>
              <a:tr h="0">
                <a:tc rowSpan="4">
                  <a:txBody>
                    <a:bodyPr/>
                    <a:lstStyle/>
                    <a:p>
                      <a:pPr algn="just">
                        <a:lnSpc>
                          <a:spcPct val="115000"/>
                        </a:lnSpc>
                        <a:spcAft>
                          <a:spcPts val="0"/>
                        </a:spcAft>
                      </a:pPr>
                      <a:r>
                        <a:rPr lang="es-CL" sz="1100" b="1" dirty="0" err="1">
                          <a:effectLst/>
                        </a:rPr>
                        <a:t>Chacalluta</a:t>
                      </a:r>
                      <a:endParaRPr lang="es-ES" sz="1100" b="1"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a:effectLst/>
                        </a:rPr>
                        <a:t>PDI</a:t>
                      </a:r>
                      <a:endParaRPr lang="es-E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dirty="0">
                          <a:effectLst/>
                        </a:rPr>
                        <a:t>3 turnos de 8 </a:t>
                      </a:r>
                      <a:r>
                        <a:rPr lang="es-CL" sz="1100" dirty="0" err="1">
                          <a:effectLst/>
                        </a:rPr>
                        <a:t>hrs</a:t>
                      </a:r>
                      <a:r>
                        <a:rPr lang="es-CL" sz="1100" dirty="0">
                          <a:effectLst/>
                        </a:rPr>
                        <a:t>.</a:t>
                      </a:r>
                      <a:endParaRPr lang="es-E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a:effectLst/>
                        </a:rPr>
                        <a:t>20 a 24</a:t>
                      </a:r>
                      <a:endParaRPr lang="es-ES" sz="110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dirty="0">
                          <a:effectLst/>
                        </a:rPr>
                        <a:t>20 a 24</a:t>
                      </a:r>
                      <a:endParaRPr lang="es-ES" sz="1100" dirty="0">
                        <a:effectLst/>
                        <a:latin typeface="Calibri"/>
                        <a:ea typeface="Calibri"/>
                        <a:cs typeface="Arial"/>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CL" sz="1100">
                          <a:effectLst/>
                        </a:rPr>
                        <a:t>4 a 5</a:t>
                      </a:r>
                      <a:endParaRPr lang="es-ES" sz="1100">
                        <a:effectLst/>
                        <a:latin typeface="Calibri"/>
                        <a:ea typeface="Calibri"/>
                        <a:cs typeface="Arial"/>
                      </a:endParaRPr>
                    </a:p>
                  </a:txBody>
                  <a:tcPr marL="68580" marR="68580" marT="0" marB="0" anchor="ctr"/>
                </a:tc>
              </a:tr>
              <a:tr h="0">
                <a:tc vMerge="1">
                  <a:txBody>
                    <a:bodyPr/>
                    <a:lstStyle/>
                    <a:p>
                      <a:endParaRPr lang="es-ES"/>
                    </a:p>
                  </a:txBody>
                  <a:tcPr/>
                </a:tc>
                <a:tc>
                  <a:txBody>
                    <a:bodyPr/>
                    <a:lstStyle/>
                    <a:p>
                      <a:pPr algn="ctr">
                        <a:lnSpc>
                          <a:spcPct val="115000"/>
                        </a:lnSpc>
                        <a:spcAft>
                          <a:spcPts val="0"/>
                        </a:spcAft>
                      </a:pPr>
                      <a:r>
                        <a:rPr lang="es-CL" sz="1100" dirty="0">
                          <a:effectLst/>
                        </a:rPr>
                        <a:t>SNA</a:t>
                      </a:r>
                      <a:endParaRPr lang="es-E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dirty="0">
                          <a:effectLst/>
                        </a:rPr>
                        <a:t>3 turnos de 8 </a:t>
                      </a:r>
                      <a:r>
                        <a:rPr lang="es-CL" sz="1100" dirty="0" err="1">
                          <a:effectLst/>
                        </a:rPr>
                        <a:t>hrs</a:t>
                      </a:r>
                      <a:r>
                        <a:rPr lang="es-CL" sz="1100" dirty="0">
                          <a:effectLst/>
                        </a:rPr>
                        <a:t>.</a:t>
                      </a:r>
                      <a:endParaRPr lang="es-E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a:effectLst/>
                        </a:rPr>
                        <a:t>18</a:t>
                      </a:r>
                      <a:endParaRPr lang="es-ES" sz="110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a:effectLst/>
                        </a:rPr>
                        <a:t>21</a:t>
                      </a:r>
                      <a:endParaRPr lang="es-ES" sz="1100">
                        <a:effectLst/>
                        <a:latin typeface="Calibri"/>
                        <a:ea typeface="Calibri"/>
                        <a:cs typeface="Arial"/>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CL" sz="1100">
                          <a:effectLst/>
                        </a:rPr>
                        <a:t>4</a:t>
                      </a:r>
                      <a:endParaRPr lang="es-ES" sz="1100">
                        <a:effectLst/>
                        <a:latin typeface="Calibri"/>
                        <a:ea typeface="Calibri"/>
                        <a:cs typeface="Arial"/>
                      </a:endParaRPr>
                    </a:p>
                  </a:txBody>
                  <a:tcPr marL="68580" marR="68580" marT="0" marB="0" anchor="ctr"/>
                </a:tc>
              </a:tr>
              <a:tr h="0">
                <a:tc vMerge="1">
                  <a:txBody>
                    <a:bodyPr/>
                    <a:lstStyle/>
                    <a:p>
                      <a:endParaRPr lang="es-ES"/>
                    </a:p>
                  </a:txBody>
                  <a:tcPr/>
                </a:tc>
                <a:tc>
                  <a:txBody>
                    <a:bodyPr/>
                    <a:lstStyle/>
                    <a:p>
                      <a:pPr algn="ctr">
                        <a:lnSpc>
                          <a:spcPct val="115000"/>
                        </a:lnSpc>
                        <a:spcAft>
                          <a:spcPts val="0"/>
                        </a:spcAft>
                      </a:pPr>
                      <a:r>
                        <a:rPr lang="es-CL" sz="1100" dirty="0">
                          <a:effectLst/>
                        </a:rPr>
                        <a:t>SAG</a:t>
                      </a:r>
                      <a:endParaRPr lang="es-E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dirty="0">
                          <a:effectLst/>
                        </a:rPr>
                        <a:t>3 turnos de 8 </a:t>
                      </a:r>
                      <a:r>
                        <a:rPr lang="es-CL" sz="1100" dirty="0" err="1">
                          <a:effectLst/>
                        </a:rPr>
                        <a:t>hrs</a:t>
                      </a:r>
                      <a:r>
                        <a:rPr lang="es-CL" sz="1100" dirty="0">
                          <a:effectLst/>
                        </a:rPr>
                        <a:t>.</a:t>
                      </a:r>
                      <a:endParaRPr lang="es-E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a:effectLst/>
                        </a:rPr>
                        <a:t>16 a 17</a:t>
                      </a:r>
                      <a:endParaRPr lang="es-ES" sz="110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a:effectLst/>
                        </a:rPr>
                        <a:t>16 a 17</a:t>
                      </a:r>
                      <a:endParaRPr lang="es-ES" sz="1100">
                        <a:effectLst/>
                        <a:latin typeface="Calibri"/>
                        <a:ea typeface="Calibri"/>
                        <a:cs typeface="Arial"/>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CL" sz="1100">
                          <a:effectLst/>
                        </a:rPr>
                        <a:t>8 a 9</a:t>
                      </a:r>
                      <a:endParaRPr lang="es-ES" sz="1100">
                        <a:effectLst/>
                        <a:latin typeface="Calibri"/>
                        <a:ea typeface="Calibri"/>
                        <a:cs typeface="Arial"/>
                      </a:endParaRPr>
                    </a:p>
                  </a:txBody>
                  <a:tcPr marL="68580" marR="68580" marT="0" marB="0" anchor="ctr"/>
                </a:tc>
              </a:tr>
              <a:tr h="0">
                <a:tc vMerge="1">
                  <a:txBody>
                    <a:bodyPr/>
                    <a:lstStyle/>
                    <a:p>
                      <a:endParaRPr lang="es-ES"/>
                    </a:p>
                  </a:txBody>
                  <a:tcPr/>
                </a:tc>
                <a:tc>
                  <a:txBody>
                    <a:bodyPr/>
                    <a:lstStyle/>
                    <a:p>
                      <a:pPr algn="ctr">
                        <a:lnSpc>
                          <a:spcPct val="115000"/>
                        </a:lnSpc>
                        <a:spcAft>
                          <a:spcPts val="0"/>
                        </a:spcAft>
                      </a:pPr>
                      <a:r>
                        <a:rPr lang="es-CL" sz="1100" dirty="0">
                          <a:effectLst/>
                        </a:rPr>
                        <a:t>Total</a:t>
                      </a:r>
                      <a:endParaRPr lang="es-E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dirty="0">
                          <a:effectLst/>
                        </a:rPr>
                        <a:t> </a:t>
                      </a:r>
                      <a:endParaRPr lang="es-E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a:effectLst/>
                        </a:rPr>
                        <a:t>54-59</a:t>
                      </a:r>
                      <a:endParaRPr lang="es-ES" sz="110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a:effectLst/>
                        </a:rPr>
                        <a:t>54-59</a:t>
                      </a:r>
                      <a:endParaRPr lang="es-ES" sz="1100">
                        <a:effectLst/>
                        <a:latin typeface="Calibri"/>
                        <a:ea typeface="Calibri"/>
                        <a:cs typeface="Arial"/>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CL" sz="1100">
                          <a:effectLst/>
                        </a:rPr>
                        <a:t>16-18</a:t>
                      </a:r>
                      <a:endParaRPr lang="es-ES" sz="1100">
                        <a:effectLst/>
                        <a:latin typeface="Calibri"/>
                        <a:ea typeface="Calibri"/>
                        <a:cs typeface="Arial"/>
                      </a:endParaRPr>
                    </a:p>
                  </a:txBody>
                  <a:tcPr marL="68580" marR="68580" marT="0" marB="0" anchor="ctr"/>
                </a:tc>
              </a:tr>
              <a:tr h="0">
                <a:tc>
                  <a:txBody>
                    <a:bodyPr/>
                    <a:lstStyle/>
                    <a:p>
                      <a:pPr algn="ctr">
                        <a:lnSpc>
                          <a:spcPct val="115000"/>
                        </a:lnSpc>
                        <a:spcAft>
                          <a:spcPts val="0"/>
                        </a:spcAft>
                      </a:pPr>
                      <a:r>
                        <a:rPr lang="es-CL" sz="1100" b="1" cap="small" dirty="0">
                          <a:solidFill>
                            <a:schemeClr val="bg1"/>
                          </a:solidFill>
                          <a:effectLst/>
                        </a:rPr>
                        <a:t>Complejo</a:t>
                      </a:r>
                      <a:endParaRPr lang="es-ES" sz="1100" b="1" dirty="0">
                        <a:solidFill>
                          <a:schemeClr val="bg1"/>
                        </a:solidFill>
                        <a:effectLst/>
                        <a:latin typeface="Calibri"/>
                        <a:ea typeface="Calibri"/>
                        <a:cs typeface="Arial"/>
                      </a:endParaRPr>
                    </a:p>
                  </a:txBody>
                  <a:tcPr marL="68580" marR="68580" marT="0" marB="0" anchor="ctr">
                    <a:solidFill>
                      <a:srgbClr val="C00000"/>
                    </a:solidFill>
                  </a:tcPr>
                </a:tc>
                <a:tc>
                  <a:txBody>
                    <a:bodyPr/>
                    <a:lstStyle/>
                    <a:p>
                      <a:pPr algn="ctr">
                        <a:lnSpc>
                          <a:spcPct val="115000"/>
                        </a:lnSpc>
                        <a:spcAft>
                          <a:spcPts val="0"/>
                        </a:spcAft>
                      </a:pPr>
                      <a:r>
                        <a:rPr lang="es-CL" sz="1100" b="1" cap="small" dirty="0">
                          <a:solidFill>
                            <a:schemeClr val="bg1"/>
                          </a:solidFill>
                          <a:effectLst/>
                        </a:rPr>
                        <a:t>Servicios</a:t>
                      </a:r>
                      <a:endParaRPr lang="es-ES" sz="1100" b="1" dirty="0">
                        <a:solidFill>
                          <a:schemeClr val="bg1"/>
                        </a:solidFill>
                        <a:effectLst/>
                        <a:latin typeface="Calibri"/>
                        <a:ea typeface="Calibri"/>
                        <a:cs typeface="Arial"/>
                      </a:endParaRPr>
                    </a:p>
                  </a:txBody>
                  <a:tcPr marL="68580" marR="68580" marT="0" marB="0" anchor="ctr">
                    <a:solidFill>
                      <a:srgbClr val="C00000"/>
                    </a:solidFill>
                  </a:tcPr>
                </a:tc>
                <a:tc>
                  <a:txBody>
                    <a:bodyPr/>
                    <a:lstStyle/>
                    <a:p>
                      <a:pPr algn="ctr">
                        <a:lnSpc>
                          <a:spcPct val="115000"/>
                        </a:lnSpc>
                        <a:spcAft>
                          <a:spcPts val="0"/>
                        </a:spcAft>
                      </a:pPr>
                      <a:r>
                        <a:rPr lang="es-CL" sz="1100" b="1" cap="small" dirty="0">
                          <a:solidFill>
                            <a:schemeClr val="bg1"/>
                          </a:solidFill>
                          <a:effectLst/>
                        </a:rPr>
                        <a:t>Duración turno</a:t>
                      </a:r>
                      <a:endParaRPr lang="es-ES" sz="1100" b="1" dirty="0">
                        <a:solidFill>
                          <a:schemeClr val="bg1"/>
                        </a:solidFill>
                        <a:effectLst/>
                        <a:latin typeface="Calibri"/>
                        <a:ea typeface="Calibri"/>
                        <a:cs typeface="Arial"/>
                      </a:endParaRPr>
                    </a:p>
                  </a:txBody>
                  <a:tcPr marL="68580" marR="68580" marT="0" marB="0" anchor="ctr">
                    <a:solidFill>
                      <a:srgbClr val="C00000"/>
                    </a:solidFill>
                  </a:tcPr>
                </a:tc>
                <a:tc gridSpan="2">
                  <a:txBody>
                    <a:bodyPr/>
                    <a:lstStyle/>
                    <a:p>
                      <a:pPr algn="ctr">
                        <a:lnSpc>
                          <a:spcPct val="115000"/>
                        </a:lnSpc>
                        <a:spcAft>
                          <a:spcPts val="0"/>
                        </a:spcAft>
                      </a:pPr>
                      <a:r>
                        <a:rPr lang="es-CL" sz="1100" b="1" dirty="0">
                          <a:solidFill>
                            <a:schemeClr val="bg1"/>
                          </a:solidFill>
                          <a:effectLst/>
                        </a:rPr>
                        <a:t>Dotación turno (único)</a:t>
                      </a:r>
                      <a:endParaRPr lang="es-ES" sz="1100" b="1" dirty="0">
                        <a:solidFill>
                          <a:schemeClr val="bg1"/>
                        </a:solidFill>
                        <a:effectLst/>
                        <a:latin typeface="Calibri"/>
                        <a:ea typeface="Calibri"/>
                        <a:cs typeface="Arial"/>
                      </a:endParaRPr>
                    </a:p>
                  </a:txBody>
                  <a:tcPr marL="68580" marR="68580" marT="0" marB="0" anchor="ctr">
                    <a:solidFill>
                      <a:srgbClr val="C00000"/>
                    </a:solidFill>
                  </a:tcPr>
                </a:tc>
                <a:tc hMerge="1">
                  <a:txBody>
                    <a:bodyPr/>
                    <a:lstStyle/>
                    <a:p>
                      <a:endParaRPr lang="es-ES"/>
                    </a:p>
                  </a:txBody>
                  <a:tcPr/>
                </a:tc>
                <a:tc gridSpan="2">
                  <a:txBody>
                    <a:bodyPr/>
                    <a:lstStyle/>
                    <a:p>
                      <a:pPr algn="ctr">
                        <a:lnSpc>
                          <a:spcPct val="115000"/>
                        </a:lnSpc>
                        <a:spcAft>
                          <a:spcPts val="0"/>
                        </a:spcAft>
                      </a:pPr>
                      <a:r>
                        <a:rPr lang="es-CL" sz="1100" b="1" dirty="0">
                          <a:solidFill>
                            <a:schemeClr val="bg1"/>
                          </a:solidFill>
                          <a:effectLst/>
                        </a:rPr>
                        <a:t>Reforzamiento</a:t>
                      </a:r>
                      <a:endParaRPr lang="es-ES" sz="1100" b="1" dirty="0">
                        <a:solidFill>
                          <a:schemeClr val="bg1"/>
                        </a:solidFill>
                        <a:effectLst/>
                        <a:latin typeface="Calibri"/>
                        <a:ea typeface="Calibri"/>
                        <a:cs typeface="Arial"/>
                      </a:endParaRPr>
                    </a:p>
                  </a:txBody>
                  <a:tcPr marL="68580" marR="68580" marT="0" marB="0" anchor="ctr">
                    <a:solidFill>
                      <a:srgbClr val="C00000"/>
                    </a:solidFill>
                  </a:tcPr>
                </a:tc>
                <a:tc hMerge="1">
                  <a:txBody>
                    <a:bodyPr/>
                    <a:lstStyle/>
                    <a:p>
                      <a:endParaRPr lang="es-ES"/>
                    </a:p>
                  </a:txBody>
                  <a:tcPr/>
                </a:tc>
              </a:tr>
              <a:tr h="0">
                <a:tc rowSpan="4">
                  <a:txBody>
                    <a:bodyPr/>
                    <a:lstStyle/>
                    <a:p>
                      <a:pPr>
                        <a:lnSpc>
                          <a:spcPct val="115000"/>
                        </a:lnSpc>
                        <a:spcAft>
                          <a:spcPts val="0"/>
                        </a:spcAft>
                      </a:pPr>
                      <a:r>
                        <a:rPr lang="es-CL" sz="1100" b="1" dirty="0" err="1">
                          <a:effectLst/>
                        </a:rPr>
                        <a:t>Colchane</a:t>
                      </a:r>
                      <a:endParaRPr lang="es-ES" sz="1100" b="1"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dirty="0">
                          <a:effectLst/>
                        </a:rPr>
                        <a:t>PDI</a:t>
                      </a:r>
                      <a:endParaRPr lang="es-E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a:effectLst/>
                        </a:rPr>
                        <a:t>1 turno de 12 hrs.</a:t>
                      </a:r>
                      <a:endParaRPr lang="es-ES" sz="110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a:effectLst/>
                        </a:rPr>
                        <a:t>6</a:t>
                      </a:r>
                      <a:endParaRPr lang="es-ES" sz="1100">
                        <a:effectLst/>
                        <a:latin typeface="Calibri"/>
                        <a:ea typeface="Calibri"/>
                        <a:cs typeface="Arial"/>
                      </a:endParaRPr>
                    </a:p>
                  </a:txBody>
                  <a:tcPr marL="68580" marR="68580" marT="0" marB="0" anchor="ctr"/>
                </a:tc>
                <a:tc hMerge="1">
                  <a:txBody>
                    <a:bodyPr/>
                    <a:lstStyle/>
                    <a:p>
                      <a:endParaRPr lang="es-ES"/>
                    </a:p>
                  </a:txBody>
                  <a:tcPr/>
                </a:tc>
                <a:tc gridSpan="2">
                  <a:txBody>
                    <a:bodyPr/>
                    <a:lstStyle/>
                    <a:p>
                      <a:pPr algn="ctr">
                        <a:lnSpc>
                          <a:spcPct val="115000"/>
                        </a:lnSpc>
                        <a:spcAft>
                          <a:spcPts val="0"/>
                        </a:spcAft>
                      </a:pPr>
                      <a:r>
                        <a:rPr lang="es-CL" sz="1100">
                          <a:effectLst/>
                        </a:rPr>
                        <a:t>0</a:t>
                      </a:r>
                      <a:endParaRPr lang="es-ES" sz="1100">
                        <a:effectLst/>
                        <a:latin typeface="Calibri"/>
                        <a:ea typeface="Calibri"/>
                        <a:cs typeface="Arial"/>
                      </a:endParaRPr>
                    </a:p>
                  </a:txBody>
                  <a:tcPr marL="68580" marR="68580" marT="0" marB="0" anchor="ctr"/>
                </a:tc>
                <a:tc hMerge="1">
                  <a:txBody>
                    <a:bodyPr/>
                    <a:lstStyle/>
                    <a:p>
                      <a:endParaRPr lang="es-ES"/>
                    </a:p>
                  </a:txBody>
                  <a:tcPr/>
                </a:tc>
              </a:tr>
              <a:tr h="0">
                <a:tc vMerge="1">
                  <a:txBody>
                    <a:bodyPr/>
                    <a:lstStyle/>
                    <a:p>
                      <a:endParaRPr lang="es-ES"/>
                    </a:p>
                  </a:txBody>
                  <a:tcPr/>
                </a:tc>
                <a:tc>
                  <a:txBody>
                    <a:bodyPr/>
                    <a:lstStyle/>
                    <a:p>
                      <a:pPr algn="ctr">
                        <a:lnSpc>
                          <a:spcPct val="115000"/>
                        </a:lnSpc>
                        <a:spcAft>
                          <a:spcPts val="0"/>
                        </a:spcAft>
                      </a:pPr>
                      <a:r>
                        <a:rPr lang="es-CL" sz="1100" dirty="0">
                          <a:effectLst/>
                        </a:rPr>
                        <a:t>SNA</a:t>
                      </a:r>
                      <a:endParaRPr lang="es-E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dirty="0">
                          <a:effectLst/>
                        </a:rPr>
                        <a:t>1 turno de 12 </a:t>
                      </a:r>
                      <a:r>
                        <a:rPr lang="es-CL" sz="1100" dirty="0" err="1">
                          <a:effectLst/>
                        </a:rPr>
                        <a:t>hrs</a:t>
                      </a:r>
                      <a:r>
                        <a:rPr lang="es-CL" sz="1100" dirty="0">
                          <a:effectLst/>
                        </a:rPr>
                        <a:t>.</a:t>
                      </a:r>
                      <a:endParaRPr lang="es-ES" sz="1100" dirty="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a:effectLst/>
                        </a:rPr>
                        <a:t>6</a:t>
                      </a:r>
                      <a:endParaRPr lang="es-ES" sz="1100">
                        <a:effectLst/>
                        <a:latin typeface="Calibri"/>
                        <a:ea typeface="Calibri"/>
                        <a:cs typeface="Arial"/>
                      </a:endParaRPr>
                    </a:p>
                  </a:txBody>
                  <a:tcPr marL="68580" marR="68580" marT="0" marB="0" anchor="ctr"/>
                </a:tc>
                <a:tc hMerge="1">
                  <a:txBody>
                    <a:bodyPr/>
                    <a:lstStyle/>
                    <a:p>
                      <a:endParaRPr lang="es-ES"/>
                    </a:p>
                  </a:txBody>
                  <a:tcPr/>
                </a:tc>
                <a:tc gridSpan="2">
                  <a:txBody>
                    <a:bodyPr/>
                    <a:lstStyle/>
                    <a:p>
                      <a:pPr algn="ctr">
                        <a:lnSpc>
                          <a:spcPct val="115000"/>
                        </a:lnSpc>
                        <a:spcAft>
                          <a:spcPts val="0"/>
                        </a:spcAft>
                      </a:pPr>
                      <a:r>
                        <a:rPr lang="es-CL" sz="1100">
                          <a:effectLst/>
                        </a:rPr>
                        <a:t>0</a:t>
                      </a:r>
                      <a:endParaRPr lang="es-ES" sz="1100">
                        <a:effectLst/>
                        <a:latin typeface="Calibri"/>
                        <a:ea typeface="Calibri"/>
                        <a:cs typeface="Arial"/>
                      </a:endParaRPr>
                    </a:p>
                  </a:txBody>
                  <a:tcPr marL="68580" marR="68580" marT="0" marB="0" anchor="ctr"/>
                </a:tc>
                <a:tc hMerge="1">
                  <a:txBody>
                    <a:bodyPr/>
                    <a:lstStyle/>
                    <a:p>
                      <a:endParaRPr lang="es-ES"/>
                    </a:p>
                  </a:txBody>
                  <a:tcPr/>
                </a:tc>
              </a:tr>
              <a:tr h="0">
                <a:tc vMerge="1">
                  <a:txBody>
                    <a:bodyPr/>
                    <a:lstStyle/>
                    <a:p>
                      <a:endParaRPr lang="es-ES"/>
                    </a:p>
                  </a:txBody>
                  <a:tcPr/>
                </a:tc>
                <a:tc>
                  <a:txBody>
                    <a:bodyPr/>
                    <a:lstStyle/>
                    <a:p>
                      <a:pPr algn="ctr">
                        <a:lnSpc>
                          <a:spcPct val="115000"/>
                        </a:lnSpc>
                        <a:spcAft>
                          <a:spcPts val="0"/>
                        </a:spcAft>
                      </a:pPr>
                      <a:r>
                        <a:rPr lang="es-CL" sz="1100" dirty="0">
                          <a:effectLst/>
                        </a:rPr>
                        <a:t>SAG</a:t>
                      </a:r>
                      <a:endParaRPr lang="es-E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dirty="0">
                          <a:effectLst/>
                        </a:rPr>
                        <a:t>1 turno de 12 </a:t>
                      </a:r>
                      <a:r>
                        <a:rPr lang="es-CL" sz="1100" dirty="0" err="1">
                          <a:effectLst/>
                        </a:rPr>
                        <a:t>hrs</a:t>
                      </a:r>
                      <a:r>
                        <a:rPr lang="es-CL" sz="1100" dirty="0">
                          <a:effectLst/>
                        </a:rPr>
                        <a:t>.</a:t>
                      </a:r>
                      <a:endParaRPr lang="es-ES" sz="1100" dirty="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a:effectLst/>
                        </a:rPr>
                        <a:t>4</a:t>
                      </a:r>
                      <a:endParaRPr lang="es-ES" sz="1100">
                        <a:effectLst/>
                        <a:latin typeface="Calibri"/>
                        <a:ea typeface="Calibri"/>
                        <a:cs typeface="Arial"/>
                      </a:endParaRPr>
                    </a:p>
                  </a:txBody>
                  <a:tcPr marL="68580" marR="68580" marT="0" marB="0" anchor="ctr"/>
                </a:tc>
                <a:tc hMerge="1">
                  <a:txBody>
                    <a:bodyPr/>
                    <a:lstStyle/>
                    <a:p>
                      <a:endParaRPr lang="es-ES"/>
                    </a:p>
                  </a:txBody>
                  <a:tcPr/>
                </a:tc>
                <a:tc gridSpan="2">
                  <a:txBody>
                    <a:bodyPr/>
                    <a:lstStyle/>
                    <a:p>
                      <a:pPr algn="ctr">
                        <a:lnSpc>
                          <a:spcPct val="115000"/>
                        </a:lnSpc>
                        <a:spcAft>
                          <a:spcPts val="0"/>
                        </a:spcAft>
                      </a:pPr>
                      <a:r>
                        <a:rPr lang="es-CL" sz="1100">
                          <a:effectLst/>
                        </a:rPr>
                        <a:t>1</a:t>
                      </a:r>
                      <a:endParaRPr lang="es-ES" sz="1100">
                        <a:effectLst/>
                        <a:latin typeface="Calibri"/>
                        <a:ea typeface="Calibri"/>
                        <a:cs typeface="Arial"/>
                      </a:endParaRPr>
                    </a:p>
                  </a:txBody>
                  <a:tcPr marL="68580" marR="68580" marT="0" marB="0" anchor="ctr"/>
                </a:tc>
                <a:tc hMerge="1">
                  <a:txBody>
                    <a:bodyPr/>
                    <a:lstStyle/>
                    <a:p>
                      <a:endParaRPr lang="es-ES"/>
                    </a:p>
                  </a:txBody>
                  <a:tcPr/>
                </a:tc>
              </a:tr>
              <a:tr h="0">
                <a:tc vMerge="1">
                  <a:txBody>
                    <a:bodyPr/>
                    <a:lstStyle/>
                    <a:p>
                      <a:endParaRPr lang="es-ES"/>
                    </a:p>
                  </a:txBody>
                  <a:tcPr/>
                </a:tc>
                <a:tc>
                  <a:txBody>
                    <a:bodyPr/>
                    <a:lstStyle/>
                    <a:p>
                      <a:pPr algn="ctr">
                        <a:lnSpc>
                          <a:spcPct val="115000"/>
                        </a:lnSpc>
                        <a:spcAft>
                          <a:spcPts val="0"/>
                        </a:spcAft>
                      </a:pPr>
                      <a:r>
                        <a:rPr lang="es-CL" sz="1100" dirty="0">
                          <a:effectLst/>
                        </a:rPr>
                        <a:t>Total</a:t>
                      </a:r>
                      <a:endParaRPr lang="es-E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a:effectLst/>
                        </a:rPr>
                        <a:t> </a:t>
                      </a:r>
                      <a:endParaRPr lang="es-ES" sz="110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a:effectLst/>
                        </a:rPr>
                        <a:t>16</a:t>
                      </a:r>
                      <a:endParaRPr lang="es-ES" sz="1100">
                        <a:effectLst/>
                        <a:latin typeface="Calibri"/>
                        <a:ea typeface="Calibri"/>
                        <a:cs typeface="Arial"/>
                      </a:endParaRPr>
                    </a:p>
                  </a:txBody>
                  <a:tcPr marL="68580" marR="68580" marT="0" marB="0" anchor="ctr"/>
                </a:tc>
                <a:tc hMerge="1">
                  <a:txBody>
                    <a:bodyPr/>
                    <a:lstStyle/>
                    <a:p>
                      <a:endParaRPr lang="es-ES"/>
                    </a:p>
                  </a:txBody>
                  <a:tcPr/>
                </a:tc>
                <a:tc gridSpan="2">
                  <a:txBody>
                    <a:bodyPr/>
                    <a:lstStyle/>
                    <a:p>
                      <a:pPr algn="ctr">
                        <a:lnSpc>
                          <a:spcPct val="115000"/>
                        </a:lnSpc>
                        <a:spcAft>
                          <a:spcPts val="0"/>
                        </a:spcAft>
                      </a:pPr>
                      <a:r>
                        <a:rPr lang="es-CL" sz="1100">
                          <a:effectLst/>
                        </a:rPr>
                        <a:t>1</a:t>
                      </a:r>
                      <a:endParaRPr lang="es-ES" sz="1100">
                        <a:effectLst/>
                        <a:latin typeface="Calibri"/>
                        <a:ea typeface="Calibri"/>
                        <a:cs typeface="Arial"/>
                      </a:endParaRPr>
                    </a:p>
                  </a:txBody>
                  <a:tcPr marL="68580" marR="68580" marT="0" marB="0" anchor="ctr"/>
                </a:tc>
                <a:tc hMerge="1">
                  <a:txBody>
                    <a:bodyPr/>
                    <a:lstStyle/>
                    <a:p>
                      <a:endParaRPr lang="es-ES"/>
                    </a:p>
                  </a:txBody>
                  <a:tcPr/>
                </a:tc>
              </a:tr>
              <a:tr h="0">
                <a:tc rowSpan="4">
                  <a:txBody>
                    <a:bodyPr/>
                    <a:lstStyle/>
                    <a:p>
                      <a:pPr>
                        <a:lnSpc>
                          <a:spcPct val="115000"/>
                        </a:lnSpc>
                        <a:spcAft>
                          <a:spcPts val="0"/>
                        </a:spcAft>
                      </a:pPr>
                      <a:r>
                        <a:rPr lang="es-CL" sz="1100" b="1">
                          <a:effectLst/>
                        </a:rPr>
                        <a:t>Puesco</a:t>
                      </a:r>
                      <a:endParaRPr lang="es-ES" sz="1100" b="1">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dirty="0">
                          <a:effectLst/>
                        </a:rPr>
                        <a:t>PDI</a:t>
                      </a:r>
                      <a:endParaRPr lang="es-E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dirty="0">
                          <a:effectLst/>
                        </a:rPr>
                        <a:t>1 turno de 12 </a:t>
                      </a:r>
                      <a:r>
                        <a:rPr lang="es-CL" sz="1100" dirty="0" err="1">
                          <a:effectLst/>
                        </a:rPr>
                        <a:t>hrs</a:t>
                      </a:r>
                      <a:r>
                        <a:rPr lang="es-CL" sz="1100" dirty="0">
                          <a:effectLst/>
                        </a:rPr>
                        <a:t>.</a:t>
                      </a:r>
                      <a:endParaRPr lang="es-ES" sz="1100" dirty="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a:effectLst/>
                        </a:rPr>
                        <a:t>3</a:t>
                      </a:r>
                      <a:endParaRPr lang="es-ES" sz="1100">
                        <a:effectLst/>
                        <a:latin typeface="Calibri"/>
                        <a:ea typeface="Calibri"/>
                        <a:cs typeface="Arial"/>
                      </a:endParaRPr>
                    </a:p>
                  </a:txBody>
                  <a:tcPr marL="68580" marR="68580" marT="0" marB="0" anchor="ctr"/>
                </a:tc>
                <a:tc hMerge="1">
                  <a:txBody>
                    <a:bodyPr/>
                    <a:lstStyle/>
                    <a:p>
                      <a:endParaRPr lang="es-ES"/>
                    </a:p>
                  </a:txBody>
                  <a:tcPr/>
                </a:tc>
                <a:tc gridSpan="2">
                  <a:txBody>
                    <a:bodyPr/>
                    <a:lstStyle/>
                    <a:p>
                      <a:pPr algn="ctr">
                        <a:lnSpc>
                          <a:spcPct val="115000"/>
                        </a:lnSpc>
                        <a:spcAft>
                          <a:spcPts val="0"/>
                        </a:spcAft>
                      </a:pPr>
                      <a:r>
                        <a:rPr lang="es-CL" sz="1100">
                          <a:effectLst/>
                        </a:rPr>
                        <a:t>2-3</a:t>
                      </a:r>
                      <a:endParaRPr lang="es-ES" sz="1100">
                        <a:effectLst/>
                        <a:latin typeface="Calibri"/>
                        <a:ea typeface="Calibri"/>
                        <a:cs typeface="Arial"/>
                      </a:endParaRPr>
                    </a:p>
                  </a:txBody>
                  <a:tcPr marL="68580" marR="68580" marT="0" marB="0" anchor="ctr"/>
                </a:tc>
                <a:tc hMerge="1">
                  <a:txBody>
                    <a:bodyPr/>
                    <a:lstStyle/>
                    <a:p>
                      <a:endParaRPr lang="es-ES"/>
                    </a:p>
                  </a:txBody>
                  <a:tcPr/>
                </a:tc>
              </a:tr>
              <a:tr h="0">
                <a:tc vMerge="1">
                  <a:txBody>
                    <a:bodyPr/>
                    <a:lstStyle/>
                    <a:p>
                      <a:endParaRPr lang="es-ES"/>
                    </a:p>
                  </a:txBody>
                  <a:tcPr/>
                </a:tc>
                <a:tc>
                  <a:txBody>
                    <a:bodyPr/>
                    <a:lstStyle/>
                    <a:p>
                      <a:pPr algn="ctr">
                        <a:lnSpc>
                          <a:spcPct val="115000"/>
                        </a:lnSpc>
                        <a:spcAft>
                          <a:spcPts val="0"/>
                        </a:spcAft>
                      </a:pPr>
                      <a:r>
                        <a:rPr lang="es-CL" sz="1100" dirty="0">
                          <a:effectLst/>
                        </a:rPr>
                        <a:t>SNA</a:t>
                      </a:r>
                      <a:endParaRPr lang="es-E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dirty="0">
                          <a:effectLst/>
                        </a:rPr>
                        <a:t>1 turno de 12 </a:t>
                      </a:r>
                      <a:r>
                        <a:rPr lang="es-CL" sz="1100" dirty="0" err="1">
                          <a:effectLst/>
                        </a:rPr>
                        <a:t>hrs</a:t>
                      </a:r>
                      <a:r>
                        <a:rPr lang="es-CL" sz="1100" dirty="0">
                          <a:effectLst/>
                        </a:rPr>
                        <a:t>.</a:t>
                      </a:r>
                      <a:endParaRPr lang="es-ES" sz="1100" dirty="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a:effectLst/>
                        </a:rPr>
                        <a:t>3</a:t>
                      </a:r>
                      <a:endParaRPr lang="es-ES" sz="1100">
                        <a:effectLst/>
                        <a:latin typeface="Calibri"/>
                        <a:ea typeface="Calibri"/>
                        <a:cs typeface="Arial"/>
                      </a:endParaRPr>
                    </a:p>
                  </a:txBody>
                  <a:tcPr marL="68580" marR="68580" marT="0" marB="0" anchor="ctr"/>
                </a:tc>
                <a:tc hMerge="1">
                  <a:txBody>
                    <a:bodyPr/>
                    <a:lstStyle/>
                    <a:p>
                      <a:endParaRPr lang="es-ES"/>
                    </a:p>
                  </a:txBody>
                  <a:tcPr/>
                </a:tc>
                <a:tc gridSpan="2">
                  <a:txBody>
                    <a:bodyPr/>
                    <a:lstStyle/>
                    <a:p>
                      <a:pPr algn="ctr">
                        <a:lnSpc>
                          <a:spcPct val="115000"/>
                        </a:lnSpc>
                        <a:spcAft>
                          <a:spcPts val="0"/>
                        </a:spcAft>
                      </a:pPr>
                      <a:r>
                        <a:rPr lang="es-CL" sz="1100">
                          <a:effectLst/>
                        </a:rPr>
                        <a:t>1-2</a:t>
                      </a:r>
                      <a:endParaRPr lang="es-ES" sz="1100">
                        <a:effectLst/>
                        <a:latin typeface="Calibri"/>
                        <a:ea typeface="Calibri"/>
                        <a:cs typeface="Arial"/>
                      </a:endParaRPr>
                    </a:p>
                  </a:txBody>
                  <a:tcPr marL="68580" marR="68580" marT="0" marB="0" anchor="ctr"/>
                </a:tc>
                <a:tc hMerge="1">
                  <a:txBody>
                    <a:bodyPr/>
                    <a:lstStyle/>
                    <a:p>
                      <a:endParaRPr lang="es-ES"/>
                    </a:p>
                  </a:txBody>
                  <a:tcPr/>
                </a:tc>
              </a:tr>
              <a:tr h="0">
                <a:tc vMerge="1">
                  <a:txBody>
                    <a:bodyPr/>
                    <a:lstStyle/>
                    <a:p>
                      <a:endParaRPr lang="es-ES"/>
                    </a:p>
                  </a:txBody>
                  <a:tcPr/>
                </a:tc>
                <a:tc>
                  <a:txBody>
                    <a:bodyPr/>
                    <a:lstStyle/>
                    <a:p>
                      <a:pPr algn="ctr">
                        <a:lnSpc>
                          <a:spcPct val="115000"/>
                        </a:lnSpc>
                        <a:spcAft>
                          <a:spcPts val="0"/>
                        </a:spcAft>
                      </a:pPr>
                      <a:r>
                        <a:rPr lang="es-CL" sz="1100">
                          <a:effectLst/>
                        </a:rPr>
                        <a:t>SAG</a:t>
                      </a:r>
                      <a:endParaRPr lang="es-E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dirty="0">
                          <a:effectLst/>
                        </a:rPr>
                        <a:t>1 turno de 12 </a:t>
                      </a:r>
                      <a:r>
                        <a:rPr lang="es-CL" sz="1100" dirty="0" err="1">
                          <a:effectLst/>
                        </a:rPr>
                        <a:t>hrs</a:t>
                      </a:r>
                      <a:r>
                        <a:rPr lang="es-CL" sz="1100" dirty="0">
                          <a:effectLst/>
                        </a:rPr>
                        <a:t>.</a:t>
                      </a:r>
                      <a:endParaRPr lang="es-ES" sz="1100" dirty="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dirty="0">
                          <a:effectLst/>
                        </a:rPr>
                        <a:t>2</a:t>
                      </a:r>
                      <a:endParaRPr lang="es-ES" sz="1100" dirty="0">
                        <a:effectLst/>
                        <a:latin typeface="Calibri"/>
                        <a:ea typeface="Calibri"/>
                        <a:cs typeface="Arial"/>
                      </a:endParaRPr>
                    </a:p>
                  </a:txBody>
                  <a:tcPr marL="68580" marR="68580" marT="0" marB="0" anchor="ctr"/>
                </a:tc>
                <a:tc hMerge="1">
                  <a:txBody>
                    <a:bodyPr/>
                    <a:lstStyle/>
                    <a:p>
                      <a:endParaRPr lang="es-ES"/>
                    </a:p>
                  </a:txBody>
                  <a:tcPr/>
                </a:tc>
                <a:tc gridSpan="2">
                  <a:txBody>
                    <a:bodyPr/>
                    <a:lstStyle/>
                    <a:p>
                      <a:pPr algn="ctr">
                        <a:lnSpc>
                          <a:spcPct val="115000"/>
                        </a:lnSpc>
                        <a:spcAft>
                          <a:spcPts val="0"/>
                        </a:spcAft>
                      </a:pPr>
                      <a:r>
                        <a:rPr lang="es-CL" sz="1100">
                          <a:effectLst/>
                        </a:rPr>
                        <a:t>1-2</a:t>
                      </a:r>
                      <a:endParaRPr lang="es-ES" sz="1100">
                        <a:effectLst/>
                        <a:latin typeface="Calibri"/>
                        <a:ea typeface="Calibri"/>
                        <a:cs typeface="Arial"/>
                      </a:endParaRPr>
                    </a:p>
                  </a:txBody>
                  <a:tcPr marL="68580" marR="68580" marT="0" marB="0" anchor="ctr"/>
                </a:tc>
                <a:tc hMerge="1">
                  <a:txBody>
                    <a:bodyPr/>
                    <a:lstStyle/>
                    <a:p>
                      <a:endParaRPr lang="es-ES"/>
                    </a:p>
                  </a:txBody>
                  <a:tcPr/>
                </a:tc>
              </a:tr>
              <a:tr h="0">
                <a:tc vMerge="1">
                  <a:txBody>
                    <a:bodyPr/>
                    <a:lstStyle/>
                    <a:p>
                      <a:endParaRPr lang="es-ES"/>
                    </a:p>
                  </a:txBody>
                  <a:tcPr/>
                </a:tc>
                <a:tc>
                  <a:txBody>
                    <a:bodyPr/>
                    <a:lstStyle/>
                    <a:p>
                      <a:pPr algn="ctr">
                        <a:lnSpc>
                          <a:spcPct val="115000"/>
                        </a:lnSpc>
                        <a:spcAft>
                          <a:spcPts val="0"/>
                        </a:spcAft>
                      </a:pPr>
                      <a:r>
                        <a:rPr lang="es-CL" sz="1100">
                          <a:effectLst/>
                        </a:rPr>
                        <a:t>Total</a:t>
                      </a:r>
                      <a:endParaRPr lang="es-E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a:effectLst/>
                        </a:rPr>
                        <a:t> </a:t>
                      </a:r>
                      <a:endParaRPr lang="es-ES" sz="110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dirty="0">
                          <a:effectLst/>
                        </a:rPr>
                        <a:t>8</a:t>
                      </a:r>
                      <a:endParaRPr lang="es-ES" sz="1100" dirty="0">
                        <a:effectLst/>
                        <a:latin typeface="Calibri"/>
                        <a:ea typeface="Calibri"/>
                        <a:cs typeface="Arial"/>
                      </a:endParaRPr>
                    </a:p>
                  </a:txBody>
                  <a:tcPr marL="68580" marR="68580" marT="0" marB="0" anchor="ctr"/>
                </a:tc>
                <a:tc hMerge="1">
                  <a:txBody>
                    <a:bodyPr/>
                    <a:lstStyle/>
                    <a:p>
                      <a:endParaRPr lang="es-ES"/>
                    </a:p>
                  </a:txBody>
                  <a:tcPr/>
                </a:tc>
                <a:tc gridSpan="2">
                  <a:txBody>
                    <a:bodyPr/>
                    <a:lstStyle/>
                    <a:p>
                      <a:pPr algn="ctr">
                        <a:lnSpc>
                          <a:spcPct val="115000"/>
                        </a:lnSpc>
                        <a:spcAft>
                          <a:spcPts val="0"/>
                        </a:spcAft>
                      </a:pPr>
                      <a:r>
                        <a:rPr lang="es-CL" sz="1100">
                          <a:effectLst/>
                        </a:rPr>
                        <a:t>4-7</a:t>
                      </a:r>
                      <a:endParaRPr lang="es-ES" sz="1100">
                        <a:effectLst/>
                        <a:latin typeface="Calibri"/>
                        <a:ea typeface="Calibri"/>
                        <a:cs typeface="Arial"/>
                      </a:endParaRPr>
                    </a:p>
                  </a:txBody>
                  <a:tcPr marL="68580" marR="68580" marT="0" marB="0" anchor="ctr"/>
                </a:tc>
                <a:tc hMerge="1">
                  <a:txBody>
                    <a:bodyPr/>
                    <a:lstStyle/>
                    <a:p>
                      <a:endParaRPr lang="es-ES"/>
                    </a:p>
                  </a:txBody>
                  <a:tcPr/>
                </a:tc>
              </a:tr>
              <a:tr h="0">
                <a:tc rowSpan="4">
                  <a:txBody>
                    <a:bodyPr/>
                    <a:lstStyle/>
                    <a:p>
                      <a:pPr>
                        <a:lnSpc>
                          <a:spcPct val="115000"/>
                        </a:lnSpc>
                        <a:spcAft>
                          <a:spcPts val="0"/>
                        </a:spcAft>
                      </a:pPr>
                      <a:r>
                        <a:rPr lang="es-CL" sz="1100" b="1" dirty="0">
                          <a:effectLst/>
                        </a:rPr>
                        <a:t>Cardenal </a:t>
                      </a:r>
                      <a:r>
                        <a:rPr lang="es-CL" sz="1100" b="1" dirty="0" err="1">
                          <a:effectLst/>
                        </a:rPr>
                        <a:t>Samoré</a:t>
                      </a:r>
                      <a:endParaRPr lang="es-ES" sz="1100" b="1"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a:effectLst/>
                        </a:rPr>
                        <a:t>PDI</a:t>
                      </a:r>
                      <a:endParaRPr lang="es-E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a:effectLst/>
                        </a:rPr>
                        <a:t>1 turno de 12 hrs.</a:t>
                      </a:r>
                      <a:endParaRPr lang="es-ES" sz="110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dirty="0">
                          <a:effectLst/>
                        </a:rPr>
                        <a:t>5</a:t>
                      </a:r>
                      <a:endParaRPr lang="es-ES" sz="1100" dirty="0">
                        <a:effectLst/>
                        <a:latin typeface="Calibri"/>
                        <a:ea typeface="Calibri"/>
                        <a:cs typeface="Arial"/>
                      </a:endParaRPr>
                    </a:p>
                  </a:txBody>
                  <a:tcPr marL="68580" marR="68580" marT="0" marB="0" anchor="ctr"/>
                </a:tc>
                <a:tc hMerge="1">
                  <a:txBody>
                    <a:bodyPr/>
                    <a:lstStyle/>
                    <a:p>
                      <a:endParaRPr lang="es-ES"/>
                    </a:p>
                  </a:txBody>
                  <a:tcPr/>
                </a:tc>
                <a:tc gridSpan="2">
                  <a:txBody>
                    <a:bodyPr/>
                    <a:lstStyle/>
                    <a:p>
                      <a:pPr algn="ctr">
                        <a:lnSpc>
                          <a:spcPct val="115000"/>
                        </a:lnSpc>
                        <a:spcAft>
                          <a:spcPts val="0"/>
                        </a:spcAft>
                      </a:pPr>
                      <a:r>
                        <a:rPr lang="es-CL" sz="1100">
                          <a:effectLst/>
                        </a:rPr>
                        <a:t>2</a:t>
                      </a:r>
                      <a:endParaRPr lang="es-ES" sz="1100">
                        <a:effectLst/>
                        <a:latin typeface="Calibri"/>
                        <a:ea typeface="Calibri"/>
                        <a:cs typeface="Arial"/>
                      </a:endParaRPr>
                    </a:p>
                  </a:txBody>
                  <a:tcPr marL="68580" marR="68580" marT="0" marB="0" anchor="ctr"/>
                </a:tc>
                <a:tc hMerge="1">
                  <a:txBody>
                    <a:bodyPr/>
                    <a:lstStyle/>
                    <a:p>
                      <a:endParaRPr lang="es-ES"/>
                    </a:p>
                  </a:txBody>
                  <a:tcPr/>
                </a:tc>
              </a:tr>
              <a:tr h="0">
                <a:tc vMerge="1">
                  <a:txBody>
                    <a:bodyPr/>
                    <a:lstStyle/>
                    <a:p>
                      <a:endParaRPr lang="es-ES"/>
                    </a:p>
                  </a:txBody>
                  <a:tcPr/>
                </a:tc>
                <a:tc>
                  <a:txBody>
                    <a:bodyPr/>
                    <a:lstStyle/>
                    <a:p>
                      <a:pPr algn="ctr">
                        <a:lnSpc>
                          <a:spcPct val="115000"/>
                        </a:lnSpc>
                        <a:spcAft>
                          <a:spcPts val="0"/>
                        </a:spcAft>
                      </a:pPr>
                      <a:r>
                        <a:rPr lang="es-CL" sz="1100">
                          <a:effectLst/>
                        </a:rPr>
                        <a:t>SNA</a:t>
                      </a:r>
                      <a:endParaRPr lang="es-E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a:effectLst/>
                        </a:rPr>
                        <a:t>1 turno de 12 hrs.</a:t>
                      </a:r>
                      <a:endParaRPr lang="es-ES" sz="110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dirty="0">
                          <a:effectLst/>
                        </a:rPr>
                        <a:t>6</a:t>
                      </a:r>
                      <a:endParaRPr lang="es-ES" sz="1100" dirty="0">
                        <a:effectLst/>
                        <a:latin typeface="Calibri"/>
                        <a:ea typeface="Calibri"/>
                        <a:cs typeface="Arial"/>
                      </a:endParaRPr>
                    </a:p>
                  </a:txBody>
                  <a:tcPr marL="68580" marR="68580" marT="0" marB="0" anchor="ctr"/>
                </a:tc>
                <a:tc hMerge="1">
                  <a:txBody>
                    <a:bodyPr/>
                    <a:lstStyle/>
                    <a:p>
                      <a:endParaRPr lang="es-ES"/>
                    </a:p>
                  </a:txBody>
                  <a:tcPr/>
                </a:tc>
                <a:tc gridSpan="2">
                  <a:txBody>
                    <a:bodyPr/>
                    <a:lstStyle/>
                    <a:p>
                      <a:pPr algn="ctr">
                        <a:lnSpc>
                          <a:spcPct val="115000"/>
                        </a:lnSpc>
                        <a:spcAft>
                          <a:spcPts val="0"/>
                        </a:spcAft>
                      </a:pPr>
                      <a:r>
                        <a:rPr lang="es-CL" sz="1100" dirty="0">
                          <a:effectLst/>
                        </a:rPr>
                        <a:t>2</a:t>
                      </a:r>
                      <a:endParaRPr lang="es-ES" sz="1100" dirty="0">
                        <a:effectLst/>
                        <a:latin typeface="Calibri"/>
                        <a:ea typeface="Calibri"/>
                        <a:cs typeface="Arial"/>
                      </a:endParaRPr>
                    </a:p>
                  </a:txBody>
                  <a:tcPr marL="68580" marR="68580" marT="0" marB="0" anchor="ctr"/>
                </a:tc>
                <a:tc hMerge="1">
                  <a:txBody>
                    <a:bodyPr/>
                    <a:lstStyle/>
                    <a:p>
                      <a:endParaRPr lang="es-ES"/>
                    </a:p>
                  </a:txBody>
                  <a:tcPr/>
                </a:tc>
              </a:tr>
              <a:tr h="0">
                <a:tc vMerge="1">
                  <a:txBody>
                    <a:bodyPr/>
                    <a:lstStyle/>
                    <a:p>
                      <a:endParaRPr lang="es-ES"/>
                    </a:p>
                  </a:txBody>
                  <a:tcPr/>
                </a:tc>
                <a:tc>
                  <a:txBody>
                    <a:bodyPr/>
                    <a:lstStyle/>
                    <a:p>
                      <a:pPr algn="ctr">
                        <a:lnSpc>
                          <a:spcPct val="115000"/>
                        </a:lnSpc>
                        <a:spcAft>
                          <a:spcPts val="0"/>
                        </a:spcAft>
                      </a:pPr>
                      <a:r>
                        <a:rPr lang="es-CL" sz="1100">
                          <a:effectLst/>
                        </a:rPr>
                        <a:t>SAG</a:t>
                      </a:r>
                      <a:endParaRPr lang="es-E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a:effectLst/>
                        </a:rPr>
                        <a:t>1 turno de 12 hrs.</a:t>
                      </a:r>
                      <a:endParaRPr lang="es-ES" sz="110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dirty="0">
                          <a:effectLst/>
                        </a:rPr>
                        <a:t>7</a:t>
                      </a:r>
                      <a:endParaRPr lang="es-ES" sz="1100" dirty="0">
                        <a:effectLst/>
                        <a:latin typeface="Calibri"/>
                        <a:ea typeface="Calibri"/>
                        <a:cs typeface="Arial"/>
                      </a:endParaRPr>
                    </a:p>
                  </a:txBody>
                  <a:tcPr marL="68580" marR="68580" marT="0" marB="0" anchor="ctr"/>
                </a:tc>
                <a:tc hMerge="1">
                  <a:txBody>
                    <a:bodyPr/>
                    <a:lstStyle/>
                    <a:p>
                      <a:endParaRPr lang="es-ES"/>
                    </a:p>
                  </a:txBody>
                  <a:tcPr/>
                </a:tc>
                <a:tc gridSpan="2">
                  <a:txBody>
                    <a:bodyPr/>
                    <a:lstStyle/>
                    <a:p>
                      <a:pPr algn="ctr">
                        <a:lnSpc>
                          <a:spcPct val="115000"/>
                        </a:lnSpc>
                        <a:spcAft>
                          <a:spcPts val="0"/>
                        </a:spcAft>
                      </a:pPr>
                      <a:r>
                        <a:rPr lang="es-CL" sz="1100" dirty="0">
                          <a:effectLst/>
                        </a:rPr>
                        <a:t>4</a:t>
                      </a:r>
                      <a:endParaRPr lang="es-ES" sz="1100" dirty="0">
                        <a:effectLst/>
                        <a:latin typeface="Calibri"/>
                        <a:ea typeface="Calibri"/>
                        <a:cs typeface="Arial"/>
                      </a:endParaRPr>
                    </a:p>
                  </a:txBody>
                  <a:tcPr marL="68580" marR="68580" marT="0" marB="0" anchor="ctr"/>
                </a:tc>
                <a:tc hMerge="1">
                  <a:txBody>
                    <a:bodyPr/>
                    <a:lstStyle/>
                    <a:p>
                      <a:endParaRPr lang="es-ES"/>
                    </a:p>
                  </a:txBody>
                  <a:tcPr/>
                </a:tc>
              </a:tr>
              <a:tr h="0">
                <a:tc vMerge="1">
                  <a:txBody>
                    <a:bodyPr/>
                    <a:lstStyle/>
                    <a:p>
                      <a:endParaRPr lang="es-ES"/>
                    </a:p>
                  </a:txBody>
                  <a:tcPr/>
                </a:tc>
                <a:tc>
                  <a:txBody>
                    <a:bodyPr/>
                    <a:lstStyle/>
                    <a:p>
                      <a:pPr algn="ctr">
                        <a:lnSpc>
                          <a:spcPct val="115000"/>
                        </a:lnSpc>
                        <a:spcAft>
                          <a:spcPts val="0"/>
                        </a:spcAft>
                      </a:pPr>
                      <a:r>
                        <a:rPr lang="es-CL" sz="1100" dirty="0">
                          <a:effectLst/>
                        </a:rPr>
                        <a:t>Total</a:t>
                      </a:r>
                      <a:endParaRPr lang="es-E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s-CL" sz="1100">
                          <a:effectLst/>
                        </a:rPr>
                        <a:t> </a:t>
                      </a:r>
                      <a:endParaRPr lang="es-ES" sz="1100">
                        <a:effectLst/>
                        <a:latin typeface="Calibri"/>
                        <a:ea typeface="Calibri"/>
                        <a:cs typeface="Arial"/>
                      </a:endParaRPr>
                    </a:p>
                  </a:txBody>
                  <a:tcPr marL="68580" marR="68580" marT="0" marB="0" anchor="ctr"/>
                </a:tc>
                <a:tc gridSpan="2">
                  <a:txBody>
                    <a:bodyPr/>
                    <a:lstStyle/>
                    <a:p>
                      <a:pPr algn="ctr">
                        <a:lnSpc>
                          <a:spcPct val="115000"/>
                        </a:lnSpc>
                        <a:spcAft>
                          <a:spcPts val="0"/>
                        </a:spcAft>
                      </a:pPr>
                      <a:r>
                        <a:rPr lang="es-CL" sz="1100">
                          <a:effectLst/>
                        </a:rPr>
                        <a:t>18</a:t>
                      </a:r>
                      <a:endParaRPr lang="es-ES" sz="1100">
                        <a:effectLst/>
                        <a:latin typeface="Calibri"/>
                        <a:ea typeface="Calibri"/>
                        <a:cs typeface="Arial"/>
                      </a:endParaRPr>
                    </a:p>
                  </a:txBody>
                  <a:tcPr marL="68580" marR="68580" marT="0" marB="0" anchor="ctr"/>
                </a:tc>
                <a:tc hMerge="1">
                  <a:txBody>
                    <a:bodyPr/>
                    <a:lstStyle/>
                    <a:p>
                      <a:endParaRPr lang="es-ES"/>
                    </a:p>
                  </a:txBody>
                  <a:tcPr/>
                </a:tc>
                <a:tc gridSpan="2">
                  <a:txBody>
                    <a:bodyPr/>
                    <a:lstStyle/>
                    <a:p>
                      <a:pPr algn="ctr">
                        <a:lnSpc>
                          <a:spcPct val="115000"/>
                        </a:lnSpc>
                        <a:spcAft>
                          <a:spcPts val="0"/>
                        </a:spcAft>
                      </a:pPr>
                      <a:r>
                        <a:rPr lang="es-CL" sz="1100" dirty="0">
                          <a:effectLst/>
                        </a:rPr>
                        <a:t>8</a:t>
                      </a:r>
                      <a:endParaRPr lang="es-ES" sz="1100" dirty="0">
                        <a:effectLst/>
                        <a:latin typeface="Calibri"/>
                        <a:ea typeface="Calibri"/>
                        <a:cs typeface="Arial"/>
                      </a:endParaRPr>
                    </a:p>
                  </a:txBody>
                  <a:tcPr marL="68580" marR="68580" marT="0" marB="0" anchor="ctr"/>
                </a:tc>
                <a:tc hMerge="1">
                  <a:txBody>
                    <a:bodyPr/>
                    <a:lstStyle/>
                    <a:p>
                      <a:endParaRPr lang="es-ES"/>
                    </a:p>
                  </a:txBody>
                  <a:tcPr/>
                </a:tc>
              </a:tr>
            </a:tbl>
          </a:graphicData>
        </a:graphic>
      </p:graphicFrame>
      <p:sp>
        <p:nvSpPr>
          <p:cNvPr id="5" name="4 Cheurón">
            <a:hlinkClick r:id="" action="ppaction://noaction"/>
          </p:cNvPr>
          <p:cNvSpPr/>
          <p:nvPr/>
        </p:nvSpPr>
        <p:spPr>
          <a:xfrm>
            <a:off x="8604448" y="6525344"/>
            <a:ext cx="144016" cy="2160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75577518"/>
              </p:ext>
            </p:extLst>
          </p:nvPr>
        </p:nvGraphicFramePr>
        <p:xfrm>
          <a:off x="7199574" y="2060848"/>
          <a:ext cx="1044834" cy="4030980"/>
        </p:xfrm>
        <a:graphic>
          <a:graphicData uri="http://schemas.openxmlformats.org/drawingml/2006/table">
            <a:tbl>
              <a:tblPr bandRow="1">
                <a:tableStyleId>{5C22544A-7EE6-4342-B048-85BDC9FD1C3A}</a:tableStyleId>
              </a:tblPr>
              <a:tblGrid>
                <a:gridCol w="1044834"/>
              </a:tblGrid>
              <a:tr h="0">
                <a:tc>
                  <a:txBody>
                    <a:bodyPr/>
                    <a:lstStyle/>
                    <a:p>
                      <a:pPr algn="ctr">
                        <a:lnSpc>
                          <a:spcPct val="115000"/>
                        </a:lnSpc>
                        <a:spcAft>
                          <a:spcPts val="0"/>
                        </a:spcAft>
                      </a:pPr>
                      <a:r>
                        <a:rPr lang="es-ES" sz="1100" b="1" dirty="0" smtClean="0">
                          <a:solidFill>
                            <a:schemeClr val="bg1"/>
                          </a:solidFill>
                          <a:effectLst/>
                          <a:latin typeface="Calibri"/>
                          <a:ea typeface="Calibri"/>
                          <a:cs typeface="Arial"/>
                        </a:rPr>
                        <a:t>Minutos hombre</a:t>
                      </a:r>
                      <a:r>
                        <a:rPr lang="es-ES" sz="1100" b="1" baseline="0" dirty="0" smtClean="0">
                          <a:solidFill>
                            <a:schemeClr val="bg1"/>
                          </a:solidFill>
                          <a:effectLst/>
                          <a:latin typeface="Calibri"/>
                          <a:ea typeface="Calibri"/>
                          <a:cs typeface="Arial"/>
                        </a:rPr>
                        <a:t> </a:t>
                      </a:r>
                      <a:r>
                        <a:rPr lang="es-ES" sz="1100" b="1" dirty="0" smtClean="0">
                          <a:solidFill>
                            <a:schemeClr val="bg1"/>
                          </a:solidFill>
                          <a:effectLst/>
                          <a:latin typeface="Calibri"/>
                          <a:ea typeface="Calibri"/>
                          <a:cs typeface="Arial"/>
                        </a:rPr>
                        <a:t>disponibles(*)</a:t>
                      </a:r>
                      <a:endParaRPr lang="es-ES" sz="1100" b="1" dirty="0">
                        <a:solidFill>
                          <a:schemeClr val="bg1"/>
                        </a:solidFill>
                        <a:effectLst/>
                        <a:latin typeface="Calibri"/>
                        <a:ea typeface="Calibri"/>
                        <a:cs typeface="Arial"/>
                      </a:endParaRPr>
                    </a:p>
                  </a:txBody>
                  <a:tcPr marL="68580" marR="68580" marT="0" marB="0" anchor="ctr">
                    <a:solidFill>
                      <a:srgbClr val="C00000"/>
                    </a:solidFill>
                  </a:tcPr>
                </a:tc>
              </a:tr>
              <a:tr h="0">
                <a:tc>
                  <a:txBody>
                    <a:bodyPr/>
                    <a:lstStyle/>
                    <a:p>
                      <a:pPr algn="ctr">
                        <a:lnSpc>
                          <a:spcPct val="115000"/>
                        </a:lnSpc>
                        <a:spcAft>
                          <a:spcPts val="0"/>
                        </a:spcAft>
                      </a:pPr>
                      <a:r>
                        <a:rPr lang="es-CL" sz="1000" dirty="0">
                          <a:effectLst/>
                        </a:rPr>
                        <a:t>19.500</a:t>
                      </a:r>
                      <a:endParaRPr lang="es-ES" sz="1100" dirty="0">
                        <a:effectLst/>
                        <a:latin typeface="Calibri"/>
                        <a:ea typeface="Calibri"/>
                        <a:cs typeface="Arial"/>
                      </a:endParaRPr>
                    </a:p>
                  </a:txBody>
                  <a:tcPr marL="44450" marR="44450" marT="0" marB="0"/>
                </a:tc>
              </a:tr>
              <a:tr h="0">
                <a:tc>
                  <a:txBody>
                    <a:bodyPr/>
                    <a:lstStyle/>
                    <a:p>
                      <a:pPr algn="ctr">
                        <a:lnSpc>
                          <a:spcPct val="115000"/>
                        </a:lnSpc>
                        <a:spcAft>
                          <a:spcPts val="0"/>
                        </a:spcAft>
                      </a:pPr>
                      <a:r>
                        <a:rPr lang="es-CL" sz="1000" dirty="0">
                          <a:effectLst/>
                        </a:rPr>
                        <a:t>7.800</a:t>
                      </a:r>
                      <a:endParaRPr lang="es-ES" sz="1100" dirty="0">
                        <a:effectLst/>
                        <a:latin typeface="Calibri"/>
                        <a:ea typeface="Calibri"/>
                        <a:cs typeface="Arial"/>
                      </a:endParaRPr>
                    </a:p>
                  </a:txBody>
                  <a:tcPr marL="44450" marR="44450" marT="0" marB="0"/>
                </a:tc>
              </a:tr>
              <a:tr h="0">
                <a:tc>
                  <a:txBody>
                    <a:bodyPr/>
                    <a:lstStyle/>
                    <a:p>
                      <a:pPr algn="ctr">
                        <a:lnSpc>
                          <a:spcPct val="115000"/>
                        </a:lnSpc>
                        <a:spcAft>
                          <a:spcPts val="0"/>
                        </a:spcAft>
                      </a:pPr>
                      <a:r>
                        <a:rPr lang="es-CL" sz="1000" dirty="0">
                          <a:effectLst/>
                        </a:rPr>
                        <a:t>19.110</a:t>
                      </a:r>
                      <a:endParaRPr lang="es-ES" sz="1100" dirty="0">
                        <a:effectLst/>
                        <a:latin typeface="Calibri"/>
                        <a:ea typeface="Calibri"/>
                        <a:cs typeface="Arial"/>
                      </a:endParaRPr>
                    </a:p>
                  </a:txBody>
                  <a:tcPr marL="44450" marR="44450" marT="0" marB="0"/>
                </a:tc>
              </a:tr>
              <a:tr h="0">
                <a:tc>
                  <a:txBody>
                    <a:bodyPr/>
                    <a:lstStyle/>
                    <a:p>
                      <a:pPr algn="ctr">
                        <a:lnSpc>
                          <a:spcPct val="115000"/>
                        </a:lnSpc>
                        <a:spcAft>
                          <a:spcPts val="0"/>
                        </a:spcAft>
                      </a:pPr>
                      <a:endParaRPr lang="es-ES" sz="1100">
                        <a:effectLst/>
                        <a:latin typeface="Calibri"/>
                        <a:ea typeface="Calibri"/>
                        <a:cs typeface="Arial"/>
                      </a:endParaRPr>
                    </a:p>
                  </a:txBody>
                  <a:tcPr marL="68580" marR="68580" marT="0" marB="0" anchor="ctr"/>
                </a:tc>
              </a:tr>
              <a:tr h="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100" b="1" dirty="0" smtClean="0">
                          <a:solidFill>
                            <a:schemeClr val="bg1"/>
                          </a:solidFill>
                          <a:effectLst/>
                          <a:latin typeface="Calibri"/>
                          <a:ea typeface="Calibri"/>
                          <a:cs typeface="Arial"/>
                        </a:rPr>
                        <a:t>Minutos hombre</a:t>
                      </a:r>
                      <a:r>
                        <a:rPr lang="es-ES" sz="1100" b="1" baseline="0" dirty="0" smtClean="0">
                          <a:solidFill>
                            <a:schemeClr val="bg1"/>
                          </a:solidFill>
                          <a:effectLst/>
                          <a:latin typeface="Calibri"/>
                          <a:ea typeface="Calibri"/>
                          <a:cs typeface="Arial"/>
                        </a:rPr>
                        <a:t> </a:t>
                      </a:r>
                      <a:r>
                        <a:rPr lang="es-ES" sz="1100" b="1" dirty="0" smtClean="0">
                          <a:solidFill>
                            <a:schemeClr val="bg1"/>
                          </a:solidFill>
                          <a:effectLst/>
                          <a:latin typeface="Calibri"/>
                          <a:ea typeface="Calibri"/>
                          <a:cs typeface="Arial"/>
                        </a:rPr>
                        <a:t>disponibles(*)</a:t>
                      </a:r>
                    </a:p>
                  </a:txBody>
                  <a:tcPr marL="68580" marR="68580" marT="0" marB="0" anchor="ctr">
                    <a:solidFill>
                      <a:srgbClr val="C00000"/>
                    </a:solidFill>
                  </a:tcPr>
                </a:tc>
              </a:tr>
              <a:tr h="0">
                <a:tc>
                  <a:txBody>
                    <a:bodyPr/>
                    <a:lstStyle/>
                    <a:p>
                      <a:pPr algn="ctr">
                        <a:lnSpc>
                          <a:spcPct val="115000"/>
                        </a:lnSpc>
                        <a:spcAft>
                          <a:spcPts val="0"/>
                        </a:spcAft>
                      </a:pPr>
                      <a:r>
                        <a:rPr lang="es-CL" sz="1000" dirty="0">
                          <a:effectLst/>
                        </a:rPr>
                        <a:t>3.000</a:t>
                      </a:r>
                      <a:endParaRPr lang="es-ES" sz="1100" dirty="0">
                        <a:effectLst/>
                        <a:latin typeface="Calibri"/>
                        <a:ea typeface="Calibri"/>
                        <a:cs typeface="Arial"/>
                      </a:endParaRPr>
                    </a:p>
                  </a:txBody>
                  <a:tcPr marL="44450" marR="44450" marT="0" marB="0"/>
                </a:tc>
              </a:tr>
              <a:tr h="0">
                <a:tc>
                  <a:txBody>
                    <a:bodyPr/>
                    <a:lstStyle/>
                    <a:p>
                      <a:pPr algn="ctr">
                        <a:lnSpc>
                          <a:spcPct val="115000"/>
                        </a:lnSpc>
                        <a:spcAft>
                          <a:spcPts val="0"/>
                        </a:spcAft>
                      </a:pPr>
                      <a:r>
                        <a:rPr lang="es-CL" sz="1000" dirty="0">
                          <a:effectLst/>
                        </a:rPr>
                        <a:t>3.000</a:t>
                      </a:r>
                      <a:endParaRPr lang="es-ES" sz="1100" dirty="0">
                        <a:effectLst/>
                        <a:latin typeface="Calibri"/>
                        <a:ea typeface="Calibri"/>
                        <a:cs typeface="Arial"/>
                      </a:endParaRPr>
                    </a:p>
                  </a:txBody>
                  <a:tcPr marL="44450" marR="44450" marT="0" marB="0"/>
                </a:tc>
              </a:tr>
              <a:tr h="0">
                <a:tc>
                  <a:txBody>
                    <a:bodyPr/>
                    <a:lstStyle/>
                    <a:p>
                      <a:pPr algn="ctr">
                        <a:lnSpc>
                          <a:spcPct val="115000"/>
                        </a:lnSpc>
                        <a:spcAft>
                          <a:spcPts val="0"/>
                        </a:spcAft>
                      </a:pPr>
                      <a:r>
                        <a:rPr lang="es-CL" sz="1000" dirty="0">
                          <a:effectLst/>
                        </a:rPr>
                        <a:t>2.400</a:t>
                      </a:r>
                      <a:endParaRPr lang="es-ES" sz="1100" dirty="0">
                        <a:effectLst/>
                        <a:latin typeface="Calibri"/>
                        <a:ea typeface="Calibri"/>
                        <a:cs typeface="Arial"/>
                      </a:endParaRPr>
                    </a:p>
                  </a:txBody>
                  <a:tcPr marL="44450" marR="44450" marT="0" marB="0"/>
                </a:tc>
              </a:tr>
              <a:tr h="0">
                <a:tc>
                  <a:txBody>
                    <a:bodyPr/>
                    <a:lstStyle/>
                    <a:p>
                      <a:pPr algn="ctr">
                        <a:lnSpc>
                          <a:spcPct val="115000"/>
                        </a:lnSpc>
                        <a:spcAft>
                          <a:spcPts val="0"/>
                        </a:spcAft>
                      </a:pPr>
                      <a:endParaRPr lang="es-ES" sz="1100" dirty="0">
                        <a:effectLst/>
                        <a:latin typeface="Calibri"/>
                        <a:ea typeface="Calibri"/>
                        <a:cs typeface="Arial"/>
                      </a:endParaRPr>
                    </a:p>
                  </a:txBody>
                  <a:tcPr marL="44450" marR="44450" marT="0" marB="0"/>
                </a:tc>
              </a:tr>
              <a:tr h="0">
                <a:tc>
                  <a:txBody>
                    <a:bodyPr/>
                    <a:lstStyle/>
                    <a:p>
                      <a:pPr algn="ctr">
                        <a:lnSpc>
                          <a:spcPct val="115000"/>
                        </a:lnSpc>
                        <a:spcAft>
                          <a:spcPts val="0"/>
                        </a:spcAft>
                      </a:pPr>
                      <a:r>
                        <a:rPr lang="es-CL" sz="1000" dirty="0">
                          <a:effectLst/>
                        </a:rPr>
                        <a:t>1.200</a:t>
                      </a:r>
                      <a:endParaRPr lang="es-ES" sz="1100" dirty="0">
                        <a:effectLst/>
                        <a:latin typeface="Calibri"/>
                        <a:ea typeface="Calibri"/>
                        <a:cs typeface="Arial"/>
                      </a:endParaRPr>
                    </a:p>
                  </a:txBody>
                  <a:tcPr marL="44450" marR="44450" marT="0" marB="0"/>
                </a:tc>
              </a:tr>
              <a:tr h="0">
                <a:tc>
                  <a:txBody>
                    <a:bodyPr/>
                    <a:lstStyle/>
                    <a:p>
                      <a:pPr algn="ctr">
                        <a:lnSpc>
                          <a:spcPct val="115000"/>
                        </a:lnSpc>
                        <a:spcAft>
                          <a:spcPts val="0"/>
                        </a:spcAft>
                      </a:pPr>
                      <a:r>
                        <a:rPr lang="es-CL" sz="1000" dirty="0">
                          <a:effectLst/>
                        </a:rPr>
                        <a:t>1.200</a:t>
                      </a:r>
                      <a:endParaRPr lang="es-ES" sz="1100" dirty="0">
                        <a:effectLst/>
                        <a:latin typeface="Calibri"/>
                        <a:ea typeface="Calibri"/>
                        <a:cs typeface="Arial"/>
                      </a:endParaRPr>
                    </a:p>
                  </a:txBody>
                  <a:tcPr marL="44450" marR="44450" marT="0" marB="0"/>
                </a:tc>
              </a:tr>
              <a:tr h="0">
                <a:tc>
                  <a:txBody>
                    <a:bodyPr/>
                    <a:lstStyle/>
                    <a:p>
                      <a:pPr algn="ctr">
                        <a:lnSpc>
                          <a:spcPct val="115000"/>
                        </a:lnSpc>
                        <a:spcAft>
                          <a:spcPts val="0"/>
                        </a:spcAft>
                      </a:pPr>
                      <a:r>
                        <a:rPr lang="es-CL" sz="1000" dirty="0">
                          <a:effectLst/>
                        </a:rPr>
                        <a:t>1.200</a:t>
                      </a:r>
                      <a:endParaRPr lang="es-ES" sz="1100" dirty="0">
                        <a:effectLst/>
                        <a:latin typeface="Calibri"/>
                        <a:ea typeface="Calibri"/>
                        <a:cs typeface="Arial"/>
                      </a:endParaRPr>
                    </a:p>
                  </a:txBody>
                  <a:tcPr marL="44450" marR="44450" marT="0" marB="0"/>
                </a:tc>
              </a:tr>
              <a:tr h="0">
                <a:tc>
                  <a:txBody>
                    <a:bodyPr/>
                    <a:lstStyle/>
                    <a:p>
                      <a:pPr algn="ctr">
                        <a:lnSpc>
                          <a:spcPct val="115000"/>
                        </a:lnSpc>
                        <a:spcAft>
                          <a:spcPts val="0"/>
                        </a:spcAft>
                      </a:pPr>
                      <a:endParaRPr lang="es-ES" sz="1100" dirty="0">
                        <a:effectLst/>
                        <a:latin typeface="Calibri"/>
                        <a:ea typeface="Calibri"/>
                        <a:cs typeface="Arial"/>
                      </a:endParaRPr>
                    </a:p>
                  </a:txBody>
                  <a:tcPr marL="68580" marR="68580" marT="0" marB="0" anchor="ctr"/>
                </a:tc>
              </a:tr>
              <a:tr h="0">
                <a:tc>
                  <a:txBody>
                    <a:bodyPr/>
                    <a:lstStyle/>
                    <a:p>
                      <a:pPr algn="ctr">
                        <a:lnSpc>
                          <a:spcPct val="115000"/>
                        </a:lnSpc>
                        <a:spcAft>
                          <a:spcPts val="0"/>
                        </a:spcAft>
                      </a:pPr>
                      <a:r>
                        <a:rPr lang="es-CL" sz="1000" dirty="0">
                          <a:effectLst/>
                        </a:rPr>
                        <a:t>3.600</a:t>
                      </a:r>
                      <a:endParaRPr lang="es-ES" sz="1100" dirty="0">
                        <a:effectLst/>
                        <a:latin typeface="Calibri"/>
                        <a:ea typeface="Calibri"/>
                        <a:cs typeface="Arial"/>
                      </a:endParaRPr>
                    </a:p>
                  </a:txBody>
                  <a:tcPr marL="44450" marR="44450" marT="0" marB="0"/>
                </a:tc>
              </a:tr>
              <a:tr h="0">
                <a:tc>
                  <a:txBody>
                    <a:bodyPr/>
                    <a:lstStyle/>
                    <a:p>
                      <a:pPr algn="ctr">
                        <a:lnSpc>
                          <a:spcPct val="115000"/>
                        </a:lnSpc>
                        <a:spcAft>
                          <a:spcPts val="0"/>
                        </a:spcAft>
                      </a:pPr>
                      <a:r>
                        <a:rPr lang="es-CL" sz="1000" dirty="0">
                          <a:effectLst/>
                        </a:rPr>
                        <a:t>4.200</a:t>
                      </a:r>
                      <a:endParaRPr lang="es-ES" sz="1100" dirty="0">
                        <a:effectLst/>
                        <a:latin typeface="Calibri"/>
                        <a:ea typeface="Calibri"/>
                        <a:cs typeface="Arial"/>
                      </a:endParaRPr>
                    </a:p>
                  </a:txBody>
                  <a:tcPr marL="44450" marR="44450" marT="0" marB="0"/>
                </a:tc>
              </a:tr>
              <a:tr h="0">
                <a:tc>
                  <a:txBody>
                    <a:bodyPr/>
                    <a:lstStyle/>
                    <a:p>
                      <a:pPr algn="ctr">
                        <a:lnSpc>
                          <a:spcPct val="115000"/>
                        </a:lnSpc>
                        <a:spcAft>
                          <a:spcPts val="0"/>
                        </a:spcAft>
                      </a:pPr>
                      <a:r>
                        <a:rPr lang="es-CL" sz="1000" dirty="0">
                          <a:effectLst/>
                        </a:rPr>
                        <a:t>6.000</a:t>
                      </a:r>
                      <a:endParaRPr lang="es-ES" sz="1100" dirty="0">
                        <a:effectLst/>
                        <a:latin typeface="Calibri"/>
                        <a:ea typeface="Calibri"/>
                        <a:cs typeface="Arial"/>
                      </a:endParaRPr>
                    </a:p>
                  </a:txBody>
                  <a:tcPr marL="44450" marR="44450" marT="0" marB="0"/>
                </a:tc>
              </a:tr>
              <a:tr h="0">
                <a:tc>
                  <a:txBody>
                    <a:bodyPr/>
                    <a:lstStyle/>
                    <a:p>
                      <a:pPr algn="ctr">
                        <a:lnSpc>
                          <a:spcPct val="115000"/>
                        </a:lnSpc>
                        <a:spcAft>
                          <a:spcPts val="0"/>
                        </a:spcAft>
                      </a:pPr>
                      <a:endParaRPr lang="es-E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356174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 Marcador de contenido"/>
          <p:cNvSpPr>
            <a:spLocks noGrp="1"/>
          </p:cNvSpPr>
          <p:nvPr>
            <p:ph sz="quarter" idx="1"/>
          </p:nvPr>
        </p:nvSpPr>
        <p:spPr>
          <a:xfrm>
            <a:off x="457200" y="1219200"/>
            <a:ext cx="8229600" cy="5090120"/>
          </a:xfrm>
        </p:spPr>
        <p:txBody>
          <a:bodyPr/>
          <a:lstStyle/>
          <a:p>
            <a:r>
              <a:rPr lang="es-ES_tradnl" dirty="0" smtClean="0"/>
              <a:t>Oferta efectiva de los complejos</a:t>
            </a:r>
          </a:p>
          <a:p>
            <a:pPr lvl="1"/>
            <a:r>
              <a:rPr lang="es-ES" dirty="0" smtClean="0"/>
              <a:t>Las instituciones emplazadas en los complejos no cuentan con estándares (funcionales y aplicados en la práctica) de tiempos de atención</a:t>
            </a:r>
          </a:p>
          <a:p>
            <a:pPr lvl="1"/>
            <a:r>
              <a:rPr lang="es-ES" dirty="0" smtClean="0"/>
              <a:t>La oferta de servicios se cuantifica en función de la cantidad de funcionarios puestos a disposición por cada servicio</a:t>
            </a:r>
          </a:p>
          <a:p>
            <a:pPr lvl="1"/>
            <a:r>
              <a:rPr lang="es-ES" dirty="0" smtClean="0"/>
              <a:t>Producto de lo anterior, la estimación de la cantidad de atenciones potenciales no es posible</a:t>
            </a:r>
          </a:p>
          <a:p>
            <a:pPr lvl="1"/>
            <a:r>
              <a:rPr lang="es-ES" dirty="0" smtClean="0"/>
              <a:t>La información de cargas de trabajo y distribución de funcionarios por turno es administrada individualmente por cada Institución</a:t>
            </a:r>
          </a:p>
        </p:txBody>
      </p:sp>
      <p:sp>
        <p:nvSpPr>
          <p:cNvPr id="2" name="1 Título"/>
          <p:cNvSpPr>
            <a:spLocks noGrp="1"/>
          </p:cNvSpPr>
          <p:nvPr>
            <p:ph type="title"/>
          </p:nvPr>
        </p:nvSpPr>
        <p:spPr/>
        <p:txBody>
          <a:bodyPr>
            <a:normAutofit fontScale="90000"/>
          </a:bodyPr>
          <a:lstStyle/>
          <a:p>
            <a:r>
              <a:rPr lang="es-ES_tradnl" dirty="0" smtClean="0"/>
              <a:t>II. Análisis de Oferta y Demanda por Servicios prestados por los complejos </a:t>
            </a:r>
            <a:endParaRPr lang="es-CL" dirty="0"/>
          </a:p>
        </p:txBody>
      </p:sp>
    </p:spTree>
    <p:extLst>
      <p:ext uri="{BB962C8B-B14F-4D97-AF65-F5344CB8AC3E}">
        <p14:creationId xmlns:p14="http://schemas.microsoft.com/office/powerpoint/2010/main" val="2912241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 Marcador de contenido"/>
          <p:cNvSpPr>
            <a:spLocks noGrp="1"/>
          </p:cNvSpPr>
          <p:nvPr>
            <p:ph sz="quarter" idx="1"/>
          </p:nvPr>
        </p:nvSpPr>
        <p:spPr>
          <a:xfrm>
            <a:off x="457200" y="1219200"/>
            <a:ext cx="8229600" cy="5090120"/>
          </a:xfrm>
        </p:spPr>
        <p:txBody>
          <a:bodyPr wrap="square">
            <a:normAutofit/>
          </a:bodyPr>
          <a:lstStyle/>
          <a:p>
            <a:r>
              <a:rPr lang="es-ES_tradnl" dirty="0"/>
              <a:t>Brecha entre oferta y </a:t>
            </a:r>
            <a:r>
              <a:rPr lang="es-ES_tradnl" dirty="0" smtClean="0"/>
              <a:t>demanda</a:t>
            </a:r>
            <a:endParaRPr lang="es-ES_tradnl" dirty="0"/>
          </a:p>
          <a:p>
            <a:pPr lvl="1" algn="just"/>
            <a:r>
              <a:rPr lang="es-ES_tradnl" dirty="0" smtClean="0"/>
              <a:t>No obstante la constatación de </a:t>
            </a:r>
            <a:r>
              <a:rPr lang="es-ES_tradnl" dirty="0"/>
              <a:t>que la demanda </a:t>
            </a:r>
            <a:r>
              <a:rPr lang="es-ES_tradnl" dirty="0" smtClean="0"/>
              <a:t>es </a:t>
            </a:r>
            <a:r>
              <a:rPr lang="es-ES_tradnl" dirty="0"/>
              <a:t>efectivamente </a:t>
            </a:r>
            <a:r>
              <a:rPr lang="es-ES_tradnl" dirty="0" smtClean="0"/>
              <a:t>atendida, </a:t>
            </a:r>
            <a:r>
              <a:rPr lang="es-ES_tradnl" dirty="0"/>
              <a:t>la no existencia de estándares en tiempos de atención no permite estimar adecuadamente un déficit (o </a:t>
            </a:r>
            <a:r>
              <a:rPr lang="es-ES_tradnl" dirty="0" err="1"/>
              <a:t>superavit</a:t>
            </a:r>
            <a:r>
              <a:rPr lang="es-ES_tradnl" dirty="0"/>
              <a:t>)</a:t>
            </a:r>
            <a:endParaRPr lang="es-ES" dirty="0"/>
          </a:p>
          <a:p>
            <a:pPr lvl="1" algn="just"/>
            <a:r>
              <a:rPr lang="es-ES_tradnl" dirty="0"/>
              <a:t>Dada la volatilidad de la demanda por los servicios prestados en los complejos fronterizos, las estimaciones de demanda formuladas vía TMDA son </a:t>
            </a:r>
            <a:r>
              <a:rPr lang="es-ES_tradnl" dirty="0" smtClean="0"/>
              <a:t>insuficientes</a:t>
            </a:r>
            <a:endParaRPr lang="es-ES_tradnl" dirty="0"/>
          </a:p>
          <a:p>
            <a:pPr lvl="1" algn="just"/>
            <a:r>
              <a:rPr lang="es-ES_tradnl" dirty="0"/>
              <a:t>La formulación de este tipo de iniciativas de inversión requiere  (expresamente) estimaciones consistentes con la estacionalidad de la demanda no sólo anual sino que también diaria</a:t>
            </a:r>
          </a:p>
          <a:p>
            <a:pPr marL="274320" lvl="1" indent="0">
              <a:buNone/>
            </a:pPr>
            <a:endParaRPr lang="es-ES_tradnl" sz="2600" dirty="0">
              <a:solidFill>
                <a:schemeClr val="tx1"/>
              </a:solidFill>
            </a:endParaRPr>
          </a:p>
        </p:txBody>
      </p:sp>
      <p:sp>
        <p:nvSpPr>
          <p:cNvPr id="2" name="1 Título"/>
          <p:cNvSpPr>
            <a:spLocks noGrp="1"/>
          </p:cNvSpPr>
          <p:nvPr>
            <p:ph type="title"/>
          </p:nvPr>
        </p:nvSpPr>
        <p:spPr/>
        <p:txBody>
          <a:bodyPr>
            <a:normAutofit fontScale="90000"/>
          </a:bodyPr>
          <a:lstStyle/>
          <a:p>
            <a:r>
              <a:rPr lang="es-ES_tradnl" dirty="0" smtClean="0"/>
              <a:t>II. Análisis de Oferta y Demanda por Servicios prestados por los complejos </a:t>
            </a:r>
            <a:endParaRPr lang="es-CL" dirty="0"/>
          </a:p>
        </p:txBody>
      </p:sp>
    </p:spTree>
    <p:extLst>
      <p:ext uri="{BB962C8B-B14F-4D97-AF65-F5344CB8AC3E}">
        <p14:creationId xmlns:p14="http://schemas.microsoft.com/office/powerpoint/2010/main" val="3090367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 Marcador de contenido"/>
          <p:cNvSpPr>
            <a:spLocks noGrp="1"/>
          </p:cNvSpPr>
          <p:nvPr>
            <p:ph sz="quarter" idx="1"/>
          </p:nvPr>
        </p:nvSpPr>
        <p:spPr>
          <a:xfrm>
            <a:off x="457200" y="1219200"/>
            <a:ext cx="8229600" cy="5090120"/>
          </a:xfrm>
        </p:spPr>
        <p:txBody>
          <a:bodyPr wrap="square">
            <a:normAutofit/>
          </a:bodyPr>
          <a:lstStyle/>
          <a:p>
            <a:r>
              <a:rPr lang="es-ES_tradnl" dirty="0" smtClean="0"/>
              <a:t>Estimación de Rentabilidad Social(1)</a:t>
            </a:r>
            <a:endParaRPr lang="es-ES_tradnl" dirty="0"/>
          </a:p>
          <a:p>
            <a:pPr lvl="1" algn="just"/>
            <a:r>
              <a:rPr lang="es-ES" dirty="0" smtClean="0"/>
              <a:t>Se observa déficit importante de información que permita estimar adecuadamente la rentabilidad social de estas iniciativas, cualquiera sea la cohorte temporal.</a:t>
            </a:r>
          </a:p>
          <a:p>
            <a:pPr lvl="1" algn="just"/>
            <a:r>
              <a:rPr lang="es-ES_tradnl" dirty="0">
                <a:hlinkClick r:id="" action="ppaction://noaction"/>
              </a:rPr>
              <a:t>Revisión de la literatura internacional</a:t>
            </a:r>
            <a:endParaRPr lang="es-ES_tradnl" dirty="0"/>
          </a:p>
          <a:p>
            <a:pPr lvl="2" algn="just"/>
            <a:r>
              <a:rPr lang="es-ES_tradnl" dirty="0"/>
              <a:t>Los beneficios son considerados mayoritariamente como intangibles</a:t>
            </a:r>
          </a:p>
          <a:p>
            <a:pPr lvl="2" algn="just"/>
            <a:r>
              <a:rPr lang="es-ES_tradnl" dirty="0"/>
              <a:t>Cuando son tangibles, su valorización depende de la disponibilidad de información </a:t>
            </a:r>
            <a:r>
              <a:rPr lang="es-ES_tradnl" dirty="0" smtClean="0"/>
              <a:t>secundaria</a:t>
            </a:r>
            <a:endParaRPr lang="es-ES" dirty="0"/>
          </a:p>
          <a:p>
            <a:pPr lvl="2" algn="just"/>
            <a:r>
              <a:rPr lang="es-ES" dirty="0" smtClean="0"/>
              <a:t>Destaca la dificultad en aislar los beneficios que aporta su funcionamiento considerando la multiplicidad de variables que simultáneamente deben ser consideradas.</a:t>
            </a:r>
          </a:p>
          <a:p>
            <a:pPr lvl="1" algn="just"/>
            <a:r>
              <a:rPr lang="es-ES_tradnl" dirty="0" smtClean="0"/>
              <a:t>Resulta poco factible la posibilidad de usar </a:t>
            </a:r>
            <a:r>
              <a:rPr lang="es-ES_tradnl" dirty="0" err="1" smtClean="0"/>
              <a:t>contrafactuales</a:t>
            </a:r>
            <a:r>
              <a:rPr lang="es-ES_tradnl" dirty="0" smtClean="0"/>
              <a:t> que permitan aislar adecuadamente los efectos</a:t>
            </a:r>
            <a:endParaRPr lang="es-ES_tradnl" sz="2600" dirty="0" smtClean="0">
              <a:solidFill>
                <a:schemeClr val="tx1"/>
              </a:solidFill>
            </a:endParaRPr>
          </a:p>
        </p:txBody>
      </p:sp>
      <p:sp>
        <p:nvSpPr>
          <p:cNvPr id="2" name="1 Título"/>
          <p:cNvSpPr>
            <a:spLocks noGrp="1"/>
          </p:cNvSpPr>
          <p:nvPr>
            <p:ph type="title"/>
          </p:nvPr>
        </p:nvSpPr>
        <p:spPr/>
        <p:txBody>
          <a:bodyPr>
            <a:normAutofit fontScale="90000"/>
          </a:bodyPr>
          <a:lstStyle/>
          <a:p>
            <a:r>
              <a:rPr lang="es-ES_tradnl" dirty="0" smtClean="0"/>
              <a:t>II. Análisis de Oferta y Demanda por Servicios prestados por los complejos </a:t>
            </a:r>
            <a:endParaRPr lang="es-CL" dirty="0"/>
          </a:p>
        </p:txBody>
      </p:sp>
    </p:spTree>
    <p:extLst>
      <p:ext uri="{BB962C8B-B14F-4D97-AF65-F5344CB8AC3E}">
        <p14:creationId xmlns:p14="http://schemas.microsoft.com/office/powerpoint/2010/main" val="3286118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Algunos aspectos a relevar del trabajo en I y II</a:t>
            </a:r>
            <a:endParaRPr lang="es-ES" dirty="0"/>
          </a:p>
        </p:txBody>
      </p:sp>
      <p:sp>
        <p:nvSpPr>
          <p:cNvPr id="3" name="2 Marcador de contenido"/>
          <p:cNvSpPr>
            <a:spLocks noGrp="1"/>
          </p:cNvSpPr>
          <p:nvPr>
            <p:ph sz="quarter" idx="1"/>
          </p:nvPr>
        </p:nvSpPr>
        <p:spPr/>
        <p:txBody>
          <a:bodyPr/>
          <a:lstStyle/>
          <a:p>
            <a:r>
              <a:rPr lang="es-ES" dirty="0" smtClean="0"/>
              <a:t>Se detectan importantes vacíos de información en relación con estas iniciativas</a:t>
            </a:r>
          </a:p>
          <a:p>
            <a:pPr lvl="1"/>
            <a:r>
              <a:rPr lang="es-ES" dirty="0" smtClean="0"/>
              <a:t>No se puede determinar si la información que se logra reunir para esta evaluación es toda la información (relevante) que se generó en la formulación y el análisis técnico de la iniciativa</a:t>
            </a:r>
          </a:p>
          <a:p>
            <a:pPr lvl="1"/>
            <a:r>
              <a:rPr lang="es-ES" dirty="0" smtClean="0"/>
              <a:t>Dispersión importante de documentación entre actores relacionados</a:t>
            </a:r>
          </a:p>
          <a:p>
            <a:pPr lvl="1"/>
            <a:r>
              <a:rPr lang="es-ES" dirty="0" smtClean="0"/>
              <a:t>Existen procesos de toma de decisiones y financiamiento de inversión “invisibles” para el SNI</a:t>
            </a:r>
          </a:p>
          <a:p>
            <a:r>
              <a:rPr lang="es-ES" dirty="0" smtClean="0"/>
              <a:t>Información del SNI precaria que dificulta la evaluación de la bondad y precisión de los subprocesos de formulación y de análisis técnico</a:t>
            </a:r>
          </a:p>
          <a:p>
            <a:endParaRPr lang="es-ES" dirty="0" smtClean="0"/>
          </a:p>
          <a:p>
            <a:endParaRPr lang="es-ES" dirty="0"/>
          </a:p>
        </p:txBody>
      </p:sp>
    </p:spTree>
    <p:extLst>
      <p:ext uri="{BB962C8B-B14F-4D97-AF65-F5344CB8AC3E}">
        <p14:creationId xmlns:p14="http://schemas.microsoft.com/office/powerpoint/2010/main" val="239612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III. Análisis de Satisfacción de Usuarios internos y Externos</a:t>
            </a:r>
            <a:endParaRPr lang="es-CL" dirty="0"/>
          </a:p>
        </p:txBody>
      </p:sp>
      <p:sp>
        <p:nvSpPr>
          <p:cNvPr id="4" name="3 Marcador de contenido"/>
          <p:cNvSpPr>
            <a:spLocks noGrp="1"/>
          </p:cNvSpPr>
          <p:nvPr>
            <p:ph sz="quarter" idx="1"/>
          </p:nvPr>
        </p:nvSpPr>
        <p:spPr>
          <a:xfrm>
            <a:off x="457200" y="1219200"/>
            <a:ext cx="8229600" cy="697632"/>
          </a:xfrm>
        </p:spPr>
        <p:txBody>
          <a:bodyPr/>
          <a:lstStyle/>
          <a:p>
            <a:r>
              <a:rPr lang="es-ES" dirty="0" smtClean="0"/>
              <a:t>Satisfacción Usuarios Externos</a:t>
            </a:r>
            <a:endParaRPr lang="es-ES" dirty="0"/>
          </a:p>
        </p:txBody>
      </p:sp>
      <p:graphicFrame>
        <p:nvGraphicFramePr>
          <p:cNvPr id="9" name="7 Gráfico"/>
          <p:cNvGraphicFramePr>
            <a:graphicFrameLocks/>
          </p:cNvGraphicFramePr>
          <p:nvPr>
            <p:extLst>
              <p:ext uri="{D42A27DB-BD31-4B8C-83A1-F6EECF244321}">
                <p14:modId xmlns:p14="http://schemas.microsoft.com/office/powerpoint/2010/main" val="2502569113"/>
              </p:ext>
            </p:extLst>
          </p:nvPr>
        </p:nvGraphicFramePr>
        <p:xfrm>
          <a:off x="5132705" y="1772816"/>
          <a:ext cx="3903791" cy="3672408"/>
        </p:xfrm>
        <a:graphic>
          <a:graphicData uri="http://schemas.openxmlformats.org/drawingml/2006/chart">
            <c:chart xmlns:c="http://schemas.openxmlformats.org/drawingml/2006/chart" xmlns:r="http://schemas.openxmlformats.org/officeDocument/2006/relationships" r:id="rId3"/>
          </a:graphicData>
        </a:graphic>
      </p:graphicFrame>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55" y="2132856"/>
            <a:ext cx="5022850"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321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III. Análisis de Satisfacción de Usuarios internos y Externos</a:t>
            </a:r>
            <a:endParaRPr lang="es-CL" dirty="0"/>
          </a:p>
        </p:txBody>
      </p:sp>
      <p:sp>
        <p:nvSpPr>
          <p:cNvPr id="4" name="3 Marcador de contenido"/>
          <p:cNvSpPr>
            <a:spLocks noGrp="1"/>
          </p:cNvSpPr>
          <p:nvPr>
            <p:ph sz="quarter" idx="1"/>
          </p:nvPr>
        </p:nvSpPr>
        <p:spPr/>
        <p:txBody>
          <a:bodyPr/>
          <a:lstStyle/>
          <a:p>
            <a:r>
              <a:rPr lang="es-CL" dirty="0"/>
              <a:t>Dimensiones de análisis usuarios </a:t>
            </a:r>
            <a:r>
              <a:rPr lang="es-CL" dirty="0" smtClean="0"/>
              <a:t>internos </a:t>
            </a:r>
            <a:r>
              <a:rPr lang="es-ES" dirty="0" smtClean="0"/>
              <a:t>(2)</a:t>
            </a:r>
            <a:endParaRPr lang="es-ES" dirty="0"/>
          </a:p>
        </p:txBody>
      </p:sp>
      <p:graphicFrame>
        <p:nvGraphicFramePr>
          <p:cNvPr id="11" name="12 Gráfico"/>
          <p:cNvGraphicFramePr>
            <a:graphicFrameLocks/>
          </p:cNvGraphicFramePr>
          <p:nvPr>
            <p:extLst>
              <p:ext uri="{D42A27DB-BD31-4B8C-83A1-F6EECF244321}">
                <p14:modId xmlns:p14="http://schemas.microsoft.com/office/powerpoint/2010/main" val="3496833626"/>
              </p:ext>
            </p:extLst>
          </p:nvPr>
        </p:nvGraphicFramePr>
        <p:xfrm>
          <a:off x="4499992" y="1700808"/>
          <a:ext cx="4437738"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15 Gráfico"/>
          <p:cNvGraphicFramePr>
            <a:graphicFrameLocks/>
          </p:cNvGraphicFramePr>
          <p:nvPr>
            <p:extLst>
              <p:ext uri="{D42A27DB-BD31-4B8C-83A1-F6EECF244321}">
                <p14:modId xmlns:p14="http://schemas.microsoft.com/office/powerpoint/2010/main" val="3003490079"/>
              </p:ext>
            </p:extLst>
          </p:nvPr>
        </p:nvGraphicFramePr>
        <p:xfrm>
          <a:off x="467544" y="4437112"/>
          <a:ext cx="4032448" cy="24208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14 Gráfico"/>
          <p:cNvGraphicFramePr>
            <a:graphicFrameLocks/>
          </p:cNvGraphicFramePr>
          <p:nvPr>
            <p:extLst>
              <p:ext uri="{D42A27DB-BD31-4B8C-83A1-F6EECF244321}">
                <p14:modId xmlns:p14="http://schemas.microsoft.com/office/powerpoint/2010/main" val="2825722034"/>
              </p:ext>
            </p:extLst>
          </p:nvPr>
        </p:nvGraphicFramePr>
        <p:xfrm>
          <a:off x="4427984" y="4509120"/>
          <a:ext cx="4509746" cy="23488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10 Gráfico"/>
          <p:cNvGraphicFramePr>
            <a:graphicFrameLocks/>
          </p:cNvGraphicFramePr>
          <p:nvPr>
            <p:extLst>
              <p:ext uri="{D42A27DB-BD31-4B8C-83A1-F6EECF244321}">
                <p14:modId xmlns:p14="http://schemas.microsoft.com/office/powerpoint/2010/main" val="882794187"/>
              </p:ext>
            </p:extLst>
          </p:nvPr>
        </p:nvGraphicFramePr>
        <p:xfrm>
          <a:off x="467544" y="1700809"/>
          <a:ext cx="3888431" cy="280831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48179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IV. </a:t>
            </a:r>
            <a:r>
              <a:rPr lang="es-ES" dirty="0" smtClean="0"/>
              <a:t>Análisis del modelo de gestión que opera en los complejos fronterizos</a:t>
            </a:r>
            <a:endParaRPr lang="es-CL" dirty="0"/>
          </a:p>
        </p:txBody>
      </p:sp>
      <p:sp>
        <p:nvSpPr>
          <p:cNvPr id="2049" name="Rectangle 1"/>
          <p:cNvSpPr>
            <a:spLocks noChangeArrowheads="1"/>
          </p:cNvSpPr>
          <p:nvPr/>
        </p:nvSpPr>
        <p:spPr bwMode="auto">
          <a:xfrm>
            <a:off x="251520" y="1617767"/>
            <a:ext cx="889248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lang="es-CL" sz="2400" dirty="0" smtClean="0"/>
              <a:t>Capacidad como función de la organización interna de servicios</a:t>
            </a:r>
            <a:endParaRPr lang="es-ES" sz="2400" dirty="0" smtClean="0"/>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s-CL" sz="2400" dirty="0" smtClean="0"/>
              <a:t>Compra de equipamiento = modificación de destinación y funcionalidad de recintos</a:t>
            </a:r>
            <a:endParaRPr lang="es-ES" sz="2400" dirty="0" smtClean="0"/>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s-CL" sz="2400" dirty="0" smtClean="0"/>
              <a:t>Ningún complejo, cuenta con planes de contingencia formales para atender situaciones emergentes. </a:t>
            </a: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s-CL" sz="2400" dirty="0" smtClean="0"/>
              <a:t>La coordinación con el país vecino depende de las relaciones específicas en cada complejo. </a:t>
            </a:r>
            <a:endParaRPr lang="es-ES" sz="2400" dirty="0" smtClean="0"/>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s-CL" sz="2400" dirty="0" smtClean="0"/>
              <a:t>Problemas transversales: conectividad y seguridad de la información y de suministro eléctricos que dificultan las labores de control.</a:t>
            </a: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s-CL" sz="2400" dirty="0" smtClean="0"/>
              <a:t>La optimización de procesos requiere modificar funciones de control que no dependen de UPF</a:t>
            </a:r>
            <a:endParaRPr lang="es-ES" sz="2400" dirty="0" smtClean="0"/>
          </a:p>
        </p:txBody>
      </p:sp>
    </p:spTree>
    <p:extLst>
      <p:ext uri="{BB962C8B-B14F-4D97-AF65-F5344CB8AC3E}">
        <p14:creationId xmlns:p14="http://schemas.microsoft.com/office/powerpoint/2010/main" val="2969864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Conclusiones y Recomendaciones(1)</a:t>
            </a:r>
            <a:endParaRPr lang="es-CL" dirty="0"/>
          </a:p>
        </p:txBody>
      </p:sp>
      <p:sp>
        <p:nvSpPr>
          <p:cNvPr id="3" name="2 Marcador de contenido"/>
          <p:cNvSpPr>
            <a:spLocks noGrp="1"/>
          </p:cNvSpPr>
          <p:nvPr>
            <p:ph sz="quarter" idx="1"/>
          </p:nvPr>
        </p:nvSpPr>
        <p:spPr/>
        <p:txBody>
          <a:bodyPr>
            <a:normAutofit lnSpcReduction="10000"/>
          </a:bodyPr>
          <a:lstStyle/>
          <a:p>
            <a:r>
              <a:rPr lang="es-CL" dirty="0" smtClean="0"/>
              <a:t>En relación con el proceso de formulación de las iniciativas</a:t>
            </a:r>
          </a:p>
          <a:p>
            <a:pPr lvl="1"/>
            <a:r>
              <a:rPr lang="es-CL" dirty="0" smtClean="0"/>
              <a:t>CONCLUSIONES</a:t>
            </a:r>
          </a:p>
          <a:p>
            <a:pPr lvl="2"/>
            <a:r>
              <a:rPr lang="es-CL" dirty="0" smtClean="0"/>
              <a:t>Complejidad intrínseca: Coordinación de al menos 4 instituciones</a:t>
            </a:r>
          </a:p>
          <a:p>
            <a:pPr lvl="2"/>
            <a:r>
              <a:rPr lang="es-CL" dirty="0" smtClean="0"/>
              <a:t>Escaso nivel de estandarización en la documentación que respalda la iniciativa formulada, particularmente en lo relativo a flujos y costos de operación</a:t>
            </a:r>
          </a:p>
          <a:p>
            <a:pPr lvl="2"/>
            <a:r>
              <a:rPr lang="es-CL" dirty="0" smtClean="0"/>
              <a:t>La Centralización de la formulación en la UPF ha permitido mejorar la formulación de este tipo de iniciativas</a:t>
            </a:r>
          </a:p>
          <a:p>
            <a:pPr lvl="1"/>
            <a:r>
              <a:rPr lang="es-CL" dirty="0" smtClean="0"/>
              <a:t>RECOMENDACIONES</a:t>
            </a:r>
          </a:p>
          <a:p>
            <a:pPr lvl="2"/>
            <a:r>
              <a:rPr lang="es-CL" dirty="0" smtClean="0"/>
              <a:t>Se recomienda avanzar en la estandarización y profundización de los requisitos de información solicitados a este tipo de proyectos</a:t>
            </a:r>
          </a:p>
          <a:p>
            <a:pPr lvl="3"/>
            <a:r>
              <a:rPr lang="es-CL" dirty="0" smtClean="0"/>
              <a:t>Estándares de tiempos de atención de instituciones emplazadas</a:t>
            </a:r>
          </a:p>
          <a:p>
            <a:pPr lvl="3"/>
            <a:r>
              <a:rPr lang="es-CL" dirty="0" smtClean="0"/>
              <a:t>Información de gastos de operación de servicios emplazados</a:t>
            </a:r>
          </a:p>
        </p:txBody>
      </p:sp>
    </p:spTree>
    <p:extLst>
      <p:ext uri="{BB962C8B-B14F-4D97-AF65-F5344CB8AC3E}">
        <p14:creationId xmlns:p14="http://schemas.microsoft.com/office/powerpoint/2010/main" val="1742335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Conclusiones y Recomendaciones(2)</a:t>
            </a:r>
            <a:endParaRPr lang="es-CL" dirty="0"/>
          </a:p>
        </p:txBody>
      </p:sp>
      <p:sp>
        <p:nvSpPr>
          <p:cNvPr id="3" name="2 Marcador de contenido"/>
          <p:cNvSpPr>
            <a:spLocks noGrp="1"/>
          </p:cNvSpPr>
          <p:nvPr>
            <p:ph sz="quarter" idx="1"/>
          </p:nvPr>
        </p:nvSpPr>
        <p:spPr/>
        <p:txBody>
          <a:bodyPr>
            <a:normAutofit lnSpcReduction="10000"/>
          </a:bodyPr>
          <a:lstStyle/>
          <a:p>
            <a:r>
              <a:rPr lang="es-CL" dirty="0" smtClean="0"/>
              <a:t>En relación con las estimaciones de demanda</a:t>
            </a:r>
          </a:p>
          <a:p>
            <a:pPr lvl="1"/>
            <a:r>
              <a:rPr lang="es-CL" dirty="0" smtClean="0"/>
              <a:t>CONCLUSIONES</a:t>
            </a:r>
          </a:p>
          <a:p>
            <a:pPr lvl="2"/>
            <a:r>
              <a:rPr lang="es-CL" dirty="0" smtClean="0"/>
              <a:t>Escasa información encontrada respecto de estimaciones de demanda</a:t>
            </a:r>
          </a:p>
          <a:p>
            <a:pPr lvl="2"/>
            <a:r>
              <a:rPr lang="es-CL" dirty="0" smtClean="0"/>
              <a:t>En la formulación no se analiza por separado los distintos tipos de demanda de los complejos fronterizo (existiendo información del SNA que lo permitiría)</a:t>
            </a:r>
          </a:p>
          <a:p>
            <a:pPr lvl="2"/>
            <a:r>
              <a:rPr lang="es-CL" dirty="0" smtClean="0"/>
              <a:t>Las simulaciones efectuadas usando información y procedimientos rutinarios del SNI generan estimaciones que en todos los casos resultan erróneas</a:t>
            </a:r>
          </a:p>
          <a:p>
            <a:pPr lvl="1"/>
            <a:r>
              <a:rPr lang="es-CL" dirty="0" smtClean="0"/>
              <a:t>RECOMENDACIONES</a:t>
            </a:r>
          </a:p>
          <a:p>
            <a:pPr lvl="2"/>
            <a:r>
              <a:rPr lang="es-CL" dirty="0" smtClean="0"/>
              <a:t>Se recomienda efectuar estimaciones de demanda separadas por tipo de usuario</a:t>
            </a:r>
          </a:p>
          <a:p>
            <a:pPr lvl="2"/>
            <a:r>
              <a:rPr lang="es-CL" dirty="0" smtClean="0"/>
              <a:t>Dada la alta </a:t>
            </a:r>
            <a:r>
              <a:rPr lang="es-CL" dirty="0" err="1" smtClean="0"/>
              <a:t>impredictibilidad</a:t>
            </a:r>
            <a:r>
              <a:rPr lang="es-CL" dirty="0" smtClean="0"/>
              <a:t> de la demanda se recomienda un enfoque constructivo modular que permita escalar soluciones con facilidad</a:t>
            </a:r>
          </a:p>
          <a:p>
            <a:pPr lvl="1"/>
            <a:endParaRPr lang="es-CL" dirty="0" smtClean="0"/>
          </a:p>
        </p:txBody>
      </p:sp>
    </p:spTree>
    <p:extLst>
      <p:ext uri="{BB962C8B-B14F-4D97-AF65-F5344CB8AC3E}">
        <p14:creationId xmlns:p14="http://schemas.microsoft.com/office/powerpoint/2010/main" val="1315829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Estructura presentación</a:t>
            </a:r>
            <a:endParaRPr lang="es-CL" dirty="0"/>
          </a:p>
        </p:txBody>
      </p:sp>
      <p:sp>
        <p:nvSpPr>
          <p:cNvPr id="3" name="2 Marcador de contenido"/>
          <p:cNvSpPr>
            <a:spLocks noGrp="1"/>
          </p:cNvSpPr>
          <p:nvPr>
            <p:ph sz="quarter" idx="1"/>
          </p:nvPr>
        </p:nvSpPr>
        <p:spPr/>
        <p:txBody>
          <a:bodyPr>
            <a:normAutofit lnSpcReduction="10000"/>
          </a:bodyPr>
          <a:lstStyle/>
          <a:p>
            <a:pPr marL="514350" indent="-514350">
              <a:buFont typeface="+mj-lt"/>
              <a:buAutoNum type="arabicPeriod"/>
            </a:pPr>
            <a:endParaRPr lang="es-ES" dirty="0" smtClean="0"/>
          </a:p>
          <a:p>
            <a:pPr marL="514350" indent="-514350">
              <a:buFont typeface="+mj-lt"/>
              <a:buAutoNum type="arabicPeriod"/>
            </a:pPr>
            <a:r>
              <a:rPr lang="es-ES" dirty="0" smtClean="0"/>
              <a:t>Introducción y aspectos metodológicos</a:t>
            </a:r>
          </a:p>
          <a:p>
            <a:pPr marL="514350" indent="-514350">
              <a:buFont typeface="+mj-lt"/>
              <a:buAutoNum type="arabicPeriod"/>
            </a:pPr>
            <a:r>
              <a:rPr lang="es-ES" dirty="0" smtClean="0"/>
              <a:t>Análisis </a:t>
            </a:r>
            <a:r>
              <a:rPr lang="es-ES" dirty="0"/>
              <a:t>de Satisfacción de Usuarios internos y Externos</a:t>
            </a:r>
          </a:p>
          <a:p>
            <a:pPr marL="514350" indent="-514350">
              <a:buFont typeface="+mj-lt"/>
              <a:buAutoNum type="arabicPeriod"/>
            </a:pPr>
            <a:r>
              <a:rPr lang="es-ES" dirty="0" smtClean="0"/>
              <a:t>Evaluación de proyectos al término de su ejecución</a:t>
            </a:r>
          </a:p>
          <a:p>
            <a:pPr marL="514350" indent="-514350">
              <a:buFont typeface="+mj-lt"/>
              <a:buAutoNum type="arabicPeriod"/>
            </a:pPr>
            <a:r>
              <a:rPr lang="es-ES_tradnl" dirty="0"/>
              <a:t>Análisis de Oferta y Demanda por Servicios prestados por los </a:t>
            </a:r>
            <a:r>
              <a:rPr lang="es-ES_tradnl" dirty="0" smtClean="0"/>
              <a:t>complejos</a:t>
            </a:r>
          </a:p>
          <a:p>
            <a:pPr marL="514350" indent="-514350">
              <a:buFont typeface="+mj-lt"/>
              <a:buAutoNum type="arabicPeriod"/>
            </a:pPr>
            <a:r>
              <a:rPr lang="es-ES" dirty="0" err="1" smtClean="0"/>
              <a:t>Análizar</a:t>
            </a:r>
            <a:r>
              <a:rPr lang="es-ES" dirty="0" smtClean="0"/>
              <a:t> </a:t>
            </a:r>
            <a:r>
              <a:rPr lang="es-ES" dirty="0"/>
              <a:t>del modelo de gestión que opera en los complejos fronterizos</a:t>
            </a:r>
            <a:endParaRPr lang="es-ES_tradnl" dirty="0"/>
          </a:p>
          <a:p>
            <a:pPr marL="514350" indent="-514350">
              <a:buFont typeface="+mj-lt"/>
              <a:buAutoNum type="arabicPeriod"/>
            </a:pPr>
            <a:r>
              <a:rPr lang="es-ES" dirty="0" err="1" smtClean="0"/>
              <a:t>Análizar</a:t>
            </a:r>
            <a:r>
              <a:rPr lang="es-ES" dirty="0" smtClean="0"/>
              <a:t> </a:t>
            </a:r>
            <a:r>
              <a:rPr lang="es-ES" dirty="0"/>
              <a:t>de importancia económica relativa de los complejos </a:t>
            </a:r>
            <a:r>
              <a:rPr lang="es-ES" dirty="0" smtClean="0"/>
              <a:t>fronterizos</a:t>
            </a:r>
          </a:p>
          <a:p>
            <a:pPr marL="514350" indent="-514350">
              <a:buFont typeface="+mj-lt"/>
              <a:buAutoNum type="arabicPeriod"/>
            </a:pPr>
            <a:r>
              <a:rPr lang="es-ES" dirty="0" smtClean="0"/>
              <a:t>Conclusiones</a:t>
            </a:r>
          </a:p>
          <a:p>
            <a:pPr marL="514350" indent="-514350">
              <a:buFont typeface="+mj-lt"/>
              <a:buAutoNum type="arabicPeriod"/>
            </a:pPr>
            <a:endParaRPr lang="es-ES" dirty="0"/>
          </a:p>
        </p:txBody>
      </p:sp>
    </p:spTree>
    <p:extLst>
      <p:ext uri="{BB962C8B-B14F-4D97-AF65-F5344CB8AC3E}">
        <p14:creationId xmlns:p14="http://schemas.microsoft.com/office/powerpoint/2010/main" val="3967624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Conclusiones y Recomendaciones(3)</a:t>
            </a:r>
            <a:endParaRPr lang="es-CL" dirty="0"/>
          </a:p>
        </p:txBody>
      </p:sp>
      <p:sp>
        <p:nvSpPr>
          <p:cNvPr id="3" name="2 Marcador de contenido"/>
          <p:cNvSpPr>
            <a:spLocks noGrp="1"/>
          </p:cNvSpPr>
          <p:nvPr>
            <p:ph sz="quarter" idx="1"/>
          </p:nvPr>
        </p:nvSpPr>
        <p:spPr/>
        <p:txBody>
          <a:bodyPr>
            <a:normAutofit lnSpcReduction="10000"/>
          </a:bodyPr>
          <a:lstStyle/>
          <a:p>
            <a:r>
              <a:rPr lang="es-CL" dirty="0" smtClean="0"/>
              <a:t>En relación con las estimaciones de oferta</a:t>
            </a:r>
          </a:p>
          <a:p>
            <a:pPr lvl="1"/>
            <a:r>
              <a:rPr lang="es-CL" dirty="0" smtClean="0"/>
              <a:t>CONCLUSIONES</a:t>
            </a:r>
          </a:p>
          <a:p>
            <a:pPr lvl="2"/>
            <a:r>
              <a:rPr lang="es-CL" dirty="0" smtClean="0"/>
              <a:t>La formulación no considera con precisión y detalle el tipo de servicios prestados en los complejos fronterizos y la interrelación entre servicios nacionales y de países vecinos</a:t>
            </a:r>
          </a:p>
          <a:p>
            <a:pPr lvl="2"/>
            <a:r>
              <a:rPr lang="es-CL" dirty="0" smtClean="0"/>
              <a:t>La formulación no considera estándares por tipos de servicios prestados en particular de duración de las atenciones, lo cual no permite hacer una adecuada de estimación de oferta y compararla con la demanda para determinar brechas</a:t>
            </a:r>
          </a:p>
          <a:p>
            <a:pPr lvl="1"/>
            <a:r>
              <a:rPr lang="es-CL" dirty="0" smtClean="0"/>
              <a:t>RECOMENDACIONES</a:t>
            </a:r>
          </a:p>
          <a:p>
            <a:pPr lvl="2"/>
            <a:r>
              <a:rPr lang="es-CL" dirty="0" smtClean="0"/>
              <a:t>Se recomienda formular estándares para todos los servicios prestados en los complejos fronterizos, particularmente de tiempos máximos, por servicios emplazados y global</a:t>
            </a:r>
          </a:p>
          <a:p>
            <a:pPr lvl="2"/>
            <a:r>
              <a:rPr lang="es-CL" dirty="0" smtClean="0"/>
              <a:t>La medición de oferta sobre estándares permitirá evidenciar déficit sobre los que se sustenta la formulación de estas iniciativas</a:t>
            </a:r>
          </a:p>
        </p:txBody>
      </p:sp>
    </p:spTree>
    <p:extLst>
      <p:ext uri="{BB962C8B-B14F-4D97-AF65-F5344CB8AC3E}">
        <p14:creationId xmlns:p14="http://schemas.microsoft.com/office/powerpoint/2010/main" val="3296533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Conclusiones y Recomendaciones(4)</a:t>
            </a:r>
            <a:endParaRPr lang="es-CL" dirty="0"/>
          </a:p>
        </p:txBody>
      </p:sp>
      <p:sp>
        <p:nvSpPr>
          <p:cNvPr id="3" name="2 Marcador de contenido"/>
          <p:cNvSpPr>
            <a:spLocks noGrp="1"/>
          </p:cNvSpPr>
          <p:nvPr>
            <p:ph sz="quarter" idx="1"/>
          </p:nvPr>
        </p:nvSpPr>
        <p:spPr/>
        <p:txBody>
          <a:bodyPr>
            <a:normAutofit/>
          </a:bodyPr>
          <a:lstStyle/>
          <a:p>
            <a:r>
              <a:rPr lang="es-CL" dirty="0" smtClean="0"/>
              <a:t>En relación con mediciones de línea base</a:t>
            </a:r>
          </a:p>
          <a:p>
            <a:pPr lvl="1"/>
            <a:r>
              <a:rPr lang="es-CL" dirty="0" smtClean="0"/>
              <a:t>CONCLUSIONES</a:t>
            </a:r>
          </a:p>
          <a:p>
            <a:pPr lvl="2"/>
            <a:r>
              <a:rPr lang="es-CL" dirty="0" smtClean="0"/>
              <a:t>Las Instituciones que prestan servicios en los Complejos no efectúan mediciones periódicas de tiempos de atención</a:t>
            </a:r>
          </a:p>
          <a:p>
            <a:pPr lvl="2"/>
            <a:r>
              <a:rPr lang="es-CL" dirty="0" smtClean="0"/>
              <a:t>Ello resta profundidad y validez a los diagnósticos sobre los que se fundamenta la presentación de este tipo de iniciativas al </a:t>
            </a:r>
            <a:r>
              <a:rPr lang="es-CL" dirty="0" smtClean="0"/>
              <a:t>SNI</a:t>
            </a:r>
            <a:endParaRPr lang="es-CL" dirty="0" smtClean="0"/>
          </a:p>
          <a:p>
            <a:pPr lvl="1"/>
            <a:r>
              <a:rPr lang="es-CL" dirty="0" smtClean="0"/>
              <a:t>RECOMENDACIONES</a:t>
            </a:r>
          </a:p>
          <a:p>
            <a:pPr lvl="2"/>
            <a:r>
              <a:rPr lang="es-CL" dirty="0" smtClean="0"/>
              <a:t>Para la presentación y evaluación ex ante de este tipo de iniciativas contemplar expresamente el requisito de respaldar la formulación con mediciones de línea base que permitan evidenciar los déficit que se espera cubrir con la materialización de las iniciativas</a:t>
            </a:r>
          </a:p>
        </p:txBody>
      </p:sp>
    </p:spTree>
    <p:extLst>
      <p:ext uri="{BB962C8B-B14F-4D97-AF65-F5344CB8AC3E}">
        <p14:creationId xmlns:p14="http://schemas.microsoft.com/office/powerpoint/2010/main" val="3209451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Conclusiones y Recomendaciones(5)</a:t>
            </a:r>
            <a:endParaRPr lang="es-CL" dirty="0"/>
          </a:p>
        </p:txBody>
      </p:sp>
      <p:sp>
        <p:nvSpPr>
          <p:cNvPr id="3" name="2 Marcador de contenido"/>
          <p:cNvSpPr>
            <a:spLocks noGrp="1"/>
          </p:cNvSpPr>
          <p:nvPr>
            <p:ph sz="quarter" idx="1"/>
          </p:nvPr>
        </p:nvSpPr>
        <p:spPr/>
        <p:txBody>
          <a:bodyPr>
            <a:normAutofit lnSpcReduction="10000"/>
          </a:bodyPr>
          <a:lstStyle/>
          <a:p>
            <a:r>
              <a:rPr lang="es-CL" dirty="0" smtClean="0"/>
              <a:t>Inversiones y gastos no incluidos en la formulación</a:t>
            </a:r>
          </a:p>
          <a:p>
            <a:pPr lvl="1"/>
            <a:r>
              <a:rPr lang="es-CL" dirty="0" smtClean="0"/>
              <a:t>CONCLUSIONES</a:t>
            </a:r>
          </a:p>
          <a:p>
            <a:pPr lvl="2"/>
            <a:r>
              <a:rPr lang="es-CL" dirty="0" smtClean="0"/>
              <a:t>En todos los complejos estudiados se detecta un volumen importante de gastos e inversiones no contemplados originalmente en la formulación de las iniciativas</a:t>
            </a:r>
          </a:p>
          <a:p>
            <a:pPr lvl="2"/>
            <a:r>
              <a:rPr lang="es-CL" dirty="0" smtClean="0"/>
              <a:t>Un volumen importante de dicha inversión no pasa por el SNI</a:t>
            </a:r>
          </a:p>
          <a:p>
            <a:pPr lvl="2"/>
            <a:r>
              <a:rPr lang="es-CL" dirty="0" smtClean="0"/>
              <a:t>La información de gastos operacionales de los complejos no se administra centralizadamente</a:t>
            </a:r>
          </a:p>
          <a:p>
            <a:pPr lvl="1"/>
            <a:r>
              <a:rPr lang="es-CL" dirty="0" smtClean="0"/>
              <a:t>RECOMENDACIONES</a:t>
            </a:r>
          </a:p>
          <a:p>
            <a:pPr lvl="2"/>
            <a:r>
              <a:rPr lang="es-CL" dirty="0" smtClean="0"/>
              <a:t>Potenciar el rol de la UPF en la formulación de estas iniciativas y en la gestión cotidiana de los complejos de manera de concentrar la información de inversiones y gastos de cada complejo</a:t>
            </a:r>
          </a:p>
          <a:p>
            <a:pPr lvl="2"/>
            <a:r>
              <a:rPr lang="es-CL" dirty="0" smtClean="0"/>
              <a:t>Para la evaluación de este tipo de iniciativas se debe requerir expresamente dichos antecedentes</a:t>
            </a:r>
          </a:p>
        </p:txBody>
      </p:sp>
    </p:spTree>
    <p:extLst>
      <p:ext uri="{BB962C8B-B14F-4D97-AF65-F5344CB8AC3E}">
        <p14:creationId xmlns:p14="http://schemas.microsoft.com/office/powerpoint/2010/main" val="42164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Conclusiones y Recomendaciones(6)</a:t>
            </a:r>
            <a:endParaRPr lang="es-CL" dirty="0"/>
          </a:p>
        </p:txBody>
      </p:sp>
      <p:sp>
        <p:nvSpPr>
          <p:cNvPr id="3" name="2 Marcador de contenido"/>
          <p:cNvSpPr>
            <a:spLocks noGrp="1"/>
          </p:cNvSpPr>
          <p:nvPr>
            <p:ph sz="quarter" idx="1"/>
          </p:nvPr>
        </p:nvSpPr>
        <p:spPr/>
        <p:txBody>
          <a:bodyPr>
            <a:normAutofit/>
          </a:bodyPr>
          <a:lstStyle/>
          <a:p>
            <a:r>
              <a:rPr lang="es-CL" dirty="0" smtClean="0"/>
              <a:t>Enfoque de rentabilidad social a aplicar</a:t>
            </a:r>
          </a:p>
          <a:p>
            <a:pPr lvl="1"/>
            <a:r>
              <a:rPr lang="es-CL" dirty="0" smtClean="0"/>
              <a:t>CONCLUSIONES</a:t>
            </a:r>
          </a:p>
          <a:p>
            <a:pPr lvl="2"/>
            <a:r>
              <a:rPr lang="es-CL" dirty="0" smtClean="0"/>
              <a:t>La evaluación de los beneficios asociados a la materialización de este tipo de iniciativas resulta particularmente complejo, particularmente en lo relativo a aislar el efecto real de su funcionamiento sobre variables como el desarrollo económico regional, la reducción de la delincuencia y/o el narcotráfico, la defensa del patrimonio </a:t>
            </a:r>
            <a:r>
              <a:rPr lang="es-CL" dirty="0" err="1" smtClean="0"/>
              <a:t>fitozoosanitario</a:t>
            </a:r>
            <a:endParaRPr lang="es-CL" dirty="0" smtClean="0"/>
          </a:p>
          <a:p>
            <a:pPr lvl="2"/>
            <a:r>
              <a:rPr lang="es-CL" dirty="0" smtClean="0"/>
              <a:t>De acuerdo a la experiencia internacional muchos de dichos beneficios son declarados expresamente como intangibles</a:t>
            </a:r>
          </a:p>
          <a:p>
            <a:pPr lvl="1"/>
            <a:r>
              <a:rPr lang="es-CL" dirty="0" smtClean="0"/>
              <a:t>RECOMENDACIONES</a:t>
            </a:r>
          </a:p>
          <a:p>
            <a:pPr lvl="2"/>
            <a:r>
              <a:rPr lang="es-CL" dirty="0" smtClean="0"/>
              <a:t>Se recomienda usar criterio costo eficiencia e ir avanzando en el desarrollo de estudios que eventualmente puedan en algún momento permitir la aplicación de criterio costo beneficio</a:t>
            </a:r>
          </a:p>
        </p:txBody>
      </p:sp>
    </p:spTree>
    <p:extLst>
      <p:ext uri="{BB962C8B-B14F-4D97-AF65-F5344CB8AC3E}">
        <p14:creationId xmlns:p14="http://schemas.microsoft.com/office/powerpoint/2010/main" val="742185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
          </p:nvPr>
        </p:nvSpPr>
        <p:spPr>
          <a:xfrm>
            <a:off x="457200" y="3933056"/>
            <a:ext cx="8229600" cy="2223904"/>
          </a:xfrm>
        </p:spPr>
        <p:txBody>
          <a:bodyPr>
            <a:normAutofit/>
          </a:bodyPr>
          <a:lstStyle/>
          <a:p>
            <a:r>
              <a:rPr lang="es-CL" sz="13800" dirty="0" smtClean="0"/>
              <a:t>FIN</a:t>
            </a:r>
            <a:endParaRPr lang="es-CL" sz="13800" dirty="0"/>
          </a:p>
        </p:txBody>
      </p:sp>
    </p:spTree>
    <p:extLst>
      <p:ext uri="{BB962C8B-B14F-4D97-AF65-F5344CB8AC3E}">
        <p14:creationId xmlns:p14="http://schemas.microsoft.com/office/powerpoint/2010/main" val="2070417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Introducción y aspectos metodológicos</a:t>
            </a:r>
            <a:endParaRPr lang="es-CL" dirty="0"/>
          </a:p>
        </p:txBody>
      </p:sp>
      <p:sp>
        <p:nvSpPr>
          <p:cNvPr id="3" name="2 Marcador de contenido"/>
          <p:cNvSpPr>
            <a:spLocks noGrp="1"/>
          </p:cNvSpPr>
          <p:nvPr>
            <p:ph sz="quarter" idx="1"/>
          </p:nvPr>
        </p:nvSpPr>
        <p:spPr/>
        <p:txBody>
          <a:bodyPr>
            <a:normAutofit lnSpcReduction="10000"/>
          </a:bodyPr>
          <a:lstStyle/>
          <a:p>
            <a:r>
              <a:rPr lang="es-ES" dirty="0" smtClean="0"/>
              <a:t>Objetivo general de la evaluación</a:t>
            </a:r>
          </a:p>
          <a:p>
            <a:pPr lvl="1"/>
            <a:r>
              <a:rPr lang="es-ES" dirty="0" smtClean="0"/>
              <a:t>Efectuar </a:t>
            </a:r>
            <a:r>
              <a:rPr lang="es-ES" dirty="0"/>
              <a:t>la evaluación ex post de la construcción y/o mejoramiento de la infraestructura </a:t>
            </a:r>
            <a:r>
              <a:rPr lang="es-ES" dirty="0" smtClean="0"/>
              <a:t>de cuatro complejos fronterizos, </a:t>
            </a:r>
            <a:r>
              <a:rPr lang="es-ES" dirty="0"/>
              <a:t>extrayendo lecciones a fin de realizar recomendaciones de la metodología de evaluación ex ante y de priorización para este tipo de iniciativas de inversión pública. </a:t>
            </a:r>
            <a:endParaRPr lang="es-ES" dirty="0" smtClean="0"/>
          </a:p>
          <a:p>
            <a:r>
              <a:rPr lang="es-ES" dirty="0" smtClean="0"/>
              <a:t>Objetivos específicos</a:t>
            </a:r>
          </a:p>
          <a:p>
            <a:pPr lvl="1"/>
            <a:r>
              <a:rPr lang="es-ES" dirty="0" smtClean="0"/>
              <a:t>Comparar proyectos programados (con RS) con lo ejecutado</a:t>
            </a:r>
          </a:p>
          <a:p>
            <a:pPr lvl="1"/>
            <a:r>
              <a:rPr lang="es-ES" dirty="0" smtClean="0"/>
              <a:t>Comparar oferta y demanda actuales</a:t>
            </a:r>
          </a:p>
          <a:p>
            <a:pPr lvl="1"/>
            <a:r>
              <a:rPr lang="es-ES" dirty="0" smtClean="0"/>
              <a:t>Medir Satisfacción de usuarios internos y externos</a:t>
            </a:r>
          </a:p>
          <a:p>
            <a:pPr lvl="1"/>
            <a:r>
              <a:rPr lang="es-ES" dirty="0" smtClean="0"/>
              <a:t>Análisis de modelo de gestión</a:t>
            </a:r>
          </a:p>
          <a:p>
            <a:pPr lvl="1"/>
            <a:r>
              <a:rPr lang="es-ES" dirty="0" smtClean="0"/>
              <a:t>Análisis de importancia relativa de los complejos</a:t>
            </a:r>
          </a:p>
          <a:p>
            <a:pPr lvl="1"/>
            <a:r>
              <a:rPr lang="es-ES" dirty="0" smtClean="0"/>
              <a:t>Proponer recomendaciones a la metodología </a:t>
            </a:r>
            <a:endParaRPr lang="es-ES" dirty="0"/>
          </a:p>
        </p:txBody>
      </p:sp>
    </p:spTree>
    <p:extLst>
      <p:ext uri="{BB962C8B-B14F-4D97-AF65-F5344CB8AC3E}">
        <p14:creationId xmlns:p14="http://schemas.microsoft.com/office/powerpoint/2010/main" val="3164517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Introducción y aspectos metodológicos</a:t>
            </a:r>
            <a:endParaRPr lang="es-CL" dirty="0"/>
          </a:p>
        </p:txBody>
      </p:sp>
      <p:sp>
        <p:nvSpPr>
          <p:cNvPr id="3" name="2 Marcador de contenido"/>
          <p:cNvSpPr>
            <a:spLocks noGrp="1"/>
          </p:cNvSpPr>
          <p:nvPr>
            <p:ph sz="quarter" idx="1"/>
          </p:nvPr>
        </p:nvSpPr>
        <p:spPr/>
        <p:txBody>
          <a:bodyPr>
            <a:normAutofit fontScale="85000" lnSpcReduction="20000"/>
          </a:bodyPr>
          <a:lstStyle/>
          <a:p>
            <a:r>
              <a:rPr lang="es-ES" dirty="0"/>
              <a:t>Plazo de ejecución Marzo y Septiembre 2012</a:t>
            </a:r>
          </a:p>
          <a:p>
            <a:r>
              <a:rPr lang="es-ES" dirty="0">
                <a:hlinkClick r:id="rId3" action="ppaction://hlinksldjump"/>
              </a:rPr>
              <a:t>Metodologías </a:t>
            </a:r>
            <a:r>
              <a:rPr lang="es-ES" dirty="0" smtClean="0">
                <a:hlinkClick r:id="rId3" action="ppaction://hlinksldjump"/>
              </a:rPr>
              <a:t>utilizadas </a:t>
            </a:r>
            <a:endParaRPr lang="es-ES" dirty="0"/>
          </a:p>
          <a:p>
            <a:pPr lvl="1"/>
            <a:r>
              <a:rPr lang="es-ES" dirty="0"/>
              <a:t>Recolección información </a:t>
            </a:r>
            <a:r>
              <a:rPr lang="es-ES" dirty="0" smtClean="0"/>
              <a:t>secundaria</a:t>
            </a:r>
          </a:p>
          <a:p>
            <a:pPr lvl="2"/>
            <a:r>
              <a:rPr lang="es-ES" dirty="0" smtClean="0"/>
              <a:t>Documentación SNI: </a:t>
            </a:r>
            <a:r>
              <a:rPr lang="es-ES" smtClean="0"/>
              <a:t>fichas </a:t>
            </a:r>
            <a:r>
              <a:rPr lang="es-ES" smtClean="0"/>
              <a:t>IDI, </a:t>
            </a:r>
            <a:r>
              <a:rPr lang="es-ES" dirty="0" smtClean="0"/>
              <a:t>documentación de la formulación y del análisis técnico, “carpetas de proyectos”</a:t>
            </a:r>
          </a:p>
          <a:p>
            <a:pPr lvl="2"/>
            <a:r>
              <a:rPr lang="es-ES" dirty="0" smtClean="0"/>
              <a:t>Documentación de iniciativas pero externa al SNI: Documentación (no SNI) de instituciones emplazadas, sitio web de transparencia, etc.</a:t>
            </a:r>
          </a:p>
          <a:p>
            <a:pPr lvl="2"/>
            <a:r>
              <a:rPr lang="es-ES" dirty="0" smtClean="0"/>
              <a:t>Simulaciones efectuadas siguiendo procedimientos descritos en metodologías</a:t>
            </a:r>
          </a:p>
          <a:p>
            <a:pPr lvl="1"/>
            <a:r>
              <a:rPr lang="es-ES" dirty="0" smtClean="0"/>
              <a:t>Entrevistas (50+)</a:t>
            </a:r>
          </a:p>
          <a:p>
            <a:pPr lvl="1"/>
            <a:r>
              <a:rPr lang="es-ES" dirty="0" smtClean="0"/>
              <a:t>Encuestas a usuarios (437) y funcionarios (107+)</a:t>
            </a:r>
          </a:p>
          <a:p>
            <a:pPr lvl="1"/>
            <a:r>
              <a:rPr lang="es-ES" dirty="0" smtClean="0"/>
              <a:t>Cuatro visitas de inspección técnica</a:t>
            </a:r>
          </a:p>
          <a:p>
            <a:r>
              <a:rPr lang="es-ES" dirty="0">
                <a:hlinkClick r:id="rId4" action="ppaction://hlinksldjump"/>
              </a:rPr>
              <a:t>Complejos analizados</a:t>
            </a:r>
            <a:endParaRPr lang="es-ES" dirty="0"/>
          </a:p>
          <a:p>
            <a:pPr lvl="1"/>
            <a:r>
              <a:rPr lang="es-ES" dirty="0" err="1"/>
              <a:t>Chacalluta</a:t>
            </a:r>
            <a:endParaRPr lang="es-ES" dirty="0"/>
          </a:p>
          <a:p>
            <a:pPr lvl="1"/>
            <a:r>
              <a:rPr lang="es-ES" dirty="0" err="1"/>
              <a:t>Colchane</a:t>
            </a:r>
            <a:endParaRPr lang="es-ES" dirty="0"/>
          </a:p>
          <a:p>
            <a:pPr lvl="1"/>
            <a:r>
              <a:rPr lang="es-ES" dirty="0" err="1"/>
              <a:t>Puesco</a:t>
            </a:r>
            <a:endParaRPr lang="es-ES" dirty="0"/>
          </a:p>
          <a:p>
            <a:pPr lvl="1"/>
            <a:r>
              <a:rPr lang="es-ES" dirty="0"/>
              <a:t>Cardenal </a:t>
            </a:r>
            <a:r>
              <a:rPr lang="es-ES" dirty="0" err="1"/>
              <a:t>Samoré</a:t>
            </a:r>
            <a:endParaRPr lang="es-ES" dirty="0"/>
          </a:p>
          <a:p>
            <a:pPr marL="0" indent="0">
              <a:buNone/>
            </a:pPr>
            <a:endParaRPr lang="es-ES" dirty="0"/>
          </a:p>
        </p:txBody>
      </p:sp>
    </p:spTree>
    <p:extLst>
      <p:ext uri="{BB962C8B-B14F-4D97-AF65-F5344CB8AC3E}">
        <p14:creationId xmlns:p14="http://schemas.microsoft.com/office/powerpoint/2010/main" val="737203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Aspectos relevantes de los complejos</a:t>
            </a:r>
            <a:endParaRPr lang="es-CL" dirty="0"/>
          </a:p>
        </p:txBody>
      </p:sp>
      <p:pic>
        <p:nvPicPr>
          <p:cNvPr id="4" name="39 Imagen" descr="IMG_2812.JPG"/>
          <p:cNvPicPr/>
          <p:nvPr/>
        </p:nvPicPr>
        <p:blipFill rotWithShape="1">
          <a:blip r:embed="rId2" cstate="print"/>
          <a:srcRect l="-2" t="-1" r="415" b="-1039"/>
          <a:stretch/>
        </p:blipFill>
        <p:spPr bwMode="auto">
          <a:xfrm>
            <a:off x="13523" y="1340768"/>
            <a:ext cx="3851920" cy="2016224"/>
          </a:xfrm>
          <a:prstGeom prst="rect">
            <a:avLst/>
          </a:prstGeom>
          <a:noFill/>
          <a:ln w="9525">
            <a:noFill/>
            <a:miter lim="800000"/>
            <a:headEnd/>
            <a:tailEnd/>
          </a:ln>
        </p:spPr>
      </p:pic>
      <p:pic>
        <p:nvPicPr>
          <p:cNvPr id="5" name="31 Imagen" descr="IMG_2491.JPG"/>
          <p:cNvPicPr/>
          <p:nvPr/>
        </p:nvPicPr>
        <p:blipFill rotWithShape="1">
          <a:blip r:embed="rId3" cstate="print"/>
          <a:srcRect l="1" t="-13985" r="-2268" b="28846"/>
          <a:stretch/>
        </p:blipFill>
        <p:spPr bwMode="auto">
          <a:xfrm>
            <a:off x="4427984" y="925727"/>
            <a:ext cx="3879924" cy="2438274"/>
          </a:xfrm>
          <a:prstGeom prst="rect">
            <a:avLst/>
          </a:prstGeom>
          <a:noFill/>
          <a:ln w="9525">
            <a:noFill/>
            <a:miter lim="800000"/>
            <a:headEnd/>
            <a:tailEnd/>
          </a:ln>
        </p:spPr>
      </p:pic>
      <p:pic>
        <p:nvPicPr>
          <p:cNvPr id="6" name="5 Imagen" descr="buses"/>
          <p:cNvPicPr/>
          <p:nvPr/>
        </p:nvPicPr>
        <p:blipFill rotWithShape="1">
          <a:blip r:embed="rId4" cstate="print"/>
          <a:srcRect b="14840"/>
          <a:stretch/>
        </p:blipFill>
        <p:spPr bwMode="auto">
          <a:xfrm>
            <a:off x="-61409" y="3709709"/>
            <a:ext cx="4001784" cy="2114468"/>
          </a:xfrm>
          <a:prstGeom prst="rect">
            <a:avLst/>
          </a:prstGeom>
          <a:noFill/>
          <a:ln w="9525">
            <a:noFill/>
            <a:miter lim="800000"/>
            <a:headEnd/>
            <a:tailEnd/>
          </a:ln>
        </p:spPr>
      </p:pic>
      <p:pic>
        <p:nvPicPr>
          <p:cNvPr id="7" name="114 Imagen" descr="Vista general del control de buses. Dos pistas pero utilizan solo una.JPG"/>
          <p:cNvPicPr/>
          <p:nvPr/>
        </p:nvPicPr>
        <p:blipFill rotWithShape="1">
          <a:blip r:embed="rId5" cstate="print"/>
          <a:srcRect b="26926"/>
          <a:stretch/>
        </p:blipFill>
        <p:spPr bwMode="auto">
          <a:xfrm>
            <a:off x="4403491" y="3709709"/>
            <a:ext cx="4281998" cy="2114469"/>
          </a:xfrm>
          <a:prstGeom prst="rect">
            <a:avLst/>
          </a:prstGeom>
          <a:noFill/>
          <a:ln w="9525">
            <a:noFill/>
            <a:miter lim="800000"/>
            <a:headEnd/>
            <a:tailEnd/>
          </a:ln>
        </p:spPr>
      </p:pic>
      <p:graphicFrame>
        <p:nvGraphicFramePr>
          <p:cNvPr id="8" name="7 Tabla"/>
          <p:cNvGraphicFramePr>
            <a:graphicFrameLocks noGrp="1"/>
          </p:cNvGraphicFramePr>
          <p:nvPr>
            <p:extLst>
              <p:ext uri="{D42A27DB-BD31-4B8C-83A1-F6EECF244321}">
                <p14:modId xmlns:p14="http://schemas.microsoft.com/office/powerpoint/2010/main" val="224900276"/>
              </p:ext>
            </p:extLst>
          </p:nvPr>
        </p:nvGraphicFramePr>
        <p:xfrm>
          <a:off x="2411759" y="2762251"/>
          <a:ext cx="3816425" cy="1545937"/>
        </p:xfrm>
        <a:graphic>
          <a:graphicData uri="http://schemas.openxmlformats.org/drawingml/2006/table">
            <a:tbl>
              <a:tblPr firstRow="1" firstCol="1">
                <a:tableStyleId>{5C22544A-7EE6-4342-B048-85BDC9FD1C3A}</a:tableStyleId>
              </a:tblPr>
              <a:tblGrid>
                <a:gridCol w="963764"/>
                <a:gridCol w="1317144"/>
                <a:gridCol w="1535517"/>
              </a:tblGrid>
              <a:tr h="525739">
                <a:tc>
                  <a:txBody>
                    <a:bodyPr/>
                    <a:lstStyle/>
                    <a:p>
                      <a:pPr algn="ctr" fontAlgn="ctr"/>
                      <a:r>
                        <a:rPr lang="es-CL" sz="1400" u="none" strike="noStrike" dirty="0">
                          <a:effectLst/>
                        </a:rPr>
                        <a:t> </a:t>
                      </a:r>
                      <a:endParaRPr lang="es-CL" sz="1400" b="0" i="0" u="none" strike="noStrike" dirty="0">
                        <a:solidFill>
                          <a:srgbClr val="000000"/>
                        </a:solidFill>
                        <a:effectLst/>
                        <a:latin typeface="Calibri"/>
                      </a:endParaRPr>
                    </a:p>
                  </a:txBody>
                  <a:tcPr marL="9525" marR="9525" marT="9525" marB="0" anchor="ctr"/>
                </a:tc>
                <a:tc>
                  <a:txBody>
                    <a:bodyPr/>
                    <a:lstStyle/>
                    <a:p>
                      <a:pPr algn="ctr" fontAlgn="ctr"/>
                      <a:r>
                        <a:rPr lang="es-CL" sz="1400" u="none" strike="noStrike">
                          <a:effectLst/>
                        </a:rPr>
                        <a:t>Superficie total</a:t>
                      </a:r>
                      <a:endParaRPr lang="es-CL" sz="1400" b="0" i="0" u="none" strike="noStrike">
                        <a:solidFill>
                          <a:srgbClr val="000000"/>
                        </a:solidFill>
                        <a:effectLst/>
                        <a:latin typeface="Calibri"/>
                      </a:endParaRPr>
                    </a:p>
                  </a:txBody>
                  <a:tcPr marL="9525" marR="9525" marT="9525" marB="0" anchor="ctr"/>
                </a:tc>
                <a:tc>
                  <a:txBody>
                    <a:bodyPr/>
                    <a:lstStyle/>
                    <a:p>
                      <a:pPr algn="ctr" fontAlgn="ctr"/>
                      <a:r>
                        <a:rPr lang="es-CL" sz="1400" u="none" strike="noStrike" dirty="0">
                          <a:effectLst/>
                        </a:rPr>
                        <a:t>Monto ejecutado último proyecto</a:t>
                      </a:r>
                      <a:endParaRPr lang="es-CL" sz="1400" b="0" i="0" u="none" strike="noStrike" dirty="0">
                        <a:solidFill>
                          <a:srgbClr val="000000"/>
                        </a:solidFill>
                        <a:effectLst/>
                        <a:latin typeface="Calibri"/>
                      </a:endParaRPr>
                    </a:p>
                  </a:txBody>
                  <a:tcPr marL="9525" marR="9525" marT="9525" marB="0" anchor="ctr"/>
                </a:tc>
              </a:tr>
              <a:tr h="265771">
                <a:tc>
                  <a:txBody>
                    <a:bodyPr/>
                    <a:lstStyle/>
                    <a:p>
                      <a:pPr algn="l" fontAlgn="ctr"/>
                      <a:r>
                        <a:rPr lang="es-CL" sz="1400" u="none" strike="noStrike">
                          <a:effectLst/>
                        </a:rPr>
                        <a:t>Chacalluta</a:t>
                      </a:r>
                      <a:endParaRPr lang="es-CL" sz="1400" b="0" i="0" u="none" strike="noStrike">
                        <a:solidFill>
                          <a:srgbClr val="000000"/>
                        </a:solidFill>
                        <a:effectLst/>
                        <a:latin typeface="Calibri"/>
                      </a:endParaRPr>
                    </a:p>
                  </a:txBody>
                  <a:tcPr marL="9525" marR="9525" marT="9525" marB="0" anchor="ctr"/>
                </a:tc>
                <a:tc>
                  <a:txBody>
                    <a:bodyPr/>
                    <a:lstStyle/>
                    <a:p>
                      <a:pPr algn="ctr" fontAlgn="ctr"/>
                      <a:r>
                        <a:rPr lang="es-CL" sz="1400" u="none" strike="noStrike" dirty="0" smtClean="0">
                          <a:effectLst/>
                        </a:rPr>
                        <a:t>3.489,8</a:t>
                      </a:r>
                      <a:endParaRPr lang="es-CL" sz="1400" b="0" i="0" u="none" strike="noStrike" dirty="0">
                        <a:solidFill>
                          <a:srgbClr val="000000"/>
                        </a:solidFill>
                        <a:effectLst/>
                        <a:latin typeface="Calibri"/>
                      </a:endParaRPr>
                    </a:p>
                  </a:txBody>
                  <a:tcPr marL="9525" marR="9525" marT="9525" marB="0" anchor="ctr"/>
                </a:tc>
                <a:tc>
                  <a:txBody>
                    <a:bodyPr/>
                    <a:lstStyle/>
                    <a:p>
                      <a:pPr algn="ctr" fontAlgn="ctr"/>
                      <a:r>
                        <a:rPr lang="es-CL" sz="1400" u="none" strike="noStrike">
                          <a:effectLst/>
                        </a:rPr>
                        <a:t>2506</a:t>
                      </a:r>
                      <a:endParaRPr lang="es-CL" sz="1400" b="0" i="0" u="none" strike="noStrike">
                        <a:solidFill>
                          <a:srgbClr val="000000"/>
                        </a:solidFill>
                        <a:effectLst/>
                        <a:latin typeface="Calibri"/>
                      </a:endParaRPr>
                    </a:p>
                  </a:txBody>
                  <a:tcPr marL="9525" marR="9525" marT="9525" marB="0" anchor="ctr"/>
                </a:tc>
              </a:tr>
              <a:tr h="265771">
                <a:tc>
                  <a:txBody>
                    <a:bodyPr/>
                    <a:lstStyle/>
                    <a:p>
                      <a:pPr algn="l" fontAlgn="ctr"/>
                      <a:r>
                        <a:rPr lang="es-CL" sz="1400" u="none" strike="noStrike">
                          <a:effectLst/>
                        </a:rPr>
                        <a:t>Colchane</a:t>
                      </a:r>
                      <a:endParaRPr lang="es-CL" sz="1400" b="0" i="0" u="none" strike="noStrike">
                        <a:solidFill>
                          <a:srgbClr val="000000"/>
                        </a:solidFill>
                        <a:effectLst/>
                        <a:latin typeface="Calibri"/>
                      </a:endParaRPr>
                    </a:p>
                  </a:txBody>
                  <a:tcPr marL="9525" marR="9525" marT="9525" marB="0" anchor="ctr"/>
                </a:tc>
                <a:tc>
                  <a:txBody>
                    <a:bodyPr/>
                    <a:lstStyle/>
                    <a:p>
                      <a:pPr algn="ctr" fontAlgn="ctr"/>
                      <a:r>
                        <a:rPr lang="es-CL" sz="1400" u="none" strike="noStrike">
                          <a:effectLst/>
                        </a:rPr>
                        <a:t>2560,8</a:t>
                      </a:r>
                      <a:endParaRPr lang="es-CL" sz="1400" b="0" i="0" u="none" strike="noStrike">
                        <a:solidFill>
                          <a:srgbClr val="000000"/>
                        </a:solidFill>
                        <a:effectLst/>
                        <a:latin typeface="Calibri"/>
                      </a:endParaRPr>
                    </a:p>
                  </a:txBody>
                  <a:tcPr marL="9525" marR="9525" marT="9525" marB="0" anchor="ctr"/>
                </a:tc>
                <a:tc>
                  <a:txBody>
                    <a:bodyPr/>
                    <a:lstStyle/>
                    <a:p>
                      <a:pPr algn="ctr" fontAlgn="ctr"/>
                      <a:r>
                        <a:rPr lang="es-CL" sz="1400" u="none" strike="noStrike">
                          <a:effectLst/>
                        </a:rPr>
                        <a:t>797</a:t>
                      </a:r>
                      <a:endParaRPr lang="es-CL" sz="1400" b="0" i="0" u="none" strike="noStrike">
                        <a:solidFill>
                          <a:srgbClr val="000000"/>
                        </a:solidFill>
                        <a:effectLst/>
                        <a:latin typeface="Calibri"/>
                      </a:endParaRPr>
                    </a:p>
                  </a:txBody>
                  <a:tcPr marL="9525" marR="9525" marT="9525" marB="0" anchor="ctr"/>
                </a:tc>
              </a:tr>
              <a:tr h="135787">
                <a:tc>
                  <a:txBody>
                    <a:bodyPr/>
                    <a:lstStyle/>
                    <a:p>
                      <a:pPr algn="l" fontAlgn="ctr"/>
                      <a:r>
                        <a:rPr lang="es-CL" sz="1400" u="none" strike="noStrike">
                          <a:effectLst/>
                        </a:rPr>
                        <a:t>Puesco</a:t>
                      </a:r>
                      <a:endParaRPr lang="es-CL" sz="1400" b="0" i="0" u="none" strike="noStrike">
                        <a:solidFill>
                          <a:srgbClr val="000000"/>
                        </a:solidFill>
                        <a:effectLst/>
                        <a:latin typeface="Calibri"/>
                      </a:endParaRPr>
                    </a:p>
                  </a:txBody>
                  <a:tcPr marL="9525" marR="9525" marT="9525" marB="0" anchor="ctr"/>
                </a:tc>
                <a:tc>
                  <a:txBody>
                    <a:bodyPr/>
                    <a:lstStyle/>
                    <a:p>
                      <a:pPr algn="ctr" fontAlgn="ctr"/>
                      <a:r>
                        <a:rPr lang="es-CL" sz="1400" u="none" strike="noStrike">
                          <a:effectLst/>
                        </a:rPr>
                        <a:t>1394</a:t>
                      </a:r>
                      <a:endParaRPr lang="es-CL" sz="1400" b="0" i="0" u="none" strike="noStrike">
                        <a:solidFill>
                          <a:srgbClr val="000000"/>
                        </a:solidFill>
                        <a:effectLst/>
                        <a:latin typeface="Calibri"/>
                      </a:endParaRPr>
                    </a:p>
                  </a:txBody>
                  <a:tcPr marL="9525" marR="9525" marT="9525" marB="0" anchor="ctr"/>
                </a:tc>
                <a:tc>
                  <a:txBody>
                    <a:bodyPr/>
                    <a:lstStyle/>
                    <a:p>
                      <a:pPr algn="ctr" fontAlgn="ctr"/>
                      <a:r>
                        <a:rPr lang="es-CL" sz="1400" u="none" strike="noStrike">
                          <a:effectLst/>
                        </a:rPr>
                        <a:t>678</a:t>
                      </a:r>
                      <a:endParaRPr lang="es-CL" sz="1400" b="0" i="0" u="none" strike="noStrike">
                        <a:solidFill>
                          <a:srgbClr val="000000"/>
                        </a:solidFill>
                        <a:effectLst/>
                        <a:latin typeface="Calibri"/>
                      </a:endParaRPr>
                    </a:p>
                  </a:txBody>
                  <a:tcPr marL="9525" marR="9525" marT="9525" marB="0" anchor="ctr"/>
                </a:tc>
              </a:tr>
              <a:tr h="265771">
                <a:tc>
                  <a:txBody>
                    <a:bodyPr/>
                    <a:lstStyle/>
                    <a:p>
                      <a:pPr algn="l" fontAlgn="ctr"/>
                      <a:r>
                        <a:rPr lang="es-CL" sz="1400" u="none" strike="noStrike">
                          <a:effectLst/>
                        </a:rPr>
                        <a:t>C. Samoré</a:t>
                      </a:r>
                      <a:endParaRPr lang="es-CL" sz="1400" b="0" i="0" u="none" strike="noStrike">
                        <a:solidFill>
                          <a:srgbClr val="000000"/>
                        </a:solidFill>
                        <a:effectLst/>
                        <a:latin typeface="Calibri"/>
                      </a:endParaRPr>
                    </a:p>
                  </a:txBody>
                  <a:tcPr marL="9525" marR="9525" marT="9525" marB="0" anchor="ctr"/>
                </a:tc>
                <a:tc>
                  <a:txBody>
                    <a:bodyPr/>
                    <a:lstStyle/>
                    <a:p>
                      <a:pPr algn="ctr" fontAlgn="ctr"/>
                      <a:r>
                        <a:rPr lang="es-CL" sz="1400" u="none" strike="noStrike">
                          <a:effectLst/>
                        </a:rPr>
                        <a:t>2897,2</a:t>
                      </a:r>
                      <a:endParaRPr lang="es-CL" sz="1400" b="0" i="0" u="none" strike="noStrike">
                        <a:solidFill>
                          <a:srgbClr val="000000"/>
                        </a:solidFill>
                        <a:effectLst/>
                        <a:latin typeface="Calibri"/>
                      </a:endParaRPr>
                    </a:p>
                  </a:txBody>
                  <a:tcPr marL="9525" marR="9525" marT="9525" marB="0" anchor="ctr"/>
                </a:tc>
                <a:tc>
                  <a:txBody>
                    <a:bodyPr/>
                    <a:lstStyle/>
                    <a:p>
                      <a:pPr algn="ctr" fontAlgn="ctr"/>
                      <a:r>
                        <a:rPr lang="es-CL" sz="1400" u="none" strike="noStrike" dirty="0">
                          <a:effectLst/>
                        </a:rPr>
                        <a:t>295</a:t>
                      </a:r>
                      <a:endParaRPr lang="es-CL" sz="14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713751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dirty="0" smtClean="0"/>
              <a:t>I. Evaluación </a:t>
            </a:r>
            <a:r>
              <a:rPr lang="es-ES" sz="2400" dirty="0"/>
              <a:t>de Proyectos al término de su </a:t>
            </a:r>
            <a:r>
              <a:rPr lang="es-ES" sz="2400" dirty="0" smtClean="0"/>
              <a:t>ejecución: Comparación programado v/s. ejecutado</a:t>
            </a:r>
            <a:endParaRPr lang="es-CL" sz="2400" dirty="0"/>
          </a:p>
        </p:txBody>
      </p:sp>
      <mc:AlternateContent xmlns:mc="http://schemas.openxmlformats.org/markup-compatibility/2006" xmlns:a14="http://schemas.microsoft.com/office/drawing/2010/main">
        <mc:Choice Requires="a14">
          <p:sp>
            <p:nvSpPr>
              <p:cNvPr id="3" name="2 Marcador de contenido"/>
              <p:cNvSpPr>
                <a:spLocks noGrp="1"/>
              </p:cNvSpPr>
              <p:nvPr>
                <p:ph sz="quarter" idx="1"/>
              </p:nvPr>
            </p:nvSpPr>
            <p:spPr>
              <a:xfrm>
                <a:off x="457200" y="1124745"/>
                <a:ext cx="8229600" cy="5688632"/>
              </a:xfrm>
            </p:spPr>
            <p:txBody>
              <a:bodyPr>
                <a:normAutofit/>
              </a:bodyPr>
              <a:lstStyle/>
              <a:p>
                <a:r>
                  <a:rPr lang="es-ES_tradnl" sz="2400" dirty="0" smtClean="0"/>
                  <a:t>La mayoría de la información no se registra en el </a:t>
                </a:r>
                <a:r>
                  <a:rPr lang="es-ES_tradnl" sz="2400" dirty="0" err="1" smtClean="0"/>
                  <a:t>Susbistema</a:t>
                </a:r>
                <a:r>
                  <a:rPr lang="es-ES_tradnl" sz="2400" dirty="0" smtClean="0"/>
                  <a:t> de análisis técnico </a:t>
                </a:r>
                <a:endParaRPr lang="es-ES_tradnl" sz="2400" dirty="0"/>
              </a:p>
              <a:p>
                <a:pPr marL="548640" lvl="2">
                  <a:spcBef>
                    <a:spcPts val="600"/>
                  </a:spcBef>
                  <a:buClr>
                    <a:schemeClr val="accent1"/>
                  </a:buClr>
                </a:pPr>
                <a:r>
                  <a:rPr lang="es-ES_tradnl" sz="1600" dirty="0"/>
                  <a:t>Fuente: información SNI </a:t>
                </a:r>
                <a:r>
                  <a:rPr lang="es-ES_tradnl" sz="1600" dirty="0" smtClean="0"/>
                  <a:t>(BIP y Carpetas de proyectos)</a:t>
                </a:r>
                <a:endParaRPr lang="es-ES_tradnl" sz="1600" dirty="0"/>
              </a:p>
              <a:p>
                <a:endParaRPr lang="es-ES_tradnl" sz="2400" dirty="0" smtClean="0"/>
              </a:p>
              <a:p>
                <a:endParaRPr lang="es-ES_tradnl" sz="2400" dirty="0" smtClean="0"/>
              </a:p>
              <a:p>
                <a:r>
                  <a:rPr lang="es-ES_tradnl" sz="2400" dirty="0" smtClean="0"/>
                  <a:t>A. Plazos de ejecución</a:t>
                </a:r>
              </a:p>
              <a:p>
                <a:pPr lvl="1"/>
                <a14:m>
                  <m:oMath xmlns:m="http://schemas.openxmlformats.org/officeDocument/2006/math">
                    <m:m>
                      <m:mPr>
                        <m:mcs>
                          <m:mc>
                            <m:mcPr>
                              <m:count m:val="1"/>
                              <m:mcJc m:val="center"/>
                            </m:mcPr>
                          </m:mc>
                        </m:mcs>
                        <m:ctrlPr>
                          <a:rPr lang="es-ES_tradnl" sz="1800" b="0" i="1" smtClean="0">
                            <a:latin typeface="Cambria Math"/>
                          </a:rPr>
                        </m:ctrlPr>
                      </m:mPr>
                      <m:mr>
                        <m:e>
                          <m:r>
                            <m:rPr>
                              <m:brk m:alnAt="7"/>
                            </m:rPr>
                            <a:rPr lang="es-ES_tradnl" sz="1800" b="0" i="1" smtClean="0">
                              <a:latin typeface="Cambria Math"/>
                            </a:rPr>
                            <m:t>𝐵</m:t>
                          </m:r>
                          <m:r>
                            <a:rPr lang="es-ES_tradnl" sz="1800" b="0" i="1" smtClean="0">
                              <a:latin typeface="Cambria Math"/>
                            </a:rPr>
                            <m:t>𝑟𝑒𝑐h𝑎</m:t>
                          </m:r>
                          <m:r>
                            <a:rPr lang="es-ES_tradnl" sz="1800" b="0" i="1" smtClean="0">
                              <a:latin typeface="Cambria Math"/>
                            </a:rPr>
                            <m:t> </m:t>
                          </m:r>
                        </m:e>
                      </m:mr>
                      <m:mr>
                        <m:e>
                          <m:eqArr>
                            <m:eqArrPr>
                              <m:ctrlPr>
                                <a:rPr lang="es-ES_tradnl" sz="1800" b="0" i="1" smtClean="0">
                                  <a:latin typeface="Cambria Math"/>
                                </a:rPr>
                              </m:ctrlPr>
                            </m:eqArrPr>
                            <m:e>
                              <m:r>
                                <a:rPr lang="es-ES_tradnl" sz="1800" b="0" i="1" smtClean="0">
                                  <a:latin typeface="Cambria Math"/>
                                </a:rPr>
                                <m:t>𝑇𝑒𝑚𝑝𝑜𝑟𝑎𝑙</m:t>
                              </m:r>
                            </m:e>
                            <m:e>
                              <m:r>
                                <a:rPr lang="es-ES_tradnl" sz="1800" b="0" i="1" smtClean="0">
                                  <a:latin typeface="Cambria Math"/>
                                </a:rPr>
                                <m:t>𝑑𝑒</m:t>
                              </m:r>
                              <m:r>
                                <a:rPr lang="es-ES_tradnl" sz="1800" b="0" i="1" smtClean="0">
                                  <a:latin typeface="Cambria Math"/>
                                </a:rPr>
                                <m:t> </m:t>
                              </m:r>
                              <m:r>
                                <a:rPr lang="es-ES_tradnl" sz="1800" b="0" i="1" smtClean="0">
                                  <a:latin typeface="Cambria Math"/>
                                </a:rPr>
                                <m:t>𝐸𝑗𝑒𝑐𝑢𝑐𝑖</m:t>
                              </m:r>
                              <m:r>
                                <a:rPr lang="es-ES_tradnl" sz="1800" b="0" i="1" smtClean="0">
                                  <a:latin typeface="Cambria Math"/>
                                </a:rPr>
                                <m:t>ó</m:t>
                              </m:r>
                              <m:r>
                                <a:rPr lang="es-ES_tradnl" sz="1800" b="0" i="1" smtClean="0">
                                  <a:latin typeface="Cambria Math"/>
                                </a:rPr>
                                <m:t>𝑛</m:t>
                              </m:r>
                            </m:e>
                          </m:eqArr>
                        </m:e>
                      </m:mr>
                    </m:m>
                    <m:r>
                      <a:rPr lang="es-ES_tradnl" sz="1800" b="0" i="1" smtClean="0">
                        <a:latin typeface="Cambria Math"/>
                      </a:rPr>
                      <m:t>=</m:t>
                    </m:r>
                    <m:d>
                      <m:dPr>
                        <m:begChr m:val="["/>
                        <m:endChr m:val="]"/>
                        <m:ctrlPr>
                          <a:rPr lang="es-ES_tradnl" sz="1800" b="0" i="1" smtClean="0">
                            <a:latin typeface="Cambria Math"/>
                          </a:rPr>
                        </m:ctrlPr>
                      </m:dPr>
                      <m:e>
                        <m:f>
                          <m:fPr>
                            <m:ctrlPr>
                              <a:rPr lang="es-ES_tradnl" sz="1800" i="1">
                                <a:latin typeface="Cambria Math"/>
                              </a:rPr>
                            </m:ctrlPr>
                          </m:fPr>
                          <m:num>
                            <m:eqArr>
                              <m:eqArrPr>
                                <m:ctrlPr>
                                  <a:rPr lang="es-ES_tradnl" sz="1800" b="0" i="1" smtClean="0">
                                    <a:latin typeface="Cambria Math"/>
                                  </a:rPr>
                                </m:ctrlPr>
                              </m:eqArrPr>
                              <m:e>
                                <m:r>
                                  <a:rPr lang="es-ES_tradnl" sz="1800" b="0" i="1" smtClean="0">
                                    <a:latin typeface="Cambria Math"/>
                                  </a:rPr>
                                  <m:t>𝐷𝑖𝑎𝑠</m:t>
                                </m:r>
                                <m:r>
                                  <a:rPr lang="es-ES_tradnl" sz="1800" b="0" i="1" smtClean="0">
                                    <a:latin typeface="Cambria Math"/>
                                  </a:rPr>
                                  <m:t> </m:t>
                                </m:r>
                                <m:r>
                                  <a:rPr lang="es-ES_tradnl" sz="1800" b="0" i="1" smtClean="0">
                                    <a:latin typeface="Cambria Math"/>
                                  </a:rPr>
                                  <m:t>𝐸𝑓𝑒𝑐𝑡𝑖𝑣𝑜𝑠</m:t>
                                </m:r>
                              </m:e>
                              <m:e>
                                <m:r>
                                  <a:rPr lang="es-ES_tradnl" sz="1800" b="0" i="1" smtClean="0">
                                    <a:latin typeface="Cambria Math"/>
                                  </a:rPr>
                                  <m:t>𝑑𝑒</m:t>
                                </m:r>
                                <m:r>
                                  <a:rPr lang="es-ES_tradnl" sz="1800" b="0" i="1" smtClean="0">
                                    <a:latin typeface="Cambria Math"/>
                                  </a:rPr>
                                  <m:t> </m:t>
                                </m:r>
                                <m:r>
                                  <a:rPr lang="es-ES_tradnl" sz="1800" b="0" i="1" smtClean="0">
                                    <a:latin typeface="Cambria Math"/>
                                  </a:rPr>
                                  <m:t>𝐸𝑗𝑒𝑐𝑢𝑐𝑖</m:t>
                                </m:r>
                                <m:r>
                                  <a:rPr lang="es-ES_tradnl" sz="1800" b="0" i="1" smtClean="0">
                                    <a:latin typeface="Cambria Math"/>
                                  </a:rPr>
                                  <m:t>ó</m:t>
                                </m:r>
                                <m:r>
                                  <a:rPr lang="es-ES_tradnl" sz="1800" b="0" i="1" smtClean="0">
                                    <a:latin typeface="Cambria Math"/>
                                  </a:rPr>
                                  <m:t>𝑛</m:t>
                                </m:r>
                              </m:e>
                            </m:eqArr>
                          </m:num>
                          <m:den>
                            <m:eqArr>
                              <m:eqArrPr>
                                <m:ctrlPr>
                                  <a:rPr lang="es-ES_tradnl" sz="1800" b="0" i="1" smtClean="0">
                                    <a:latin typeface="Cambria Math"/>
                                  </a:rPr>
                                </m:ctrlPr>
                              </m:eqArrPr>
                              <m:e>
                                <m:r>
                                  <a:rPr lang="es-ES_tradnl" sz="1800" b="0" i="1" smtClean="0">
                                    <a:latin typeface="Cambria Math"/>
                                  </a:rPr>
                                  <m:t>𝐷𝑖𝑎𝑠</m:t>
                                </m:r>
                                <m:r>
                                  <a:rPr lang="es-ES_tradnl" sz="1800" b="0" i="1" smtClean="0">
                                    <a:latin typeface="Cambria Math"/>
                                  </a:rPr>
                                  <m:t> </m:t>
                                </m:r>
                                <m:r>
                                  <a:rPr lang="es-ES_tradnl" sz="1800" b="0" i="1" smtClean="0">
                                    <a:latin typeface="Cambria Math"/>
                                  </a:rPr>
                                  <m:t>𝑃𝑟𝑜𝑦𝑒𝑐𝑡𝑎𝑑𝑜𝑠</m:t>
                                </m:r>
                              </m:e>
                              <m:e>
                                <m:r>
                                  <a:rPr lang="es-ES_tradnl" sz="1800" b="0" i="1" smtClean="0">
                                    <a:latin typeface="Cambria Math"/>
                                  </a:rPr>
                                  <m:t>𝑑𝑒</m:t>
                                </m:r>
                                <m:r>
                                  <a:rPr lang="es-ES_tradnl" sz="1800" b="0" i="1" smtClean="0">
                                    <a:latin typeface="Cambria Math"/>
                                  </a:rPr>
                                  <m:t> </m:t>
                                </m:r>
                                <m:r>
                                  <a:rPr lang="es-ES_tradnl" sz="1800" b="0" i="1" smtClean="0">
                                    <a:latin typeface="Cambria Math"/>
                                  </a:rPr>
                                  <m:t>𝐸𝑗𝑒𝑐𝑢𝑐𝑖</m:t>
                                </m:r>
                                <m:r>
                                  <a:rPr lang="es-ES_tradnl" sz="1800" b="0" i="1" smtClean="0">
                                    <a:latin typeface="Cambria Math"/>
                                  </a:rPr>
                                  <m:t>ó</m:t>
                                </m:r>
                                <m:r>
                                  <a:rPr lang="es-ES_tradnl" sz="1800" b="0" i="1" smtClean="0">
                                    <a:latin typeface="Cambria Math"/>
                                  </a:rPr>
                                  <m:t>𝑛</m:t>
                                </m:r>
                              </m:e>
                            </m:eqArr>
                          </m:den>
                        </m:f>
                      </m:e>
                    </m:d>
                    <m:r>
                      <a:rPr lang="es-ES_tradnl" sz="1800" b="0" i="1" smtClean="0">
                        <a:latin typeface="Cambria Math"/>
                      </a:rPr>
                      <m:t>∗100</m:t>
                    </m:r>
                  </m:oMath>
                </a14:m>
                <a:endParaRPr lang="es-CL" sz="1800" dirty="0" smtClean="0"/>
              </a:p>
              <a:p>
                <a:endParaRPr lang="es-ES_tradnl" sz="2400" b="0" dirty="0" smtClean="0"/>
              </a:p>
              <a:p>
                <a:r>
                  <a:rPr lang="es-ES_tradnl" sz="2400" dirty="0" smtClean="0"/>
                  <a:t>B</a:t>
                </a:r>
                <a:r>
                  <a:rPr lang="es-ES_tradnl" sz="2400" dirty="0"/>
                  <a:t>. Costos de ejecución</a:t>
                </a:r>
              </a:p>
              <a:p>
                <a:pPr lvl="1"/>
                <a14:m>
                  <m:oMath xmlns:m="http://schemas.openxmlformats.org/officeDocument/2006/math">
                    <m:m>
                      <m:mPr>
                        <m:mcs>
                          <m:mc>
                            <m:mcPr>
                              <m:count m:val="1"/>
                              <m:mcJc m:val="center"/>
                            </m:mcPr>
                          </m:mc>
                        </m:mcs>
                        <m:ctrlPr>
                          <a:rPr lang="es-ES_tradnl" sz="1800" i="1">
                            <a:latin typeface="Cambria Math"/>
                          </a:rPr>
                        </m:ctrlPr>
                      </m:mPr>
                      <m:mr>
                        <m:e>
                          <m:r>
                            <m:rPr>
                              <m:brk m:alnAt="7"/>
                            </m:rPr>
                            <a:rPr lang="es-ES_tradnl" sz="1800" i="1">
                              <a:latin typeface="Cambria Math"/>
                            </a:rPr>
                            <m:t>𝐵</m:t>
                          </m:r>
                          <m:r>
                            <a:rPr lang="es-ES_tradnl" sz="1800" i="1">
                              <a:latin typeface="Cambria Math"/>
                            </a:rPr>
                            <m:t>𝑟𝑒𝑐h𝑎</m:t>
                          </m:r>
                          <m:r>
                            <a:rPr lang="es-ES_tradnl" sz="1800" i="1">
                              <a:latin typeface="Cambria Math"/>
                            </a:rPr>
                            <m:t> </m:t>
                          </m:r>
                        </m:e>
                      </m:mr>
                      <m:mr>
                        <m:e>
                          <m:eqArr>
                            <m:eqArrPr>
                              <m:ctrlPr>
                                <a:rPr lang="es-ES_tradnl" sz="1800" i="1">
                                  <a:latin typeface="Cambria Math"/>
                                </a:rPr>
                              </m:ctrlPr>
                            </m:eqArrPr>
                            <m:e>
                              <m:r>
                                <a:rPr lang="es-ES_tradnl" sz="1800" i="1">
                                  <a:latin typeface="Cambria Math"/>
                                </a:rPr>
                                <m:t>𝐸𝑠𝑡𝑖𝑚𝑎𝑐𝑖</m:t>
                              </m:r>
                              <m:r>
                                <a:rPr lang="es-ES_tradnl" sz="1800" i="1">
                                  <a:latin typeface="Cambria Math"/>
                                </a:rPr>
                                <m:t>ó</m:t>
                              </m:r>
                              <m:r>
                                <a:rPr lang="es-ES_tradnl" sz="1800" i="1">
                                  <a:latin typeface="Cambria Math"/>
                                </a:rPr>
                                <m:t>𝑛</m:t>
                              </m:r>
                            </m:e>
                            <m:e>
                              <m:r>
                                <a:rPr lang="es-ES_tradnl" sz="1800" i="1">
                                  <a:latin typeface="Cambria Math"/>
                                </a:rPr>
                                <m:t>𝑑𝑒</m:t>
                              </m:r>
                              <m:r>
                                <a:rPr lang="es-ES_tradnl" sz="1800" i="1">
                                  <a:latin typeface="Cambria Math"/>
                                </a:rPr>
                                <m:t> </m:t>
                              </m:r>
                              <m:r>
                                <a:rPr lang="es-ES_tradnl" sz="1800" i="1">
                                  <a:latin typeface="Cambria Math"/>
                                </a:rPr>
                                <m:t>𝐺𝑎𝑠𝑡𝑜</m:t>
                              </m:r>
                            </m:e>
                          </m:eqArr>
                        </m:e>
                      </m:mr>
                    </m:m>
                    <m:r>
                      <a:rPr lang="es-ES_tradnl" sz="1800" i="1">
                        <a:latin typeface="Cambria Math"/>
                      </a:rPr>
                      <m:t>=</m:t>
                    </m:r>
                    <m:d>
                      <m:dPr>
                        <m:begChr m:val="["/>
                        <m:endChr m:val="]"/>
                        <m:ctrlPr>
                          <a:rPr lang="es-ES_tradnl" sz="1800" i="1">
                            <a:latin typeface="Cambria Math"/>
                          </a:rPr>
                        </m:ctrlPr>
                      </m:dPr>
                      <m:e>
                        <m:f>
                          <m:fPr>
                            <m:ctrlPr>
                              <a:rPr lang="es-ES_tradnl" sz="1800" i="1">
                                <a:latin typeface="Cambria Math"/>
                              </a:rPr>
                            </m:ctrlPr>
                          </m:fPr>
                          <m:num>
                            <m:r>
                              <a:rPr lang="es-ES_tradnl" sz="1800" i="1">
                                <a:latin typeface="Cambria Math"/>
                              </a:rPr>
                              <m:t>$</m:t>
                            </m:r>
                            <m:r>
                              <a:rPr lang="es-ES_tradnl" sz="1800" i="1">
                                <a:latin typeface="Cambria Math"/>
                              </a:rPr>
                              <m:t>𝐺𝑎𝑠𝑡𝑜</m:t>
                            </m:r>
                            <m:r>
                              <a:rPr lang="es-ES_tradnl" sz="1800" i="1">
                                <a:latin typeface="Cambria Math"/>
                              </a:rPr>
                              <m:t> </m:t>
                            </m:r>
                            <m:r>
                              <a:rPr lang="es-ES_tradnl" sz="1800" i="1">
                                <a:latin typeface="Cambria Math"/>
                              </a:rPr>
                              <m:t>𝐸𝑗𝑒𝑐𝑢𝑡𝑎𝑑𝑜</m:t>
                            </m:r>
                          </m:num>
                          <m:den>
                            <m:eqArr>
                              <m:eqArrPr>
                                <m:ctrlPr>
                                  <a:rPr lang="es-ES_tradnl" sz="1800" i="1">
                                    <a:latin typeface="Cambria Math"/>
                                  </a:rPr>
                                </m:ctrlPr>
                              </m:eqArrPr>
                              <m:e>
                                <m:r>
                                  <a:rPr lang="es-ES_tradnl" sz="1800" i="1">
                                    <a:latin typeface="Cambria Math"/>
                                  </a:rPr>
                                  <m:t>$</m:t>
                                </m:r>
                                <m:r>
                                  <a:rPr lang="es-ES_tradnl" sz="1800" i="1">
                                    <a:latin typeface="Cambria Math"/>
                                  </a:rPr>
                                  <m:t>𝑃𝑟𝑒𝑠𝑢𝑝𝑢𝑒𝑠𝑡𝑜</m:t>
                                </m:r>
                                <m:r>
                                  <a:rPr lang="es-ES_tradnl" sz="1800" i="1">
                                    <a:latin typeface="Cambria Math"/>
                                  </a:rPr>
                                  <m:t> </m:t>
                                </m:r>
                                <m:r>
                                  <a:rPr lang="es-ES_tradnl" sz="1800" i="1">
                                    <a:latin typeface="Cambria Math"/>
                                  </a:rPr>
                                  <m:t>𝑑𝑒</m:t>
                                </m:r>
                                <m:r>
                                  <a:rPr lang="es-ES_tradnl" sz="1800" i="1">
                                    <a:latin typeface="Cambria Math"/>
                                  </a:rPr>
                                  <m:t> </m:t>
                                </m:r>
                              </m:e>
                              <m:e>
                                <m:r>
                                  <a:rPr lang="es-ES_tradnl" sz="1800" i="1">
                                    <a:latin typeface="Cambria Math"/>
                                  </a:rPr>
                                  <m:t>𝐼𝑛𝑣𝑒𝑟𝑠𝑖</m:t>
                                </m:r>
                                <m:r>
                                  <a:rPr lang="es-ES_tradnl" sz="1800" i="1">
                                    <a:latin typeface="Cambria Math"/>
                                  </a:rPr>
                                  <m:t>ó</m:t>
                                </m:r>
                                <m:r>
                                  <a:rPr lang="es-ES_tradnl" sz="1800" i="1">
                                    <a:latin typeface="Cambria Math"/>
                                  </a:rPr>
                                  <m:t>𝑛</m:t>
                                </m:r>
                                <m:r>
                                  <a:rPr lang="es-ES_tradnl" sz="1800" i="1">
                                    <a:latin typeface="Cambria Math"/>
                                  </a:rPr>
                                  <m:t> </m:t>
                                </m:r>
                                <m:r>
                                  <a:rPr lang="es-ES_tradnl" sz="1800" i="1">
                                    <a:latin typeface="Cambria Math"/>
                                  </a:rPr>
                                  <m:t>𝑃𝑟𝑜𝑦𝑒𝑐𝑡𝑎𝑑𝑜</m:t>
                                </m:r>
                              </m:e>
                            </m:eqArr>
                          </m:den>
                        </m:f>
                      </m:e>
                    </m:d>
                    <m:r>
                      <a:rPr lang="es-ES_tradnl" sz="1800" i="1">
                        <a:latin typeface="Cambria Math"/>
                      </a:rPr>
                      <m:t>∗100</m:t>
                    </m:r>
                  </m:oMath>
                </a14:m>
                <a:endParaRPr lang="es-CL" sz="1800" dirty="0"/>
              </a:p>
              <a:p>
                <a:endParaRPr lang="es-ES_tradnl" sz="2400" b="0" dirty="0" smtClean="0"/>
              </a:p>
              <a:p>
                <a:endParaRPr lang="es-ES_tradnl" sz="2400" b="0" dirty="0" smtClean="0"/>
              </a:p>
              <a:p>
                <a:pPr marL="0" indent="0">
                  <a:buNone/>
                </a:pPr>
                <a:endParaRPr lang="es-ES_tradnl" sz="2400" dirty="0" smtClean="0"/>
              </a:p>
              <a:p>
                <a:endParaRPr lang="es-CL" sz="2400" dirty="0"/>
              </a:p>
            </p:txBody>
          </p:sp>
        </mc:Choice>
        <mc:Fallback xmlns="">
          <p:sp>
            <p:nvSpPr>
              <p:cNvPr id="3" name="2 Marcador de contenido"/>
              <p:cNvSpPr>
                <a:spLocks noGrp="1" noRot="1" noChangeAspect="1" noMove="1" noResize="1" noEditPoints="1" noAdjustHandles="1" noChangeArrowheads="1" noChangeShapeType="1" noTextEdit="1"/>
              </p:cNvSpPr>
              <p:nvPr>
                <p:ph sz="quarter" idx="1"/>
              </p:nvPr>
            </p:nvSpPr>
            <p:spPr>
              <a:xfrm>
                <a:off x="457200" y="1124745"/>
                <a:ext cx="8229600" cy="5688632"/>
              </a:xfrm>
              <a:blipFill rotWithShape="1">
                <a:blip r:embed="rId3"/>
                <a:stretch>
                  <a:fillRect l="-444" t="-857"/>
                </a:stretch>
              </a:blipFill>
            </p:spPr>
            <p:txBody>
              <a:bodyPr/>
              <a:lstStyle/>
              <a:p>
                <a:r>
                  <a:rPr lang="es-CL">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253721367"/>
              </p:ext>
            </p:extLst>
          </p:nvPr>
        </p:nvGraphicFramePr>
        <p:xfrm>
          <a:off x="5940152" y="2492896"/>
          <a:ext cx="2664296" cy="1579632"/>
        </p:xfrm>
        <a:graphic>
          <a:graphicData uri="http://schemas.openxmlformats.org/drawingml/2006/table">
            <a:tbl>
              <a:tblPr firstRow="1" bandRow="1">
                <a:tableStyleId>{5C22544A-7EE6-4342-B048-85BDC9FD1C3A}</a:tableStyleId>
              </a:tblPr>
              <a:tblGrid>
                <a:gridCol w="1502936"/>
                <a:gridCol w="1161360"/>
              </a:tblGrid>
              <a:tr h="263272">
                <a:tc>
                  <a:txBody>
                    <a:bodyPr/>
                    <a:lstStyle/>
                    <a:p>
                      <a:r>
                        <a:rPr lang="es-ES" sz="1600" dirty="0" smtClean="0"/>
                        <a:t>Complejo</a:t>
                      </a:r>
                      <a:endParaRPr lang="es-ES" sz="1600" dirty="0"/>
                    </a:p>
                  </a:txBody>
                  <a:tcPr marL="0" marR="0" marT="0" marB="0"/>
                </a:tc>
                <a:tc>
                  <a:txBody>
                    <a:bodyPr/>
                    <a:lstStyle/>
                    <a:p>
                      <a:r>
                        <a:rPr lang="es-ES" sz="1600" dirty="0" smtClean="0"/>
                        <a:t>valor</a:t>
                      </a:r>
                      <a:endParaRPr lang="es-ES" sz="1600" dirty="0"/>
                    </a:p>
                  </a:txBody>
                  <a:tcPr marL="0" marR="0" marT="0" marB="0"/>
                </a:tc>
              </a:tr>
              <a:tr h="263272">
                <a:tc>
                  <a:txBody>
                    <a:bodyPr/>
                    <a:lstStyle/>
                    <a:p>
                      <a:r>
                        <a:rPr lang="es-ES" sz="1600" dirty="0" err="1" smtClean="0"/>
                        <a:t>Chacalluta</a:t>
                      </a:r>
                      <a:endParaRPr lang="es-ES" sz="1600" dirty="0"/>
                    </a:p>
                  </a:txBody>
                  <a:tcPr marL="0" marR="0" marT="0" marB="0"/>
                </a:tc>
                <a:tc>
                  <a:txBody>
                    <a:bodyPr/>
                    <a:lstStyle/>
                    <a:p>
                      <a:pPr algn="ctr"/>
                      <a:r>
                        <a:rPr lang="es-ES" sz="1600" dirty="0" smtClean="0">
                          <a:solidFill>
                            <a:srgbClr val="0070C0"/>
                          </a:solidFill>
                        </a:rPr>
                        <a:t>66%</a:t>
                      </a:r>
                      <a:endParaRPr lang="es-ES" sz="1600" dirty="0">
                        <a:solidFill>
                          <a:srgbClr val="0070C0"/>
                        </a:solidFill>
                      </a:endParaRPr>
                    </a:p>
                  </a:txBody>
                  <a:tcPr marL="0" marR="0" marT="0" marB="0"/>
                </a:tc>
              </a:tr>
              <a:tr h="263272">
                <a:tc>
                  <a:txBody>
                    <a:bodyPr/>
                    <a:lstStyle/>
                    <a:p>
                      <a:r>
                        <a:rPr lang="es-ES" sz="1600" dirty="0" err="1" smtClean="0"/>
                        <a:t>Colchane</a:t>
                      </a:r>
                      <a:endParaRPr lang="es-ES" sz="1600" dirty="0"/>
                    </a:p>
                  </a:txBody>
                  <a:tcPr marL="0" marR="0" marT="0" marB="0"/>
                </a:tc>
                <a:tc>
                  <a:txBody>
                    <a:bodyPr/>
                    <a:lstStyle/>
                    <a:p>
                      <a:pPr algn="ctr"/>
                      <a:r>
                        <a:rPr lang="es-ES" sz="1600" dirty="0" smtClean="0"/>
                        <a:t>S/I</a:t>
                      </a:r>
                      <a:endParaRPr lang="es-ES" sz="1600" dirty="0"/>
                    </a:p>
                  </a:txBody>
                  <a:tcPr marL="0" marR="0" marT="0" marB="0"/>
                </a:tc>
              </a:tr>
              <a:tr h="263272">
                <a:tc>
                  <a:txBody>
                    <a:bodyPr/>
                    <a:lstStyle/>
                    <a:p>
                      <a:r>
                        <a:rPr lang="es-ES" sz="1600" dirty="0" err="1" smtClean="0"/>
                        <a:t>Puesco</a:t>
                      </a:r>
                      <a:endParaRPr lang="es-ES" sz="1600" dirty="0"/>
                    </a:p>
                  </a:txBody>
                  <a:tcPr marL="0" marR="0" marT="0" marB="0"/>
                </a:tc>
                <a:tc>
                  <a:txBody>
                    <a:bodyPr/>
                    <a:lstStyle/>
                    <a:p>
                      <a:pPr algn="ctr"/>
                      <a:r>
                        <a:rPr lang="es-ES" sz="1600" dirty="0" smtClean="0">
                          <a:solidFill>
                            <a:srgbClr val="FF0000"/>
                          </a:solidFill>
                        </a:rPr>
                        <a:t>108%</a:t>
                      </a:r>
                      <a:endParaRPr lang="es-ES" sz="1600" dirty="0">
                        <a:solidFill>
                          <a:srgbClr val="FF0000"/>
                        </a:solidFill>
                      </a:endParaRPr>
                    </a:p>
                  </a:txBody>
                  <a:tcPr marL="0" marR="0" marT="0" marB="0"/>
                </a:tc>
              </a:tr>
              <a:tr h="263272">
                <a:tc>
                  <a:txBody>
                    <a:bodyPr/>
                    <a:lstStyle/>
                    <a:p>
                      <a:r>
                        <a:rPr lang="es-ES" sz="1600" dirty="0" smtClean="0"/>
                        <a:t>C. </a:t>
                      </a:r>
                      <a:r>
                        <a:rPr lang="es-ES" sz="1600" dirty="0" err="1" smtClean="0"/>
                        <a:t>Samoré</a:t>
                      </a:r>
                      <a:r>
                        <a:rPr lang="es-ES" sz="1600" dirty="0" smtClean="0"/>
                        <a:t> (1)</a:t>
                      </a:r>
                      <a:endParaRPr lang="es-ES" sz="1600" dirty="0"/>
                    </a:p>
                  </a:txBody>
                  <a:tcPr marL="0" marR="0" marT="0" marB="0"/>
                </a:tc>
                <a:tc>
                  <a:txBody>
                    <a:bodyPr/>
                    <a:lstStyle/>
                    <a:p>
                      <a:pPr algn="ctr"/>
                      <a:r>
                        <a:rPr lang="es-ES" sz="1600" dirty="0" smtClean="0">
                          <a:solidFill>
                            <a:srgbClr val="FF0000"/>
                          </a:solidFill>
                        </a:rPr>
                        <a:t>138%</a:t>
                      </a:r>
                      <a:endParaRPr lang="es-ES" sz="1600" dirty="0">
                        <a:solidFill>
                          <a:srgbClr val="FF0000"/>
                        </a:solidFill>
                      </a:endParaRPr>
                    </a:p>
                  </a:txBody>
                  <a:tcPr marL="0" marR="0" marT="0" marB="0"/>
                </a:tc>
              </a:tr>
              <a:tr h="263272">
                <a:tc>
                  <a:txBody>
                    <a:bodyPr/>
                    <a:lstStyle/>
                    <a:p>
                      <a:r>
                        <a:rPr lang="es-ES" sz="1600" dirty="0" smtClean="0"/>
                        <a:t>C. </a:t>
                      </a:r>
                      <a:r>
                        <a:rPr lang="es-ES" sz="1600" dirty="0" err="1" smtClean="0"/>
                        <a:t>Samoré</a:t>
                      </a:r>
                      <a:r>
                        <a:rPr lang="es-ES" sz="1600" dirty="0" smtClean="0"/>
                        <a:t> (2)</a:t>
                      </a:r>
                      <a:endParaRPr lang="es-ES" sz="1600" dirty="0"/>
                    </a:p>
                  </a:txBody>
                  <a:tcPr marL="0" marR="0" marT="0" marB="0"/>
                </a:tc>
                <a:tc>
                  <a:txBody>
                    <a:bodyPr/>
                    <a:lstStyle/>
                    <a:p>
                      <a:pPr algn="ctr"/>
                      <a:r>
                        <a:rPr lang="es-ES" sz="1600" dirty="0" smtClean="0">
                          <a:solidFill>
                            <a:srgbClr val="FF0000"/>
                          </a:solidFill>
                        </a:rPr>
                        <a:t>181%</a:t>
                      </a:r>
                      <a:endParaRPr lang="es-ES" sz="1600" dirty="0">
                        <a:solidFill>
                          <a:srgbClr val="FF0000"/>
                        </a:solidFill>
                      </a:endParaRPr>
                    </a:p>
                  </a:txBody>
                  <a:tcPr marL="0" marR="0" marT="0" marB="0"/>
                </a:tc>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197900779"/>
              </p:ext>
            </p:extLst>
          </p:nvPr>
        </p:nvGraphicFramePr>
        <p:xfrm>
          <a:off x="5940152" y="4673736"/>
          <a:ext cx="2664296" cy="1563576"/>
        </p:xfrm>
        <a:graphic>
          <a:graphicData uri="http://schemas.openxmlformats.org/drawingml/2006/table">
            <a:tbl>
              <a:tblPr firstRow="1" bandRow="1">
                <a:tableStyleId>{5C22544A-7EE6-4342-B048-85BDC9FD1C3A}</a:tableStyleId>
              </a:tblPr>
              <a:tblGrid>
                <a:gridCol w="1502936"/>
                <a:gridCol w="1161360"/>
              </a:tblGrid>
              <a:tr h="260596">
                <a:tc>
                  <a:txBody>
                    <a:bodyPr/>
                    <a:lstStyle/>
                    <a:p>
                      <a:r>
                        <a:rPr lang="es-ES" sz="1600" dirty="0" smtClean="0"/>
                        <a:t>Complejo</a:t>
                      </a:r>
                      <a:endParaRPr lang="es-ES" sz="1600" dirty="0"/>
                    </a:p>
                  </a:txBody>
                  <a:tcPr marL="0" marR="0" marT="0" marB="0"/>
                </a:tc>
                <a:tc>
                  <a:txBody>
                    <a:bodyPr/>
                    <a:lstStyle/>
                    <a:p>
                      <a:r>
                        <a:rPr lang="es-ES" sz="1600" dirty="0" smtClean="0"/>
                        <a:t>valor</a:t>
                      </a:r>
                      <a:endParaRPr lang="es-ES" sz="1600" dirty="0"/>
                    </a:p>
                  </a:txBody>
                  <a:tcPr marL="0" marR="0" marT="0" marB="0"/>
                </a:tc>
              </a:tr>
              <a:tr h="260596">
                <a:tc>
                  <a:txBody>
                    <a:bodyPr/>
                    <a:lstStyle/>
                    <a:p>
                      <a:r>
                        <a:rPr lang="es-ES" sz="1600" dirty="0" err="1" smtClean="0"/>
                        <a:t>Chacalluta</a:t>
                      </a:r>
                      <a:endParaRPr lang="es-ES" sz="1600" dirty="0"/>
                    </a:p>
                  </a:txBody>
                  <a:tcPr marL="0" marR="0" marT="0" marB="0"/>
                </a:tc>
                <a:tc>
                  <a:txBody>
                    <a:bodyPr/>
                    <a:lstStyle/>
                    <a:p>
                      <a:pPr algn="ctr"/>
                      <a:r>
                        <a:rPr lang="es-ES" sz="1600" dirty="0" smtClean="0">
                          <a:solidFill>
                            <a:srgbClr val="FF0000"/>
                          </a:solidFill>
                        </a:rPr>
                        <a:t>137%</a:t>
                      </a:r>
                      <a:endParaRPr lang="es-ES" sz="1600" dirty="0">
                        <a:solidFill>
                          <a:srgbClr val="FF0000"/>
                        </a:solidFill>
                      </a:endParaRPr>
                    </a:p>
                  </a:txBody>
                  <a:tcPr marL="0" marR="0" marT="0" marB="0"/>
                </a:tc>
              </a:tr>
              <a:tr h="260596">
                <a:tc>
                  <a:txBody>
                    <a:bodyPr/>
                    <a:lstStyle/>
                    <a:p>
                      <a:r>
                        <a:rPr lang="es-ES" sz="1600" dirty="0" err="1" smtClean="0"/>
                        <a:t>Colchane</a:t>
                      </a:r>
                      <a:endParaRPr lang="es-ES" sz="1600" dirty="0"/>
                    </a:p>
                  </a:txBody>
                  <a:tcPr marL="0" marR="0" marT="0" marB="0"/>
                </a:tc>
                <a:tc>
                  <a:txBody>
                    <a:bodyPr/>
                    <a:lstStyle/>
                    <a:p>
                      <a:pPr algn="ctr"/>
                      <a:r>
                        <a:rPr lang="es-ES" sz="1600" dirty="0" smtClean="0">
                          <a:solidFill>
                            <a:srgbClr val="FF0000"/>
                          </a:solidFill>
                        </a:rPr>
                        <a:t>116%</a:t>
                      </a:r>
                      <a:endParaRPr lang="es-ES" sz="1600" dirty="0">
                        <a:solidFill>
                          <a:srgbClr val="FF0000"/>
                        </a:solidFill>
                      </a:endParaRPr>
                    </a:p>
                  </a:txBody>
                  <a:tcPr marL="0" marR="0" marT="0" marB="0"/>
                </a:tc>
              </a:tr>
              <a:tr h="260596">
                <a:tc>
                  <a:txBody>
                    <a:bodyPr/>
                    <a:lstStyle/>
                    <a:p>
                      <a:r>
                        <a:rPr lang="es-ES" sz="1600" dirty="0" err="1" smtClean="0"/>
                        <a:t>Puesco</a:t>
                      </a:r>
                      <a:endParaRPr lang="es-ES" sz="1600" dirty="0"/>
                    </a:p>
                  </a:txBody>
                  <a:tcPr marL="0" marR="0" marT="0" marB="0"/>
                </a:tc>
                <a:tc>
                  <a:txBody>
                    <a:bodyPr/>
                    <a:lstStyle/>
                    <a:p>
                      <a:pPr algn="ctr"/>
                      <a:r>
                        <a:rPr lang="es-ES" sz="1600" dirty="0" smtClean="0">
                          <a:solidFill>
                            <a:srgbClr val="FF0000"/>
                          </a:solidFill>
                        </a:rPr>
                        <a:t>108%</a:t>
                      </a:r>
                      <a:endParaRPr lang="es-ES" sz="1600" dirty="0">
                        <a:solidFill>
                          <a:srgbClr val="FF0000"/>
                        </a:solidFill>
                      </a:endParaRPr>
                    </a:p>
                  </a:txBody>
                  <a:tcPr marL="0" marR="0" marT="0" marB="0"/>
                </a:tc>
              </a:tr>
              <a:tr h="260596">
                <a:tc>
                  <a:txBody>
                    <a:bodyPr/>
                    <a:lstStyle/>
                    <a:p>
                      <a:r>
                        <a:rPr lang="es-ES" sz="1600" dirty="0" smtClean="0"/>
                        <a:t>C. </a:t>
                      </a:r>
                      <a:r>
                        <a:rPr lang="es-ES" sz="1600" dirty="0" err="1" smtClean="0"/>
                        <a:t>Samoré</a:t>
                      </a:r>
                      <a:r>
                        <a:rPr lang="es-ES" sz="1600" dirty="0" smtClean="0"/>
                        <a:t> (1)</a:t>
                      </a:r>
                      <a:endParaRPr lang="es-ES" sz="1600" dirty="0"/>
                    </a:p>
                  </a:txBody>
                  <a:tcPr marL="0" marR="0" marT="0" marB="0"/>
                </a:tc>
                <a:tc>
                  <a:txBody>
                    <a:bodyPr/>
                    <a:lstStyle/>
                    <a:p>
                      <a:pPr algn="ctr"/>
                      <a:r>
                        <a:rPr lang="es-ES" sz="1600" dirty="0" smtClean="0">
                          <a:solidFill>
                            <a:srgbClr val="FF0000"/>
                          </a:solidFill>
                        </a:rPr>
                        <a:t>109%</a:t>
                      </a:r>
                      <a:endParaRPr lang="es-ES" sz="1600" dirty="0">
                        <a:solidFill>
                          <a:srgbClr val="FF0000"/>
                        </a:solidFill>
                      </a:endParaRPr>
                    </a:p>
                  </a:txBody>
                  <a:tcPr marL="0" marR="0" marT="0" marB="0"/>
                </a:tc>
              </a:tr>
              <a:tr h="260596">
                <a:tc>
                  <a:txBody>
                    <a:bodyPr/>
                    <a:lstStyle/>
                    <a:p>
                      <a:r>
                        <a:rPr lang="es-ES" sz="1600" dirty="0" smtClean="0"/>
                        <a:t>C. </a:t>
                      </a:r>
                      <a:r>
                        <a:rPr lang="es-ES" sz="1600" dirty="0" err="1" smtClean="0"/>
                        <a:t>Samoré</a:t>
                      </a:r>
                      <a:r>
                        <a:rPr lang="es-ES" sz="1600" dirty="0" smtClean="0"/>
                        <a:t> (2)</a:t>
                      </a:r>
                      <a:endParaRPr lang="es-ES" sz="1600" dirty="0"/>
                    </a:p>
                  </a:txBody>
                  <a:tcPr marL="0" marR="0" marT="0" marB="0"/>
                </a:tc>
                <a:tc>
                  <a:txBody>
                    <a:bodyPr/>
                    <a:lstStyle/>
                    <a:p>
                      <a:pPr algn="ctr"/>
                      <a:r>
                        <a:rPr lang="es-ES" sz="1600" dirty="0" smtClean="0">
                          <a:solidFill>
                            <a:srgbClr val="FF0000"/>
                          </a:solidFill>
                        </a:rPr>
                        <a:t>105%</a:t>
                      </a:r>
                      <a:endParaRPr lang="es-ES" sz="1600" dirty="0">
                        <a:solidFill>
                          <a:srgbClr val="FF0000"/>
                        </a:solidFill>
                      </a:endParaRPr>
                    </a:p>
                  </a:txBody>
                  <a:tcPr marL="0" marR="0" marT="0" marB="0"/>
                </a:tc>
              </a:tr>
            </a:tbl>
          </a:graphicData>
        </a:graphic>
      </p:graphicFrame>
    </p:spTree>
    <p:extLst>
      <p:ext uri="{BB962C8B-B14F-4D97-AF65-F5344CB8AC3E}">
        <p14:creationId xmlns:p14="http://schemas.microsoft.com/office/powerpoint/2010/main" val="258680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I. Evaluación </a:t>
            </a:r>
            <a:r>
              <a:rPr lang="es-ES" dirty="0"/>
              <a:t>de Proyectos al término de su ejecución</a:t>
            </a:r>
            <a:endParaRPr lang="es-CL" dirty="0"/>
          </a:p>
        </p:txBody>
      </p:sp>
      <p:sp>
        <p:nvSpPr>
          <p:cNvPr id="3" name="2 Marcador de contenido"/>
          <p:cNvSpPr>
            <a:spLocks noGrp="1"/>
          </p:cNvSpPr>
          <p:nvPr>
            <p:ph sz="quarter" idx="1"/>
          </p:nvPr>
        </p:nvSpPr>
        <p:spPr>
          <a:xfrm>
            <a:off x="457200" y="1219200"/>
            <a:ext cx="8229600" cy="1849760"/>
          </a:xfrm>
        </p:spPr>
        <p:txBody>
          <a:bodyPr/>
          <a:lstStyle/>
          <a:p>
            <a:r>
              <a:rPr lang="es-ES_tradnl" dirty="0" smtClean="0"/>
              <a:t>C. Magnitudes de proyecto</a:t>
            </a:r>
          </a:p>
          <a:p>
            <a:pPr lvl="1">
              <a:spcBef>
                <a:spcPts val="0"/>
              </a:spcBef>
            </a:pPr>
            <a:r>
              <a:rPr lang="es-ES_tradnl" sz="1600" dirty="0" smtClean="0"/>
              <a:t>Fuente: información SNI y constatación en terreno</a:t>
            </a:r>
          </a:p>
        </p:txBody>
      </p:sp>
      <p:sp>
        <p:nvSpPr>
          <p:cNvPr id="5" name="4 CuadroTexto"/>
          <p:cNvSpPr txBox="1"/>
          <p:nvPr/>
        </p:nvSpPr>
        <p:spPr>
          <a:xfrm>
            <a:off x="503548" y="1916832"/>
            <a:ext cx="4032448" cy="1656184"/>
          </a:xfrm>
          <a:prstGeom prst="rect">
            <a:avLst/>
          </a:prstGeom>
          <a:noFill/>
          <a:ln>
            <a:solidFill>
              <a:schemeClr val="bg2">
                <a:lumMod val="10000"/>
              </a:schemeClr>
            </a:solidFill>
          </a:ln>
        </p:spPr>
        <p:txBody>
          <a:bodyPr wrap="square" rtlCol="0">
            <a:noAutofit/>
          </a:bodyPr>
          <a:lstStyle/>
          <a:p>
            <a:r>
              <a:rPr lang="es-ES_tradnl" dirty="0" err="1" smtClean="0"/>
              <a:t>Chacalluta</a:t>
            </a:r>
            <a:endParaRPr lang="es-ES_tradnl" dirty="0" smtClean="0"/>
          </a:p>
          <a:p>
            <a:pPr marL="285750" indent="-285750">
              <a:buFont typeface="Arial" pitchFamily="34" charset="0"/>
              <a:buChar char="•"/>
            </a:pPr>
            <a:r>
              <a:rPr lang="es-ES" sz="1600" dirty="0" smtClean="0"/>
              <a:t>Incorporación </a:t>
            </a:r>
            <a:r>
              <a:rPr lang="es-ES" sz="1600" dirty="0"/>
              <a:t>de módulos para servicios no considerados </a:t>
            </a:r>
            <a:endParaRPr lang="es-ES" sz="1600" dirty="0" smtClean="0"/>
          </a:p>
          <a:p>
            <a:pPr marL="285750" indent="-285750">
              <a:buFont typeface="Arial" pitchFamily="34" charset="0"/>
              <a:buChar char="•"/>
            </a:pPr>
            <a:r>
              <a:rPr lang="es-ES" sz="1600" dirty="0" smtClean="0"/>
              <a:t>Cambio </a:t>
            </a:r>
            <a:r>
              <a:rPr lang="es-ES" sz="1600" dirty="0"/>
              <a:t>en el uso de pistas (buses y vehículos particulares), </a:t>
            </a:r>
            <a:endParaRPr lang="es-ES_tradnl" sz="1600" dirty="0" smtClean="0"/>
          </a:p>
        </p:txBody>
      </p:sp>
      <p:sp>
        <p:nvSpPr>
          <p:cNvPr id="7" name="6 CuadroTexto"/>
          <p:cNvSpPr txBox="1"/>
          <p:nvPr/>
        </p:nvSpPr>
        <p:spPr>
          <a:xfrm>
            <a:off x="4716016" y="1916832"/>
            <a:ext cx="4032448" cy="1656184"/>
          </a:xfrm>
          <a:prstGeom prst="rect">
            <a:avLst/>
          </a:prstGeom>
          <a:noFill/>
          <a:ln>
            <a:solidFill>
              <a:schemeClr val="bg2">
                <a:lumMod val="10000"/>
              </a:schemeClr>
            </a:solidFill>
          </a:ln>
        </p:spPr>
        <p:txBody>
          <a:bodyPr wrap="square" rtlCol="0">
            <a:noAutofit/>
          </a:bodyPr>
          <a:lstStyle>
            <a:defPPr>
              <a:defRPr lang="es-ES"/>
            </a:defPPr>
          </a:lstStyle>
          <a:p>
            <a:r>
              <a:rPr lang="es-ES_tradnl" dirty="0" err="1" smtClean="0"/>
              <a:t>Colchane</a:t>
            </a:r>
            <a:endParaRPr lang="es-ES_tradnl" dirty="0" smtClean="0"/>
          </a:p>
          <a:p>
            <a:pPr marL="285750" lvl="0" indent="-285750">
              <a:buFont typeface="Arial" pitchFamily="34" charset="0"/>
              <a:buChar char="•"/>
            </a:pPr>
            <a:r>
              <a:rPr lang="es-CL" sz="1600" dirty="0" smtClean="0"/>
              <a:t>Sala </a:t>
            </a:r>
            <a:r>
              <a:rPr lang="es-CL" sz="1600" dirty="0"/>
              <a:t>de cámara de </a:t>
            </a:r>
            <a:r>
              <a:rPr lang="es-CL" sz="1600" dirty="0" err="1"/>
              <a:t>televigilancia</a:t>
            </a:r>
            <a:r>
              <a:rPr lang="es-CL" sz="1600" dirty="0"/>
              <a:t>: no se usa.</a:t>
            </a:r>
            <a:endParaRPr lang="es-ES" sz="1600" dirty="0"/>
          </a:p>
          <a:p>
            <a:pPr marL="285750" indent="-285750">
              <a:buFont typeface="Arial" pitchFamily="34" charset="0"/>
              <a:buChar char="•"/>
            </a:pPr>
            <a:r>
              <a:rPr lang="es-ES" sz="1600" dirty="0" smtClean="0"/>
              <a:t>Oficinas </a:t>
            </a:r>
            <a:r>
              <a:rPr lang="es-ES" sz="1600" dirty="0"/>
              <a:t>destinadas al control migratorio y aduanero en área de control de camiones: no se utilizan.</a:t>
            </a:r>
            <a:endParaRPr lang="es-ES_tradnl" sz="1600" dirty="0"/>
          </a:p>
        </p:txBody>
      </p:sp>
      <p:sp>
        <p:nvSpPr>
          <p:cNvPr id="8" name="7 CuadroTexto"/>
          <p:cNvSpPr txBox="1"/>
          <p:nvPr/>
        </p:nvSpPr>
        <p:spPr>
          <a:xfrm>
            <a:off x="503548" y="3573016"/>
            <a:ext cx="4032448" cy="1656184"/>
          </a:xfrm>
          <a:prstGeom prst="rect">
            <a:avLst/>
          </a:prstGeom>
          <a:noFill/>
          <a:ln>
            <a:solidFill>
              <a:schemeClr val="bg2">
                <a:lumMod val="10000"/>
              </a:schemeClr>
            </a:solidFill>
          </a:ln>
        </p:spPr>
        <p:txBody>
          <a:bodyPr wrap="square" rtlCol="0">
            <a:noAutofit/>
          </a:bodyPr>
          <a:lstStyle/>
          <a:p>
            <a:r>
              <a:rPr lang="es-ES_tradnl" dirty="0" err="1" smtClean="0"/>
              <a:t>Puesco</a:t>
            </a:r>
            <a:endParaRPr lang="es-ES_tradnl" dirty="0" smtClean="0"/>
          </a:p>
          <a:p>
            <a:pPr marL="285750" indent="-285750">
              <a:buFont typeface="Arial" pitchFamily="34" charset="0"/>
              <a:buChar char="•"/>
            </a:pPr>
            <a:r>
              <a:rPr lang="es-ES" sz="1600" dirty="0" smtClean="0"/>
              <a:t>Sala </a:t>
            </a:r>
            <a:r>
              <a:rPr lang="es-ES" sz="1600" dirty="0"/>
              <a:t>equipo electrógeno no cumple requisitos de ventilación y </a:t>
            </a:r>
            <a:r>
              <a:rPr lang="es-ES" sz="1600" dirty="0" smtClean="0"/>
              <a:t>aislación: </a:t>
            </a:r>
            <a:r>
              <a:rPr lang="es-ES" sz="1600" dirty="0"/>
              <a:t>permanente caídas del sistema eléctrico</a:t>
            </a:r>
            <a:r>
              <a:rPr lang="es-ES" sz="1600" dirty="0" smtClean="0"/>
              <a:t>.</a:t>
            </a:r>
            <a:endParaRPr lang="es-ES_tradnl" sz="1600" dirty="0"/>
          </a:p>
        </p:txBody>
      </p:sp>
      <p:sp>
        <p:nvSpPr>
          <p:cNvPr id="9" name="8 CuadroTexto"/>
          <p:cNvSpPr txBox="1"/>
          <p:nvPr/>
        </p:nvSpPr>
        <p:spPr>
          <a:xfrm>
            <a:off x="4716016" y="3573016"/>
            <a:ext cx="4032448" cy="1656184"/>
          </a:xfrm>
          <a:prstGeom prst="rect">
            <a:avLst/>
          </a:prstGeom>
          <a:noFill/>
          <a:ln>
            <a:solidFill>
              <a:schemeClr val="bg2">
                <a:lumMod val="10000"/>
              </a:schemeClr>
            </a:solidFill>
          </a:ln>
        </p:spPr>
        <p:txBody>
          <a:bodyPr wrap="square" rtlCol="0">
            <a:noAutofit/>
          </a:bodyPr>
          <a:lstStyle/>
          <a:p>
            <a:r>
              <a:rPr lang="es-ES_tradnl" dirty="0" smtClean="0"/>
              <a:t>C. </a:t>
            </a:r>
            <a:r>
              <a:rPr lang="es-ES_tradnl" dirty="0" err="1" smtClean="0"/>
              <a:t>Samoré</a:t>
            </a:r>
            <a:endParaRPr lang="es-ES_tradnl" dirty="0" smtClean="0"/>
          </a:p>
          <a:p>
            <a:pPr marL="285750" indent="-285750">
              <a:buFont typeface="Arial" pitchFamily="34" charset="0"/>
              <a:buChar char="•"/>
            </a:pPr>
            <a:r>
              <a:rPr lang="es-ES_tradnl" sz="1600" dirty="0" smtClean="0"/>
              <a:t>Galpón para revisión de carga peligrosa nunca utilizado</a:t>
            </a:r>
          </a:p>
          <a:p>
            <a:pPr marL="285750" indent="-285750">
              <a:buFont typeface="Arial" pitchFamily="34" charset="0"/>
              <a:buChar char="•"/>
            </a:pPr>
            <a:r>
              <a:rPr lang="es-ES_tradnl" sz="1600" dirty="0" smtClean="0"/>
              <a:t>Escáner de revisión de equipaje  en desuso por problemas en el diseño</a:t>
            </a:r>
            <a:endParaRPr lang="es-ES_tradnl" sz="1600" dirty="0"/>
          </a:p>
          <a:p>
            <a:endParaRPr lang="es-ES_tradnl" dirty="0" smtClean="0"/>
          </a:p>
        </p:txBody>
      </p:sp>
      <p:sp>
        <p:nvSpPr>
          <p:cNvPr id="10" name="2 Marcador de contenido"/>
          <p:cNvSpPr txBox="1">
            <a:spLocks/>
          </p:cNvSpPr>
          <p:nvPr/>
        </p:nvSpPr>
        <p:spPr>
          <a:xfrm>
            <a:off x="490790" y="5246211"/>
            <a:ext cx="8229600" cy="1152128"/>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s-ES_tradnl" sz="1800" dirty="0" smtClean="0"/>
              <a:t>Los diseñadores terminan siendo quienes definen el Programa </a:t>
            </a:r>
            <a:r>
              <a:rPr lang="es-ES_tradnl" sz="1800" dirty="0" err="1" smtClean="0"/>
              <a:t>arquitetónico</a:t>
            </a:r>
            <a:endParaRPr lang="es-ES_tradnl" sz="1800" dirty="0" smtClean="0"/>
          </a:p>
          <a:p>
            <a:r>
              <a:rPr lang="es-ES_tradnl" sz="1800" dirty="0" smtClean="0"/>
              <a:t>Marcada diferencia entre requerimientos del perfil con dimensión de proyectos y programas arquitectónicos y más aún con lo ejecutado</a:t>
            </a:r>
          </a:p>
        </p:txBody>
      </p:sp>
    </p:spTree>
    <p:extLst>
      <p:ext uri="{BB962C8B-B14F-4D97-AF65-F5344CB8AC3E}">
        <p14:creationId xmlns:p14="http://schemas.microsoft.com/office/powerpoint/2010/main" val="1823659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I. Evaluación </a:t>
            </a:r>
            <a:r>
              <a:rPr lang="es-ES" dirty="0"/>
              <a:t>de Proyectos al término de su ejecución</a:t>
            </a:r>
            <a:endParaRPr lang="es-CL" dirty="0"/>
          </a:p>
        </p:txBody>
      </p:sp>
      <p:sp>
        <p:nvSpPr>
          <p:cNvPr id="3" name="2 Marcador de contenido"/>
          <p:cNvSpPr>
            <a:spLocks noGrp="1"/>
          </p:cNvSpPr>
          <p:nvPr>
            <p:ph sz="quarter" idx="1"/>
          </p:nvPr>
        </p:nvSpPr>
        <p:spPr>
          <a:xfrm>
            <a:off x="457200" y="1219200"/>
            <a:ext cx="8229600" cy="1849760"/>
          </a:xfrm>
        </p:spPr>
        <p:txBody>
          <a:bodyPr/>
          <a:lstStyle/>
          <a:p>
            <a:r>
              <a:rPr lang="es-ES_tradnl" dirty="0" smtClean="0"/>
              <a:t>D. Calidad de infraestructura:</a:t>
            </a:r>
          </a:p>
          <a:p>
            <a:pPr lvl="1">
              <a:spcBef>
                <a:spcPts val="0"/>
              </a:spcBef>
            </a:pPr>
            <a:r>
              <a:rPr lang="es-ES" sz="1600" dirty="0"/>
              <a:t>Fuente: </a:t>
            </a:r>
            <a:r>
              <a:rPr lang="es-ES" sz="1600" dirty="0" smtClean="0"/>
              <a:t>Constatación </a:t>
            </a:r>
            <a:r>
              <a:rPr lang="es-ES" sz="1600" dirty="0"/>
              <a:t>en terreno</a:t>
            </a:r>
          </a:p>
          <a:p>
            <a:pPr lvl="1"/>
            <a:endParaRPr lang="es-ES_tradnl"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47431"/>
            <a:ext cx="7217008" cy="493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465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I. Evaluación de Proyectos al término de su ejecución</a:t>
            </a:r>
            <a:endParaRPr lang="es-CL" dirty="0"/>
          </a:p>
        </p:txBody>
      </p:sp>
      <p:graphicFrame>
        <p:nvGraphicFramePr>
          <p:cNvPr id="8" name="7 Gráfico"/>
          <p:cNvGraphicFramePr/>
          <p:nvPr>
            <p:extLst>
              <p:ext uri="{D42A27DB-BD31-4B8C-83A1-F6EECF244321}">
                <p14:modId xmlns:p14="http://schemas.microsoft.com/office/powerpoint/2010/main" val="2486895950"/>
              </p:ext>
            </p:extLst>
          </p:nvPr>
        </p:nvGraphicFramePr>
        <p:xfrm>
          <a:off x="-8460" y="3825340"/>
          <a:ext cx="2119269" cy="14545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extLst>
              <p:ext uri="{D42A27DB-BD31-4B8C-83A1-F6EECF244321}">
                <p14:modId xmlns:p14="http://schemas.microsoft.com/office/powerpoint/2010/main" val="1855921066"/>
              </p:ext>
            </p:extLst>
          </p:nvPr>
        </p:nvGraphicFramePr>
        <p:xfrm>
          <a:off x="-8460" y="5409516"/>
          <a:ext cx="2118711" cy="1454521"/>
        </p:xfrm>
        <a:graphic>
          <a:graphicData uri="http://schemas.openxmlformats.org/drawingml/2006/chart">
            <c:chart xmlns:c="http://schemas.openxmlformats.org/drawingml/2006/chart" xmlns:r="http://schemas.openxmlformats.org/officeDocument/2006/relationships" r:id="rId4"/>
          </a:graphicData>
        </a:graphic>
      </p:graphicFrame>
      <p:sp>
        <p:nvSpPr>
          <p:cNvPr id="10" name="9 Rectángulo"/>
          <p:cNvSpPr/>
          <p:nvPr/>
        </p:nvSpPr>
        <p:spPr>
          <a:xfrm>
            <a:off x="395536" y="1976776"/>
            <a:ext cx="1444617" cy="307777"/>
          </a:xfrm>
          <a:prstGeom prst="rect">
            <a:avLst/>
          </a:prstGeom>
        </p:spPr>
        <p:txBody>
          <a:bodyPr wrap="square">
            <a:spAutoFit/>
          </a:bodyPr>
          <a:lstStyle/>
          <a:p>
            <a:r>
              <a:rPr lang="es-ES_tradnl" sz="1400" dirty="0" smtClean="0"/>
              <a:t>CHACALLUTA</a:t>
            </a:r>
            <a:endParaRPr lang="es-ES_tradnl" sz="1400" dirty="0"/>
          </a:p>
        </p:txBody>
      </p:sp>
      <p:graphicFrame>
        <p:nvGraphicFramePr>
          <p:cNvPr id="11" name="10 Gráfico"/>
          <p:cNvGraphicFramePr/>
          <p:nvPr>
            <p:extLst>
              <p:ext uri="{D42A27DB-BD31-4B8C-83A1-F6EECF244321}">
                <p14:modId xmlns:p14="http://schemas.microsoft.com/office/powerpoint/2010/main" val="1084155637"/>
              </p:ext>
            </p:extLst>
          </p:nvPr>
        </p:nvGraphicFramePr>
        <p:xfrm>
          <a:off x="2262875" y="2342439"/>
          <a:ext cx="2132089" cy="14476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11 Gráfico"/>
          <p:cNvGraphicFramePr/>
          <p:nvPr>
            <p:extLst>
              <p:ext uri="{D42A27DB-BD31-4B8C-83A1-F6EECF244321}">
                <p14:modId xmlns:p14="http://schemas.microsoft.com/office/powerpoint/2010/main" val="440155154"/>
              </p:ext>
            </p:extLst>
          </p:nvPr>
        </p:nvGraphicFramePr>
        <p:xfrm>
          <a:off x="2339752" y="3848984"/>
          <a:ext cx="2132647" cy="14453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12 Gráfico"/>
          <p:cNvGraphicFramePr/>
          <p:nvPr>
            <p:extLst>
              <p:ext uri="{D42A27DB-BD31-4B8C-83A1-F6EECF244321}">
                <p14:modId xmlns:p14="http://schemas.microsoft.com/office/powerpoint/2010/main" val="2799218072"/>
              </p:ext>
            </p:extLst>
          </p:nvPr>
        </p:nvGraphicFramePr>
        <p:xfrm>
          <a:off x="-36512" y="2346109"/>
          <a:ext cx="2125958" cy="14505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13 Gráfico"/>
          <p:cNvGraphicFramePr/>
          <p:nvPr>
            <p:extLst>
              <p:ext uri="{D42A27DB-BD31-4B8C-83A1-F6EECF244321}">
                <p14:modId xmlns:p14="http://schemas.microsoft.com/office/powerpoint/2010/main" val="3102441608"/>
              </p:ext>
            </p:extLst>
          </p:nvPr>
        </p:nvGraphicFramePr>
        <p:xfrm>
          <a:off x="2314558" y="5433160"/>
          <a:ext cx="2123728" cy="144418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14 Gráfico"/>
          <p:cNvGraphicFramePr/>
          <p:nvPr>
            <p:extLst>
              <p:ext uri="{D42A27DB-BD31-4B8C-83A1-F6EECF244321}">
                <p14:modId xmlns:p14="http://schemas.microsoft.com/office/powerpoint/2010/main" val="3479345558"/>
              </p:ext>
            </p:extLst>
          </p:nvPr>
        </p:nvGraphicFramePr>
        <p:xfrm>
          <a:off x="4572000" y="2351121"/>
          <a:ext cx="2132089" cy="145279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15 Gráfico"/>
          <p:cNvGraphicFramePr/>
          <p:nvPr>
            <p:extLst>
              <p:ext uri="{D42A27DB-BD31-4B8C-83A1-F6EECF244321}">
                <p14:modId xmlns:p14="http://schemas.microsoft.com/office/powerpoint/2010/main" val="579659735"/>
              </p:ext>
            </p:extLst>
          </p:nvPr>
        </p:nvGraphicFramePr>
        <p:xfrm>
          <a:off x="4644008" y="3776976"/>
          <a:ext cx="2130974" cy="145222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16 Gráfico"/>
          <p:cNvGraphicFramePr/>
          <p:nvPr>
            <p:extLst>
              <p:ext uri="{D42A27DB-BD31-4B8C-83A1-F6EECF244321}">
                <p14:modId xmlns:p14="http://schemas.microsoft.com/office/powerpoint/2010/main" val="2896232645"/>
              </p:ext>
            </p:extLst>
          </p:nvPr>
        </p:nvGraphicFramePr>
        <p:xfrm>
          <a:off x="4716016" y="5433160"/>
          <a:ext cx="2123728" cy="1452224"/>
        </p:xfrm>
        <a:graphic>
          <a:graphicData uri="http://schemas.openxmlformats.org/drawingml/2006/chart">
            <c:chart xmlns:c="http://schemas.openxmlformats.org/drawingml/2006/chart" xmlns:r="http://schemas.openxmlformats.org/officeDocument/2006/relationships" r:id="rId11"/>
          </a:graphicData>
        </a:graphic>
      </p:graphicFrame>
      <p:sp>
        <p:nvSpPr>
          <p:cNvPr id="18" name="17 Rectángulo"/>
          <p:cNvSpPr/>
          <p:nvPr/>
        </p:nvSpPr>
        <p:spPr>
          <a:xfrm>
            <a:off x="2699792" y="1976776"/>
            <a:ext cx="1258257" cy="307777"/>
          </a:xfrm>
          <a:prstGeom prst="rect">
            <a:avLst/>
          </a:prstGeom>
        </p:spPr>
        <p:txBody>
          <a:bodyPr wrap="square">
            <a:spAutoFit/>
          </a:bodyPr>
          <a:lstStyle/>
          <a:p>
            <a:r>
              <a:rPr lang="es-ES_tradnl" sz="1400" dirty="0" smtClean="0"/>
              <a:t>COLCHANE</a:t>
            </a:r>
            <a:endParaRPr lang="es-ES_tradnl" sz="1400" dirty="0"/>
          </a:p>
        </p:txBody>
      </p:sp>
      <p:sp>
        <p:nvSpPr>
          <p:cNvPr id="19" name="18 Rectángulo"/>
          <p:cNvSpPr/>
          <p:nvPr/>
        </p:nvSpPr>
        <p:spPr>
          <a:xfrm>
            <a:off x="4932040" y="1980760"/>
            <a:ext cx="913510" cy="307777"/>
          </a:xfrm>
          <a:prstGeom prst="rect">
            <a:avLst/>
          </a:prstGeom>
        </p:spPr>
        <p:txBody>
          <a:bodyPr wrap="square">
            <a:spAutoFit/>
          </a:bodyPr>
          <a:lstStyle/>
          <a:p>
            <a:r>
              <a:rPr lang="es-ES_tradnl" sz="1400" dirty="0" smtClean="0"/>
              <a:t>PUESCO</a:t>
            </a:r>
            <a:endParaRPr lang="es-ES_tradnl" sz="1400" dirty="0"/>
          </a:p>
        </p:txBody>
      </p:sp>
      <p:graphicFrame>
        <p:nvGraphicFramePr>
          <p:cNvPr id="20" name="19 Gráfico"/>
          <p:cNvGraphicFramePr/>
          <p:nvPr>
            <p:extLst>
              <p:ext uri="{D42A27DB-BD31-4B8C-83A1-F6EECF244321}">
                <p14:modId xmlns:p14="http://schemas.microsoft.com/office/powerpoint/2010/main" val="2095930644"/>
              </p:ext>
            </p:extLst>
          </p:nvPr>
        </p:nvGraphicFramePr>
        <p:xfrm>
          <a:off x="6948264" y="2350092"/>
          <a:ext cx="2132089" cy="144130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1" name="20 Gráfico"/>
          <p:cNvGraphicFramePr/>
          <p:nvPr>
            <p:extLst>
              <p:ext uri="{D42A27DB-BD31-4B8C-83A1-F6EECF244321}">
                <p14:modId xmlns:p14="http://schemas.microsoft.com/office/powerpoint/2010/main" val="1623315391"/>
              </p:ext>
            </p:extLst>
          </p:nvPr>
        </p:nvGraphicFramePr>
        <p:xfrm>
          <a:off x="6948264" y="3848984"/>
          <a:ext cx="2115367" cy="144130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2" name="21 Gráfico"/>
          <p:cNvGraphicFramePr/>
          <p:nvPr>
            <p:extLst>
              <p:ext uri="{D42A27DB-BD31-4B8C-83A1-F6EECF244321}">
                <p14:modId xmlns:p14="http://schemas.microsoft.com/office/powerpoint/2010/main" val="1699555494"/>
              </p:ext>
            </p:extLst>
          </p:nvPr>
        </p:nvGraphicFramePr>
        <p:xfrm>
          <a:off x="6948264" y="5433160"/>
          <a:ext cx="2123728" cy="1440160"/>
        </p:xfrm>
        <a:graphic>
          <a:graphicData uri="http://schemas.openxmlformats.org/drawingml/2006/chart">
            <c:chart xmlns:c="http://schemas.openxmlformats.org/drawingml/2006/chart" xmlns:r="http://schemas.openxmlformats.org/officeDocument/2006/relationships" r:id="rId14"/>
          </a:graphicData>
        </a:graphic>
      </p:graphicFrame>
      <p:sp>
        <p:nvSpPr>
          <p:cNvPr id="23" name="22 Rectángulo"/>
          <p:cNvSpPr/>
          <p:nvPr/>
        </p:nvSpPr>
        <p:spPr>
          <a:xfrm>
            <a:off x="7308304" y="2009510"/>
            <a:ext cx="1168482" cy="307777"/>
          </a:xfrm>
          <a:prstGeom prst="rect">
            <a:avLst/>
          </a:prstGeom>
        </p:spPr>
        <p:txBody>
          <a:bodyPr wrap="square">
            <a:spAutoFit/>
          </a:bodyPr>
          <a:lstStyle/>
          <a:p>
            <a:r>
              <a:rPr lang="es-ES_tradnl" sz="1400" dirty="0" smtClean="0"/>
              <a:t>C. SAMORE</a:t>
            </a:r>
            <a:endParaRPr lang="es-ES_tradnl" sz="1400" dirty="0"/>
          </a:p>
        </p:txBody>
      </p:sp>
      <p:sp>
        <p:nvSpPr>
          <p:cNvPr id="24" name="2 Marcador de contenido"/>
          <p:cNvSpPr>
            <a:spLocks noGrp="1"/>
          </p:cNvSpPr>
          <p:nvPr>
            <p:ph sz="quarter" idx="1"/>
          </p:nvPr>
        </p:nvSpPr>
        <p:spPr>
          <a:xfrm>
            <a:off x="457200" y="1219200"/>
            <a:ext cx="8229600" cy="1849760"/>
          </a:xfrm>
        </p:spPr>
        <p:txBody>
          <a:bodyPr/>
          <a:lstStyle/>
          <a:p>
            <a:r>
              <a:rPr lang="es-ES_tradnl" dirty="0"/>
              <a:t>E</a:t>
            </a:r>
            <a:r>
              <a:rPr lang="es-ES_tradnl" dirty="0" smtClean="0"/>
              <a:t>. Demanda efectiva de los complejos:</a:t>
            </a:r>
          </a:p>
          <a:p>
            <a:pPr lvl="1">
              <a:spcBef>
                <a:spcPts val="0"/>
              </a:spcBef>
            </a:pPr>
            <a:r>
              <a:rPr lang="es-ES_tradnl" sz="1600" dirty="0"/>
              <a:t>Fuente: </a:t>
            </a:r>
            <a:r>
              <a:rPr lang="es-ES_tradnl" sz="1600" dirty="0" smtClean="0"/>
              <a:t>Información secundaria y simulaciones siguiendo metodología SNI</a:t>
            </a:r>
            <a:endParaRPr lang="es-ES_tradnl" sz="1600" dirty="0"/>
          </a:p>
          <a:p>
            <a:pPr lvl="1">
              <a:spcBef>
                <a:spcPts val="0"/>
              </a:spcBef>
            </a:pPr>
            <a:endParaRPr lang="es-ES_tradnl" dirty="0" smtClean="0"/>
          </a:p>
        </p:txBody>
      </p:sp>
      <p:sp>
        <p:nvSpPr>
          <p:cNvPr id="5" name="4 Cheurón">
            <a:hlinkClick r:id="rId15" action="ppaction://hlinksldjump"/>
          </p:cNvPr>
          <p:cNvSpPr/>
          <p:nvPr/>
        </p:nvSpPr>
        <p:spPr>
          <a:xfrm>
            <a:off x="8604448" y="6525344"/>
            <a:ext cx="144016" cy="2160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59098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4" grpId="0">
        <p:bldAsOne/>
      </p:bldGraphic>
      <p:bldGraphic spid="17" grpId="0">
        <p:bldAsOne/>
      </p:bldGraphic>
      <p:bldGraphic spid="22"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2026</TotalTime>
  <Words>2196</Words>
  <Application>Microsoft Office PowerPoint</Application>
  <PresentationFormat>Presentación en pantalla (4:3)</PresentationFormat>
  <Paragraphs>353</Paragraphs>
  <Slides>24</Slides>
  <Notes>21</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Origen</vt:lpstr>
      <vt:lpstr>Presentación de PowerPoint</vt:lpstr>
      <vt:lpstr>Estructura presentación</vt:lpstr>
      <vt:lpstr>Introducción y aspectos metodológicos</vt:lpstr>
      <vt:lpstr>Introducción y aspectos metodológicos</vt:lpstr>
      <vt:lpstr>Aspectos relevantes de los complejos</vt:lpstr>
      <vt:lpstr>I. Evaluación de Proyectos al término de su ejecución: Comparación programado v/s. ejecutado</vt:lpstr>
      <vt:lpstr>I. Evaluación de Proyectos al término de su ejecución</vt:lpstr>
      <vt:lpstr>I. Evaluación de Proyectos al término de su ejecución</vt:lpstr>
      <vt:lpstr>I. Evaluación de Proyectos al término de su ejecución</vt:lpstr>
      <vt:lpstr>II. Análisis de Oferta y Demanda por Servicios prestados por los complejos </vt:lpstr>
      <vt:lpstr>II. Análisis de Oferta y Demanda por Servicios prestados por los complejos </vt:lpstr>
      <vt:lpstr>II. Análisis de Oferta y Demanda por Servicios prestados por los complejos </vt:lpstr>
      <vt:lpstr>II. Análisis de Oferta y Demanda por Servicios prestados por los complejos </vt:lpstr>
      <vt:lpstr>Algunos aspectos a relevar del trabajo en I y II</vt:lpstr>
      <vt:lpstr>III. Análisis de Satisfacción de Usuarios internos y Externos</vt:lpstr>
      <vt:lpstr>III. Análisis de Satisfacción de Usuarios internos y Externos</vt:lpstr>
      <vt:lpstr>IV. Análisis del modelo de gestión que opera en los complejos fronterizos</vt:lpstr>
      <vt:lpstr>Conclusiones y Recomendaciones(1)</vt:lpstr>
      <vt:lpstr>Conclusiones y Recomendaciones(2)</vt:lpstr>
      <vt:lpstr>Conclusiones y Recomendaciones(3)</vt:lpstr>
      <vt:lpstr>Conclusiones y Recomendaciones(4)</vt:lpstr>
      <vt:lpstr>Conclusiones y Recomendaciones(5)</vt:lpstr>
      <vt:lpstr>Conclusiones y Recomendaciones(6)</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TJ</dc:creator>
  <cp:lastModifiedBy>Salas Contreras</cp:lastModifiedBy>
  <cp:revision>151</cp:revision>
  <dcterms:created xsi:type="dcterms:W3CDTF">2012-10-25T19:33:30Z</dcterms:created>
  <dcterms:modified xsi:type="dcterms:W3CDTF">2012-11-27T20:44:53Z</dcterms:modified>
</cp:coreProperties>
</file>