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6"/>
  </p:notesMasterIdLst>
  <p:sldIdLst>
    <p:sldId id="264" r:id="rId2"/>
    <p:sldId id="259" r:id="rId3"/>
    <p:sldId id="346" r:id="rId4"/>
    <p:sldId id="348" r:id="rId5"/>
    <p:sldId id="349" r:id="rId6"/>
    <p:sldId id="353" r:id="rId7"/>
    <p:sldId id="355" r:id="rId8"/>
    <p:sldId id="356" r:id="rId9"/>
    <p:sldId id="357" r:id="rId10"/>
    <p:sldId id="359" r:id="rId11"/>
    <p:sldId id="358" r:id="rId12"/>
    <p:sldId id="364" r:id="rId13"/>
    <p:sldId id="365" r:id="rId14"/>
    <p:sldId id="369" r:id="rId15"/>
    <p:sldId id="361" r:id="rId16"/>
    <p:sldId id="452" r:id="rId17"/>
    <p:sldId id="376" r:id="rId18"/>
    <p:sldId id="381" r:id="rId19"/>
    <p:sldId id="390" r:id="rId20"/>
    <p:sldId id="384" r:id="rId21"/>
    <p:sldId id="385" r:id="rId22"/>
    <p:sldId id="386" r:id="rId23"/>
    <p:sldId id="387" r:id="rId24"/>
    <p:sldId id="388" r:id="rId25"/>
    <p:sldId id="391" r:id="rId26"/>
    <p:sldId id="407" r:id="rId27"/>
    <p:sldId id="399" r:id="rId28"/>
    <p:sldId id="404" r:id="rId29"/>
    <p:sldId id="413" r:id="rId30"/>
    <p:sldId id="415" r:id="rId31"/>
    <p:sldId id="416" r:id="rId32"/>
    <p:sldId id="420" r:id="rId33"/>
    <p:sldId id="437" r:id="rId34"/>
    <p:sldId id="421" r:id="rId35"/>
    <p:sldId id="423" r:id="rId36"/>
    <p:sldId id="429" r:id="rId37"/>
    <p:sldId id="434" r:id="rId38"/>
    <p:sldId id="440" r:id="rId39"/>
    <p:sldId id="485" r:id="rId40"/>
    <p:sldId id="441" r:id="rId41"/>
    <p:sldId id="442" r:id="rId42"/>
    <p:sldId id="496" r:id="rId43"/>
    <p:sldId id="267" r:id="rId44"/>
    <p:sldId id="497" r:id="rId45"/>
    <p:sldId id="498" r:id="rId46"/>
    <p:sldId id="499" r:id="rId47"/>
    <p:sldId id="500" r:id="rId48"/>
    <p:sldId id="268" r:id="rId49"/>
    <p:sldId id="488" r:id="rId50"/>
    <p:sldId id="283" r:id="rId51"/>
    <p:sldId id="489" r:id="rId52"/>
    <p:sldId id="501" r:id="rId53"/>
    <p:sldId id="502" r:id="rId54"/>
    <p:sldId id="503" r:id="rId55"/>
    <p:sldId id="490" r:id="rId56"/>
    <p:sldId id="504" r:id="rId57"/>
    <p:sldId id="291" r:id="rId58"/>
    <p:sldId id="505" r:id="rId59"/>
    <p:sldId id="492" r:id="rId60"/>
    <p:sldId id="506" r:id="rId61"/>
    <p:sldId id="493" r:id="rId62"/>
    <p:sldId id="507" r:id="rId63"/>
    <p:sldId id="494" r:id="rId64"/>
    <p:sldId id="508" r:id="rId65"/>
    <p:sldId id="495" r:id="rId66"/>
    <p:sldId id="296" r:id="rId67"/>
    <p:sldId id="298" r:id="rId68"/>
    <p:sldId id="447" r:id="rId69"/>
    <p:sldId id="448" r:id="rId70"/>
    <p:sldId id="266" r:id="rId71"/>
    <p:sldId id="274" r:id="rId72"/>
    <p:sldId id="275" r:id="rId73"/>
    <p:sldId id="276" r:id="rId74"/>
    <p:sldId id="277" r:id="rId75"/>
    <p:sldId id="278" r:id="rId76"/>
    <p:sldId id="279" r:id="rId77"/>
    <p:sldId id="280" r:id="rId78"/>
    <p:sldId id="450" r:id="rId79"/>
    <p:sldId id="463" r:id="rId80"/>
    <p:sldId id="475" r:id="rId81"/>
    <p:sldId id="449" r:id="rId82"/>
    <p:sldId id="453" r:id="rId83"/>
    <p:sldId id="464" r:id="rId84"/>
    <p:sldId id="476" r:id="rId85"/>
    <p:sldId id="362" r:id="rId86"/>
    <p:sldId id="468" r:id="rId87"/>
    <p:sldId id="477" r:id="rId88"/>
    <p:sldId id="454" r:id="rId89"/>
    <p:sldId id="469" r:id="rId90"/>
    <p:sldId id="478" r:id="rId91"/>
    <p:sldId id="455" r:id="rId92"/>
    <p:sldId id="465" r:id="rId93"/>
    <p:sldId id="479" r:id="rId94"/>
    <p:sldId id="456" r:id="rId95"/>
    <p:sldId id="466" r:id="rId96"/>
    <p:sldId id="467" r:id="rId97"/>
    <p:sldId id="457" r:id="rId98"/>
    <p:sldId id="458" r:id="rId99"/>
    <p:sldId id="470" r:id="rId100"/>
    <p:sldId id="471" r:id="rId101"/>
    <p:sldId id="480" r:id="rId102"/>
    <p:sldId id="481" r:id="rId103"/>
    <p:sldId id="459" r:id="rId104"/>
    <p:sldId id="482" r:id="rId105"/>
    <p:sldId id="472" r:id="rId106"/>
    <p:sldId id="461" r:id="rId107"/>
    <p:sldId id="460" r:id="rId108"/>
    <p:sldId id="462" r:id="rId109"/>
    <p:sldId id="474" r:id="rId110"/>
    <p:sldId id="484" r:id="rId111"/>
    <p:sldId id="473" r:id="rId112"/>
    <p:sldId id="483" r:id="rId113"/>
    <p:sldId id="411" r:id="rId114"/>
    <p:sldId id="486" r:id="rId115"/>
  </p:sldIdLst>
  <p:sldSz cx="9144000" cy="5143500" type="screen16x9"/>
  <p:notesSz cx="6858000" cy="9144000"/>
  <p:embeddedFontLst>
    <p:embeddedFont>
      <p:font typeface="Lato" panose="020B0604020202020204" charset="0"/>
      <p:regular r:id="rId117"/>
      <p:bold r:id="rId118"/>
      <p:italic r:id="rId119"/>
      <p:boldItalic r:id="rId120"/>
    </p:embeddedFont>
    <p:embeddedFont>
      <p:font typeface="Lato Light" panose="020B0604020202020204" charset="0"/>
      <p:regular r:id="rId121"/>
      <p:bold r:id="rId122"/>
      <p:italic r:id="rId123"/>
      <p:boldItalic r:id="rId124"/>
    </p:embeddedFont>
    <p:embeddedFont>
      <p:font typeface="Lato Light" panose="020B0604020202020204" charset="0"/>
      <p:regular r:id="rId121"/>
      <p:bold r:id="rId122"/>
      <p:italic r:id="rId123"/>
      <p:boldItalic r:id="rId124"/>
    </p:embeddedFont>
    <p:embeddedFont>
      <p:font typeface="Verdana" panose="020B0604030504040204" pitchFamily="34" charset="0"/>
      <p:regular r:id="rId125"/>
      <p:bold r:id="rId126"/>
      <p:italic r:id="rId127"/>
      <p:boldItalic r:id="rId1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D"/>
    <a:srgbClr val="A5A0A2"/>
    <a:srgbClr val="DEAC12"/>
    <a:srgbClr val="544F52"/>
    <a:srgbClr val="986023"/>
    <a:srgbClr val="AD8723"/>
    <a:srgbClr val="DE7A12"/>
    <a:srgbClr val="CC8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6164" autoAdjust="0"/>
  </p:normalViewPr>
  <p:slideViewPr>
    <p:cSldViewPr snapToGrid="0">
      <p:cViewPr varScale="1">
        <p:scale>
          <a:sx n="125" d="100"/>
          <a:sy n="125" d="100"/>
        </p:scale>
        <p:origin x="228" y="96"/>
      </p:cViewPr>
      <p:guideLst>
        <p:guide orient="horz" pos="1620"/>
        <p:guide pos="2880"/>
      </p:guideLst>
    </p:cSldViewPr>
  </p:slideViewPr>
  <p:notesTextViewPr>
    <p:cViewPr>
      <p:scale>
        <a:sx n="1" d="1"/>
        <a:sy n="1" d="1"/>
      </p:scale>
      <p:origin x="0" y="0"/>
    </p:cViewPr>
  </p:notesTextViewPr>
  <p:sorterViewPr>
    <p:cViewPr>
      <p:scale>
        <a:sx n="100" d="100"/>
        <a:sy n="100" d="100"/>
      </p:scale>
      <p:origin x="0" y="-2092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7.fntdata"/><Relationship Id="rId128" Type="http://schemas.openxmlformats.org/officeDocument/2006/relationships/font" Target="fonts/font12.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font" Target="fonts/font2.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8.fntdata"/><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font" Target="fonts/font3.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4.fntdata"/><Relationship Id="rId125"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5.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717636-4224-4910-9C64-6B077B55CEA7}" type="doc">
      <dgm:prSet loTypeId="urn:microsoft.com/office/officeart/2005/8/layout/vList3" loCatId="list" qsTypeId="urn:microsoft.com/office/officeart/2005/8/quickstyle/simple1" qsCatId="simple" csTypeId="urn:microsoft.com/office/officeart/2005/8/colors/accent1_2" csCatId="accent1" phldr="1"/>
      <dgm:spPr/>
    </dgm:pt>
    <dgm:pt modelId="{DBBC5F20-CB5E-4F56-9CC5-3D9A1E679F8B}">
      <dgm:prSet phldrT="[Texto]" custT="1"/>
      <dgm:spPr>
        <a:solidFill>
          <a:srgbClr val="AD8723"/>
        </a:solidFill>
      </dgm:spPr>
      <dgm:t>
        <a:bodyPr/>
        <a:lstStyle/>
        <a:p>
          <a:pPr algn="l"/>
          <a:r>
            <a:rPr lang="es-CL" sz="2000" b="1" dirty="0">
              <a:latin typeface="Lato Light" panose="020B0604020202020204" charset="0"/>
            </a:rPr>
            <a:t>Marco Conceptual</a:t>
          </a:r>
        </a:p>
      </dgm:t>
    </dgm:pt>
    <dgm:pt modelId="{754E8A56-F7D7-420C-AFD5-822F94949FB9}" type="parTrans" cxnId="{F9863A26-56E7-4471-9F5C-7ED1A4062C4A}">
      <dgm:prSet/>
      <dgm:spPr/>
      <dgm:t>
        <a:bodyPr/>
        <a:lstStyle/>
        <a:p>
          <a:endParaRPr lang="es-CL"/>
        </a:p>
      </dgm:t>
    </dgm:pt>
    <dgm:pt modelId="{2F2C9554-EC86-48BA-9341-7C712110C085}" type="sibTrans" cxnId="{F9863A26-56E7-4471-9F5C-7ED1A4062C4A}">
      <dgm:prSet/>
      <dgm:spPr/>
      <dgm:t>
        <a:bodyPr/>
        <a:lstStyle/>
        <a:p>
          <a:endParaRPr lang="es-CL"/>
        </a:p>
      </dgm:t>
    </dgm:pt>
    <dgm:pt modelId="{93BE3A53-590B-49E2-BC7C-EB2D6C8951F3}">
      <dgm:prSet phldrT="[Texto]" custT="1"/>
      <dgm:spPr>
        <a:solidFill>
          <a:srgbClr val="AD8723"/>
        </a:solidFill>
      </dgm:spPr>
      <dgm:t>
        <a:bodyPr/>
        <a:lstStyle/>
        <a:p>
          <a:pPr algn="l"/>
          <a:r>
            <a:rPr lang="es-CL" sz="2000" b="1" dirty="0">
              <a:latin typeface="Lato Light" panose="020B0604020202020204" charset="0"/>
            </a:rPr>
            <a:t>Evaluación Ex – Post</a:t>
          </a:r>
        </a:p>
      </dgm:t>
    </dgm:pt>
    <dgm:pt modelId="{D6447C2A-8148-4580-A6DA-B4C2AC3260B8}" type="parTrans" cxnId="{62C89276-0044-430A-8C0F-BF9ADFDE9632}">
      <dgm:prSet/>
      <dgm:spPr/>
      <dgm:t>
        <a:bodyPr/>
        <a:lstStyle/>
        <a:p>
          <a:endParaRPr lang="es-CL"/>
        </a:p>
      </dgm:t>
    </dgm:pt>
    <dgm:pt modelId="{D14F0D2A-35A0-4D6C-852B-EB8D78606E63}" type="sibTrans" cxnId="{62C89276-0044-430A-8C0F-BF9ADFDE9632}">
      <dgm:prSet/>
      <dgm:spPr/>
      <dgm:t>
        <a:bodyPr/>
        <a:lstStyle/>
        <a:p>
          <a:endParaRPr lang="es-CL"/>
        </a:p>
      </dgm:t>
    </dgm:pt>
    <dgm:pt modelId="{63242221-874F-49B3-AD3E-B3827B649084}">
      <dgm:prSet phldrT="[Texto]" custT="1"/>
      <dgm:spPr>
        <a:solidFill>
          <a:srgbClr val="AD8723"/>
        </a:solidFill>
      </dgm:spPr>
      <dgm:t>
        <a:bodyPr/>
        <a:lstStyle/>
        <a:p>
          <a:pPr algn="l"/>
          <a:r>
            <a:rPr lang="es-CL" sz="2000" b="1" dirty="0">
              <a:latin typeface="Lato Light" panose="020B0604020202020204" charset="0"/>
            </a:rPr>
            <a:t>Evaluación Modelo de Gestión</a:t>
          </a:r>
        </a:p>
      </dgm:t>
    </dgm:pt>
    <dgm:pt modelId="{D1CA9657-FED2-4DD7-B62B-4088548B3D4B}" type="parTrans" cxnId="{30598032-8FBE-4440-B001-7FD2A3C74A00}">
      <dgm:prSet/>
      <dgm:spPr/>
      <dgm:t>
        <a:bodyPr/>
        <a:lstStyle/>
        <a:p>
          <a:endParaRPr lang="es-CL"/>
        </a:p>
      </dgm:t>
    </dgm:pt>
    <dgm:pt modelId="{CA263B6C-5F76-43E6-A768-4C5F49B59C3B}" type="sibTrans" cxnId="{30598032-8FBE-4440-B001-7FD2A3C74A00}">
      <dgm:prSet/>
      <dgm:spPr/>
      <dgm:t>
        <a:bodyPr/>
        <a:lstStyle/>
        <a:p>
          <a:endParaRPr lang="es-CL"/>
        </a:p>
      </dgm:t>
    </dgm:pt>
    <dgm:pt modelId="{8A384002-75D8-4FC4-AABC-6D1DA289C13F}">
      <dgm:prSet phldrT="[Texto]" custT="1"/>
      <dgm:spPr>
        <a:solidFill>
          <a:srgbClr val="AD8723"/>
        </a:solidFill>
      </dgm:spPr>
      <dgm:t>
        <a:bodyPr/>
        <a:lstStyle/>
        <a:p>
          <a:pPr algn="l">
            <a:buNone/>
          </a:pPr>
          <a:r>
            <a:rPr lang="es-CL" sz="2000" b="1" dirty="0">
              <a:solidFill>
                <a:srgbClr val="FFFFFF"/>
              </a:solidFill>
              <a:latin typeface="Lato Light" panose="020B0604020202020204" charset="0"/>
              <a:ea typeface="+mn-ea"/>
              <a:cs typeface="+mn-cs"/>
            </a:rPr>
            <a:t>Percepción de Satisfacción Usuaria</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1C79C72E-8D15-4551-A71F-DBF3D774C098}" type="parTrans" cxnId="{235C4D2D-D0D6-46AE-9BA2-B6FC6B32AEA7}">
      <dgm:prSet/>
      <dgm:spPr/>
      <dgm:t>
        <a:bodyPr/>
        <a:lstStyle/>
        <a:p>
          <a:endParaRPr lang="es-CL"/>
        </a:p>
      </dgm:t>
    </dgm:pt>
    <dgm:pt modelId="{B0A2F3E4-471E-4F5D-B1E8-753E57D37FA7}" type="sibTrans" cxnId="{235C4D2D-D0D6-46AE-9BA2-B6FC6B32AEA7}">
      <dgm:prSet/>
      <dgm:spPr/>
      <dgm:t>
        <a:bodyPr/>
        <a:lstStyle/>
        <a:p>
          <a:endParaRPr lang="es-CL"/>
        </a:p>
      </dgm:t>
    </dgm:pt>
    <dgm:pt modelId="{8B23561F-4F5E-4B71-B874-6100FE8A5391}" type="pres">
      <dgm:prSet presAssocID="{43717636-4224-4910-9C64-6B077B55CEA7}" presName="linearFlow" presStyleCnt="0">
        <dgm:presLayoutVars>
          <dgm:dir/>
          <dgm:resizeHandles val="exact"/>
        </dgm:presLayoutVars>
      </dgm:prSet>
      <dgm:spPr/>
    </dgm:pt>
    <dgm:pt modelId="{12A419F5-E236-47D8-B315-B4B14017A300}" type="pres">
      <dgm:prSet presAssocID="{DBBC5F20-CB5E-4F56-9CC5-3D9A1E679F8B}" presName="composite" presStyleCnt="0"/>
      <dgm:spPr/>
    </dgm:pt>
    <dgm:pt modelId="{BA6A8E92-584B-4B62-B49A-793E1AF66B7A}" type="pres">
      <dgm:prSet presAssocID="{DBBC5F20-CB5E-4F56-9CC5-3D9A1E679F8B}" presName="imgShp" presStyleLbl="fgImgPlace1" presStyleIdx="0" presStyleCnt="4"/>
      <dgm:spPr>
        <a:solidFill>
          <a:srgbClr val="EFEFED"/>
        </a:solidFill>
      </dgm:spPr>
    </dgm:pt>
    <dgm:pt modelId="{1FDFFECA-F1BB-4C57-A203-AD9216D4899A}" type="pres">
      <dgm:prSet presAssocID="{DBBC5F20-CB5E-4F56-9CC5-3D9A1E679F8B}" presName="txShp" presStyleLbl="node1" presStyleIdx="0" presStyleCnt="4" custScaleX="89104" custScaleY="88526" custLinFactNeighborY="-289">
        <dgm:presLayoutVars>
          <dgm:bulletEnabled val="1"/>
        </dgm:presLayoutVars>
      </dgm:prSet>
      <dgm:spPr/>
    </dgm:pt>
    <dgm:pt modelId="{16EC8FE1-B5F9-4429-B0AA-5A3CE903FD9A}" type="pres">
      <dgm:prSet presAssocID="{2F2C9554-EC86-48BA-9341-7C712110C085}" presName="spacing" presStyleCnt="0"/>
      <dgm:spPr/>
    </dgm:pt>
    <dgm:pt modelId="{37B1A99D-E5FD-4348-A3FB-1CD0E8C2E8BA}" type="pres">
      <dgm:prSet presAssocID="{93BE3A53-590B-49E2-BC7C-EB2D6C8951F3}" presName="composite" presStyleCnt="0"/>
      <dgm:spPr/>
    </dgm:pt>
    <dgm:pt modelId="{8859A836-6187-4EDE-A55C-F03A0FF76E33}" type="pres">
      <dgm:prSet presAssocID="{93BE3A53-590B-49E2-BC7C-EB2D6C8951F3}" presName="imgShp" presStyleLbl="fgImgPlace1" presStyleIdx="1" presStyleCnt="4"/>
      <dgm:spPr>
        <a:solidFill>
          <a:srgbClr val="EFEFED"/>
        </a:solidFill>
      </dgm:spPr>
    </dgm:pt>
    <dgm:pt modelId="{B6EE1194-A2D5-4321-BAE6-9AA8663B4549}" type="pres">
      <dgm:prSet presAssocID="{93BE3A53-590B-49E2-BC7C-EB2D6C8951F3}" presName="txShp" presStyleLbl="node1" presStyleIdx="1" presStyleCnt="4" custScaleX="89104" custScaleY="88526" custLinFactNeighborY="-289">
        <dgm:presLayoutVars>
          <dgm:bulletEnabled val="1"/>
        </dgm:presLayoutVars>
      </dgm:prSet>
      <dgm:spPr/>
    </dgm:pt>
    <dgm:pt modelId="{5C2D5132-16B8-465E-B084-BDE8B6AAB306}" type="pres">
      <dgm:prSet presAssocID="{D14F0D2A-35A0-4D6C-852B-EB8D78606E63}" presName="spacing" presStyleCnt="0"/>
      <dgm:spPr/>
    </dgm:pt>
    <dgm:pt modelId="{A2DCFDCE-153B-48F8-82F4-8A7725E9DDF6}" type="pres">
      <dgm:prSet presAssocID="{63242221-874F-49B3-AD3E-B3827B649084}" presName="composite" presStyleCnt="0"/>
      <dgm:spPr/>
    </dgm:pt>
    <dgm:pt modelId="{AE65BB9E-ADF9-42C1-B165-8B4AD4C8B641}" type="pres">
      <dgm:prSet presAssocID="{63242221-874F-49B3-AD3E-B3827B649084}" presName="imgShp" presStyleLbl="fgImgPlace1" presStyleIdx="2" presStyleCnt="4"/>
      <dgm:spPr>
        <a:solidFill>
          <a:srgbClr val="EFEFED"/>
        </a:solidFill>
      </dgm:spPr>
    </dgm:pt>
    <dgm:pt modelId="{14FB71A2-93AA-4718-B2D5-D2E2F85C3DEB}" type="pres">
      <dgm:prSet presAssocID="{63242221-874F-49B3-AD3E-B3827B649084}" presName="txShp" presStyleLbl="node1" presStyleIdx="2" presStyleCnt="4" custScaleX="89104" custScaleY="88526" custLinFactNeighborY="-289">
        <dgm:presLayoutVars>
          <dgm:bulletEnabled val="1"/>
        </dgm:presLayoutVars>
      </dgm:prSet>
      <dgm:spPr/>
    </dgm:pt>
    <dgm:pt modelId="{69904657-38B1-42B4-941E-8EDF03330C8C}" type="pres">
      <dgm:prSet presAssocID="{CA263B6C-5F76-43E6-A768-4C5F49B59C3B}" presName="spacing" presStyleCnt="0"/>
      <dgm:spPr/>
    </dgm:pt>
    <dgm:pt modelId="{583DEF23-215B-4A4F-AD5C-C9A05A520B52}" type="pres">
      <dgm:prSet presAssocID="{8A384002-75D8-4FC4-AABC-6D1DA289C13F}" presName="composite" presStyleCnt="0"/>
      <dgm:spPr/>
    </dgm:pt>
    <dgm:pt modelId="{4B80AC82-D458-4629-B973-B44922976123}" type="pres">
      <dgm:prSet presAssocID="{8A384002-75D8-4FC4-AABC-6D1DA289C13F}" presName="imgShp" presStyleLbl="fgImgPlace1" presStyleIdx="3" presStyleCnt="4"/>
      <dgm:spPr>
        <a:solidFill>
          <a:srgbClr val="EFEFED"/>
        </a:solidFill>
      </dgm:spPr>
    </dgm:pt>
    <dgm:pt modelId="{ABB91C3B-2966-4FE7-989F-2B5CA93BF62C}" type="pres">
      <dgm:prSet presAssocID="{8A384002-75D8-4FC4-AABC-6D1DA289C13F}" presName="txShp" presStyleLbl="node1" presStyleIdx="3" presStyleCnt="4" custScaleX="89104" custScaleY="88526" custLinFactNeighborY="-289">
        <dgm:presLayoutVars>
          <dgm:bulletEnabled val="1"/>
        </dgm:presLayoutVars>
      </dgm:prSet>
      <dgm:spPr/>
    </dgm:pt>
  </dgm:ptLst>
  <dgm:cxnLst>
    <dgm:cxn modelId="{9D24FD11-08B2-4287-A011-2F7BA13964D8}" type="presOf" srcId="{DBBC5F20-CB5E-4F56-9CC5-3D9A1E679F8B}" destId="{1FDFFECA-F1BB-4C57-A203-AD9216D4899A}" srcOrd="0" destOrd="0" presId="urn:microsoft.com/office/officeart/2005/8/layout/vList3"/>
    <dgm:cxn modelId="{F9863A26-56E7-4471-9F5C-7ED1A4062C4A}" srcId="{43717636-4224-4910-9C64-6B077B55CEA7}" destId="{DBBC5F20-CB5E-4F56-9CC5-3D9A1E679F8B}" srcOrd="0" destOrd="0" parTransId="{754E8A56-F7D7-420C-AFD5-822F94949FB9}" sibTransId="{2F2C9554-EC86-48BA-9341-7C712110C085}"/>
    <dgm:cxn modelId="{235C4D2D-D0D6-46AE-9BA2-B6FC6B32AEA7}" srcId="{43717636-4224-4910-9C64-6B077B55CEA7}" destId="{8A384002-75D8-4FC4-AABC-6D1DA289C13F}" srcOrd="3" destOrd="0" parTransId="{1C79C72E-8D15-4551-A71F-DBF3D774C098}" sibTransId="{B0A2F3E4-471E-4F5D-B1E8-753E57D37FA7}"/>
    <dgm:cxn modelId="{30598032-8FBE-4440-B001-7FD2A3C74A00}" srcId="{43717636-4224-4910-9C64-6B077B55CEA7}" destId="{63242221-874F-49B3-AD3E-B3827B649084}" srcOrd="2" destOrd="0" parTransId="{D1CA9657-FED2-4DD7-B62B-4088548B3D4B}" sibTransId="{CA263B6C-5F76-43E6-A768-4C5F49B59C3B}"/>
    <dgm:cxn modelId="{9031AF65-0970-4DDC-983C-714A4DD0A8A8}" type="presOf" srcId="{63242221-874F-49B3-AD3E-B3827B649084}" destId="{14FB71A2-93AA-4718-B2D5-D2E2F85C3DEB}" srcOrd="0" destOrd="0" presId="urn:microsoft.com/office/officeart/2005/8/layout/vList3"/>
    <dgm:cxn modelId="{25067F68-F403-4A66-AEAD-5C5B476672B7}" type="presOf" srcId="{43717636-4224-4910-9C64-6B077B55CEA7}" destId="{8B23561F-4F5E-4B71-B874-6100FE8A5391}" srcOrd="0" destOrd="0" presId="urn:microsoft.com/office/officeart/2005/8/layout/vList3"/>
    <dgm:cxn modelId="{CD5F2972-B97B-4423-BA89-DA48E2739321}" type="presOf" srcId="{93BE3A53-590B-49E2-BC7C-EB2D6C8951F3}" destId="{B6EE1194-A2D5-4321-BAE6-9AA8663B4549}" srcOrd="0" destOrd="0" presId="urn:microsoft.com/office/officeart/2005/8/layout/vList3"/>
    <dgm:cxn modelId="{62C89276-0044-430A-8C0F-BF9ADFDE9632}" srcId="{43717636-4224-4910-9C64-6B077B55CEA7}" destId="{93BE3A53-590B-49E2-BC7C-EB2D6C8951F3}" srcOrd="1" destOrd="0" parTransId="{D6447C2A-8148-4580-A6DA-B4C2AC3260B8}" sibTransId="{D14F0D2A-35A0-4D6C-852B-EB8D78606E63}"/>
    <dgm:cxn modelId="{EC0DBB9D-536A-4D7D-8CB4-1F3CDEB73544}" type="presOf" srcId="{8A384002-75D8-4FC4-AABC-6D1DA289C13F}" destId="{ABB91C3B-2966-4FE7-989F-2B5CA93BF62C}" srcOrd="0" destOrd="0" presId="urn:microsoft.com/office/officeart/2005/8/layout/vList3"/>
    <dgm:cxn modelId="{37847769-205B-4485-A72C-8DF80A983280}" type="presParOf" srcId="{8B23561F-4F5E-4B71-B874-6100FE8A5391}" destId="{12A419F5-E236-47D8-B315-B4B14017A300}" srcOrd="0" destOrd="0" presId="urn:microsoft.com/office/officeart/2005/8/layout/vList3"/>
    <dgm:cxn modelId="{4803C85E-F8DD-4F65-8961-ECC34B132E74}" type="presParOf" srcId="{12A419F5-E236-47D8-B315-B4B14017A300}" destId="{BA6A8E92-584B-4B62-B49A-793E1AF66B7A}" srcOrd="0" destOrd="0" presId="urn:microsoft.com/office/officeart/2005/8/layout/vList3"/>
    <dgm:cxn modelId="{7725AE29-4923-4507-B463-FDDFA26109B4}" type="presParOf" srcId="{12A419F5-E236-47D8-B315-B4B14017A300}" destId="{1FDFFECA-F1BB-4C57-A203-AD9216D4899A}" srcOrd="1" destOrd="0" presId="urn:microsoft.com/office/officeart/2005/8/layout/vList3"/>
    <dgm:cxn modelId="{6A2CCD42-6030-4D66-8744-7A33CAE279F7}" type="presParOf" srcId="{8B23561F-4F5E-4B71-B874-6100FE8A5391}" destId="{16EC8FE1-B5F9-4429-B0AA-5A3CE903FD9A}" srcOrd="1" destOrd="0" presId="urn:microsoft.com/office/officeart/2005/8/layout/vList3"/>
    <dgm:cxn modelId="{37BF07F2-079D-478D-8888-F0E0228FA083}" type="presParOf" srcId="{8B23561F-4F5E-4B71-B874-6100FE8A5391}" destId="{37B1A99D-E5FD-4348-A3FB-1CD0E8C2E8BA}" srcOrd="2" destOrd="0" presId="urn:microsoft.com/office/officeart/2005/8/layout/vList3"/>
    <dgm:cxn modelId="{9951BB48-3E72-428B-8D35-57D3AE0D9618}" type="presParOf" srcId="{37B1A99D-E5FD-4348-A3FB-1CD0E8C2E8BA}" destId="{8859A836-6187-4EDE-A55C-F03A0FF76E33}" srcOrd="0" destOrd="0" presId="urn:microsoft.com/office/officeart/2005/8/layout/vList3"/>
    <dgm:cxn modelId="{ABE1CB07-FE8E-49D0-B2C3-B2C9D3753187}" type="presParOf" srcId="{37B1A99D-E5FD-4348-A3FB-1CD0E8C2E8BA}" destId="{B6EE1194-A2D5-4321-BAE6-9AA8663B4549}" srcOrd="1" destOrd="0" presId="urn:microsoft.com/office/officeart/2005/8/layout/vList3"/>
    <dgm:cxn modelId="{3DE41EAD-086D-482B-B44F-4892FBD57455}" type="presParOf" srcId="{8B23561F-4F5E-4B71-B874-6100FE8A5391}" destId="{5C2D5132-16B8-465E-B084-BDE8B6AAB306}" srcOrd="3" destOrd="0" presId="urn:microsoft.com/office/officeart/2005/8/layout/vList3"/>
    <dgm:cxn modelId="{B2732E81-9DD8-4CAF-A69F-00801E9BCFF5}" type="presParOf" srcId="{8B23561F-4F5E-4B71-B874-6100FE8A5391}" destId="{A2DCFDCE-153B-48F8-82F4-8A7725E9DDF6}" srcOrd="4" destOrd="0" presId="urn:microsoft.com/office/officeart/2005/8/layout/vList3"/>
    <dgm:cxn modelId="{BD84E24D-03D7-424E-B819-4FE150532A8C}" type="presParOf" srcId="{A2DCFDCE-153B-48F8-82F4-8A7725E9DDF6}" destId="{AE65BB9E-ADF9-42C1-B165-8B4AD4C8B641}" srcOrd="0" destOrd="0" presId="urn:microsoft.com/office/officeart/2005/8/layout/vList3"/>
    <dgm:cxn modelId="{57D4EB44-B3CE-4AB6-AB61-CB069B8AD871}" type="presParOf" srcId="{A2DCFDCE-153B-48F8-82F4-8A7725E9DDF6}" destId="{14FB71A2-93AA-4718-B2D5-D2E2F85C3DEB}" srcOrd="1" destOrd="0" presId="urn:microsoft.com/office/officeart/2005/8/layout/vList3"/>
    <dgm:cxn modelId="{1F39301C-4188-45FA-8D7B-84E97D165092}" type="presParOf" srcId="{8B23561F-4F5E-4B71-B874-6100FE8A5391}" destId="{69904657-38B1-42B4-941E-8EDF03330C8C}" srcOrd="5" destOrd="0" presId="urn:microsoft.com/office/officeart/2005/8/layout/vList3"/>
    <dgm:cxn modelId="{9E1B5183-A988-4FDC-9289-352CB60AD9E8}" type="presParOf" srcId="{8B23561F-4F5E-4B71-B874-6100FE8A5391}" destId="{583DEF23-215B-4A4F-AD5C-C9A05A520B52}" srcOrd="6" destOrd="0" presId="urn:microsoft.com/office/officeart/2005/8/layout/vList3"/>
    <dgm:cxn modelId="{ABD3DA83-F54D-4849-8C4A-069FA76681A1}" type="presParOf" srcId="{583DEF23-215B-4A4F-AD5C-C9A05A520B52}" destId="{4B80AC82-D458-4629-B973-B44922976123}" srcOrd="0" destOrd="0" presId="urn:microsoft.com/office/officeart/2005/8/layout/vList3"/>
    <dgm:cxn modelId="{EEAB8BAA-6CBA-4BA9-BFD3-C16F93E8E134}" type="presParOf" srcId="{583DEF23-215B-4A4F-AD5C-C9A05A520B52}" destId="{ABB91C3B-2966-4FE7-989F-2B5CA93BF62C}"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21CB3A-001F-5541-AD67-0AA66CFD45CE}"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es-ES"/>
        </a:p>
      </dgm:t>
    </dgm:pt>
    <dgm:pt modelId="{34990E45-9312-6147-8ACB-4370AB70298A}">
      <dgm:prSet>
        <dgm:style>
          <a:lnRef idx="1">
            <a:schemeClr val="accent2"/>
          </a:lnRef>
          <a:fillRef idx="2">
            <a:schemeClr val="accent2"/>
          </a:fillRef>
          <a:effectRef idx="1">
            <a:schemeClr val="accent2"/>
          </a:effectRef>
          <a:fontRef idx="minor">
            <a:schemeClr val="dk1"/>
          </a:fontRef>
        </dgm:style>
      </dgm:prSet>
      <dgm:spPr/>
      <dgm:t>
        <a:bodyPr/>
        <a:lstStyle/>
        <a:p>
          <a:pPr rtl="0"/>
          <a:r>
            <a:rPr lang="es-ES" dirty="0">
              <a:solidFill>
                <a:srgbClr val="000000"/>
              </a:solidFill>
              <a:latin typeface="Lato Light" panose="020B0604020202020204" charset="0"/>
            </a:rPr>
            <a:t>Combinación de métodos</a:t>
          </a:r>
        </a:p>
        <a:p>
          <a:pPr rtl="0"/>
          <a:r>
            <a:rPr lang="es-ES" dirty="0">
              <a:solidFill>
                <a:srgbClr val="000000"/>
              </a:solidFill>
              <a:latin typeface="Lato Light" panose="020B0604020202020204" charset="0"/>
            </a:rPr>
            <a:t>1. Listas de verificación</a:t>
          </a:r>
        </a:p>
        <a:p>
          <a:pPr rtl="0"/>
          <a:r>
            <a:rPr lang="es-ES" dirty="0">
              <a:solidFill>
                <a:srgbClr val="000000"/>
              </a:solidFill>
              <a:latin typeface="Lato Light" panose="020B0604020202020204" charset="0"/>
            </a:rPr>
            <a:t>2. Aporte de Metas</a:t>
          </a:r>
        </a:p>
      </dgm:t>
    </dgm:pt>
    <dgm:pt modelId="{018DEE94-B686-1241-B04C-859D168E19C9}" type="parTrans" cxnId="{EBB1C233-F6DB-6B4F-8AE7-9EC5EEF124D9}">
      <dgm:prSet/>
      <dgm:spPr/>
      <dgm:t>
        <a:bodyPr/>
        <a:lstStyle/>
        <a:p>
          <a:endParaRPr lang="es-ES">
            <a:solidFill>
              <a:srgbClr val="000000"/>
            </a:solidFill>
          </a:endParaRPr>
        </a:p>
      </dgm:t>
    </dgm:pt>
    <dgm:pt modelId="{1684C7A2-18EC-A74C-8BEE-78A8601E87D1}" type="sibTrans" cxnId="{EBB1C233-F6DB-6B4F-8AE7-9EC5EEF124D9}">
      <dgm:prSet/>
      <dgm:spPr/>
      <dgm:t>
        <a:bodyPr/>
        <a:lstStyle/>
        <a:p>
          <a:endParaRPr lang="es-ES">
            <a:solidFill>
              <a:srgbClr val="000000"/>
            </a:solidFill>
          </a:endParaRPr>
        </a:p>
      </dgm:t>
    </dgm:pt>
    <dgm:pt modelId="{078E9407-B989-2F44-BE24-947C3E29C23A}">
      <dgm:prSet>
        <dgm:style>
          <a:lnRef idx="1">
            <a:schemeClr val="dk1"/>
          </a:lnRef>
          <a:fillRef idx="2">
            <a:schemeClr val="dk1"/>
          </a:fillRef>
          <a:effectRef idx="1">
            <a:schemeClr val="dk1"/>
          </a:effectRef>
          <a:fontRef idx="minor">
            <a:schemeClr val="dk1"/>
          </a:fontRef>
        </dgm:style>
      </dgm:prSet>
      <dgm:spPr/>
      <dgm:t>
        <a:bodyPr/>
        <a:lstStyle/>
        <a:p>
          <a:pPr rtl="0"/>
          <a:r>
            <a:rPr lang="es-ES" dirty="0">
              <a:solidFill>
                <a:srgbClr val="000000"/>
              </a:solidFill>
              <a:latin typeface="Lato Light" panose="020B0604020202020204" charset="0"/>
            </a:rPr>
            <a:t>Dos tipos de análisis:</a:t>
          </a:r>
        </a:p>
        <a:p>
          <a:pPr rtl="0"/>
          <a:r>
            <a:rPr lang="es-ES" dirty="0">
              <a:solidFill>
                <a:srgbClr val="000000"/>
              </a:solidFill>
              <a:latin typeface="Lato Light" panose="020B0604020202020204" charset="0"/>
            </a:rPr>
            <a:t>1. Individual</a:t>
          </a:r>
        </a:p>
        <a:p>
          <a:pPr rtl="0"/>
          <a:r>
            <a:rPr lang="es-ES" dirty="0">
              <a:solidFill>
                <a:srgbClr val="000000"/>
              </a:solidFill>
              <a:latin typeface="Lato Light" panose="020B0604020202020204" charset="0"/>
            </a:rPr>
            <a:t>2. Comparación entre los RS</a:t>
          </a:r>
        </a:p>
      </dgm:t>
    </dgm:pt>
    <dgm:pt modelId="{18E839E8-5C6E-404E-ADC5-1FCC2D619DFB}" type="parTrans" cxnId="{856539F9-02C6-5C45-8950-461BCE4052FB}">
      <dgm:prSet/>
      <dgm:spPr/>
      <dgm:t>
        <a:bodyPr/>
        <a:lstStyle/>
        <a:p>
          <a:endParaRPr lang="es-ES">
            <a:solidFill>
              <a:srgbClr val="000000"/>
            </a:solidFill>
          </a:endParaRPr>
        </a:p>
      </dgm:t>
    </dgm:pt>
    <dgm:pt modelId="{4930A213-2806-EE49-9849-F02DB0A6B0A8}" type="sibTrans" cxnId="{856539F9-02C6-5C45-8950-461BCE4052FB}">
      <dgm:prSet/>
      <dgm:spPr/>
      <dgm:t>
        <a:bodyPr/>
        <a:lstStyle/>
        <a:p>
          <a:endParaRPr lang="es-ES">
            <a:solidFill>
              <a:srgbClr val="000000"/>
            </a:solidFill>
          </a:endParaRPr>
        </a:p>
      </dgm:t>
    </dgm:pt>
    <dgm:pt modelId="{CB1B3698-464E-6C4E-82BB-472979387A54}">
      <dgm:prSet>
        <dgm:style>
          <a:lnRef idx="1">
            <a:schemeClr val="dk1"/>
          </a:lnRef>
          <a:fillRef idx="2">
            <a:schemeClr val="dk1"/>
          </a:fillRef>
          <a:effectRef idx="1">
            <a:schemeClr val="dk1"/>
          </a:effectRef>
          <a:fontRef idx="minor">
            <a:schemeClr val="dk1"/>
          </a:fontRef>
        </dgm:style>
      </dgm:prSet>
      <dgm:spPr/>
      <dgm:t>
        <a:bodyPr/>
        <a:lstStyle/>
        <a:p>
          <a:pPr rtl="0"/>
          <a:r>
            <a:rPr lang="es-ES" dirty="0">
              <a:solidFill>
                <a:srgbClr val="000000"/>
              </a:solidFill>
              <a:latin typeface="Lato Light" panose="020B0604020202020204" charset="0"/>
            </a:rPr>
            <a:t>Análisis a partir de Indicadores</a:t>
          </a:r>
        </a:p>
        <a:p>
          <a:pPr rtl="0"/>
          <a:r>
            <a:rPr lang="es-ES" dirty="0">
              <a:solidFill>
                <a:srgbClr val="000000"/>
              </a:solidFill>
              <a:latin typeface="Lato Light" panose="020B0604020202020204" charset="0"/>
            </a:rPr>
            <a:t>27 en total</a:t>
          </a:r>
        </a:p>
      </dgm:t>
    </dgm:pt>
    <dgm:pt modelId="{75DD9C68-F287-ED42-9CEA-8945894880E6}" type="parTrans" cxnId="{88D7BA33-9B5F-6D48-BB79-EBCCC0F05663}">
      <dgm:prSet/>
      <dgm:spPr/>
      <dgm:t>
        <a:bodyPr/>
        <a:lstStyle/>
        <a:p>
          <a:endParaRPr lang="es-ES">
            <a:solidFill>
              <a:srgbClr val="000000"/>
            </a:solidFill>
          </a:endParaRPr>
        </a:p>
      </dgm:t>
    </dgm:pt>
    <dgm:pt modelId="{3DD74F52-06E9-7E4E-99B6-89D17966BF45}" type="sibTrans" cxnId="{88D7BA33-9B5F-6D48-BB79-EBCCC0F05663}">
      <dgm:prSet/>
      <dgm:spPr/>
      <dgm:t>
        <a:bodyPr/>
        <a:lstStyle/>
        <a:p>
          <a:endParaRPr lang="es-ES">
            <a:solidFill>
              <a:srgbClr val="000000"/>
            </a:solidFill>
          </a:endParaRPr>
        </a:p>
      </dgm:t>
    </dgm:pt>
    <dgm:pt modelId="{8B3B99EC-4789-FD4A-9033-D1615434B653}">
      <dgm:prSet>
        <dgm:style>
          <a:lnRef idx="1">
            <a:schemeClr val="dk1"/>
          </a:lnRef>
          <a:fillRef idx="2">
            <a:schemeClr val="dk1"/>
          </a:fillRef>
          <a:effectRef idx="1">
            <a:schemeClr val="dk1"/>
          </a:effectRef>
          <a:fontRef idx="minor">
            <a:schemeClr val="dk1"/>
          </a:fontRef>
        </dgm:style>
      </dgm:prSet>
      <dgm:spPr/>
      <dgm:t>
        <a:bodyPr/>
        <a:lstStyle/>
        <a:p>
          <a:pPr rtl="0"/>
          <a:r>
            <a:rPr lang="es-ES" dirty="0">
              <a:solidFill>
                <a:srgbClr val="D9D9D9"/>
              </a:solidFill>
              <a:latin typeface="Lato Light" panose="020B0604020202020204" charset="0"/>
            </a:rPr>
            <a:t>7 tópicos en 4 aspectos principales</a:t>
          </a:r>
        </a:p>
      </dgm:t>
    </dgm:pt>
    <dgm:pt modelId="{4A2A7E40-2205-E247-AFB4-909E595F78E4}" type="parTrans" cxnId="{C8823931-B11B-164B-AE67-356FFF724F84}">
      <dgm:prSet/>
      <dgm:spPr/>
      <dgm:t>
        <a:bodyPr/>
        <a:lstStyle/>
        <a:p>
          <a:endParaRPr lang="es-ES">
            <a:solidFill>
              <a:srgbClr val="000000"/>
            </a:solidFill>
          </a:endParaRPr>
        </a:p>
      </dgm:t>
    </dgm:pt>
    <dgm:pt modelId="{BF361A58-0BAF-4244-A95B-521C8B171704}" type="sibTrans" cxnId="{C8823931-B11B-164B-AE67-356FFF724F84}">
      <dgm:prSet/>
      <dgm:spPr/>
      <dgm:t>
        <a:bodyPr/>
        <a:lstStyle/>
        <a:p>
          <a:endParaRPr lang="es-ES">
            <a:solidFill>
              <a:srgbClr val="000000"/>
            </a:solidFill>
          </a:endParaRPr>
        </a:p>
      </dgm:t>
    </dgm:pt>
    <dgm:pt modelId="{AFE7FB54-5997-F640-ADD8-293C0FEF7D0A}">
      <dgm:prSet>
        <dgm:style>
          <a:lnRef idx="1">
            <a:schemeClr val="accent2"/>
          </a:lnRef>
          <a:fillRef idx="2">
            <a:schemeClr val="accent2"/>
          </a:fillRef>
          <a:effectRef idx="1">
            <a:schemeClr val="accent2"/>
          </a:effectRef>
          <a:fontRef idx="minor">
            <a:schemeClr val="dk1"/>
          </a:fontRef>
        </dgm:style>
      </dgm:prSet>
      <dgm:spPr/>
      <dgm:t>
        <a:bodyPr/>
        <a:lstStyle/>
        <a:p>
          <a:r>
            <a:rPr lang="es-ES" dirty="0">
              <a:solidFill>
                <a:schemeClr val="bg1">
                  <a:lumMod val="85000"/>
                </a:schemeClr>
              </a:solidFill>
              <a:latin typeface="Lato Light" panose="020B0604020202020204" charset="0"/>
            </a:rPr>
            <a:t>Información para el análisis</a:t>
          </a:r>
        </a:p>
      </dgm:t>
    </dgm:pt>
    <dgm:pt modelId="{BA46A644-67DB-6846-803E-AA9800F52FD0}" type="parTrans" cxnId="{5B75C622-A607-8645-B6D5-C4AC5E544A8F}">
      <dgm:prSet/>
      <dgm:spPr/>
      <dgm:t>
        <a:bodyPr/>
        <a:lstStyle/>
        <a:p>
          <a:endParaRPr lang="es-ES"/>
        </a:p>
      </dgm:t>
    </dgm:pt>
    <dgm:pt modelId="{A41D3AE4-4AA9-9441-863F-9E548A6293AF}" type="sibTrans" cxnId="{5B75C622-A607-8645-B6D5-C4AC5E544A8F}">
      <dgm:prSet/>
      <dgm:spPr/>
      <dgm:t>
        <a:bodyPr/>
        <a:lstStyle/>
        <a:p>
          <a:endParaRPr lang="es-ES"/>
        </a:p>
      </dgm:t>
    </dgm:pt>
    <dgm:pt modelId="{947AE8B3-5940-5B4A-B9AC-CED331418062}" type="pres">
      <dgm:prSet presAssocID="{0C21CB3A-001F-5541-AD67-0AA66CFD45CE}" presName="Name0" presStyleCnt="0">
        <dgm:presLayoutVars>
          <dgm:dir/>
          <dgm:resizeHandles val="exact"/>
        </dgm:presLayoutVars>
      </dgm:prSet>
      <dgm:spPr/>
    </dgm:pt>
    <dgm:pt modelId="{B3C9B31D-A6C4-4C4F-A1B1-7F67150BDDC3}" type="pres">
      <dgm:prSet presAssocID="{34990E45-9312-6147-8ACB-4370AB70298A}" presName="node" presStyleLbl="node1" presStyleIdx="0" presStyleCnt="5" custLinFactNeighborX="-5206" custLinFactNeighborY="129">
        <dgm:presLayoutVars>
          <dgm:bulletEnabled val="1"/>
        </dgm:presLayoutVars>
      </dgm:prSet>
      <dgm:spPr/>
    </dgm:pt>
    <dgm:pt modelId="{B43C98B0-4E5D-CB40-8FCB-7C88827578DC}" type="pres">
      <dgm:prSet presAssocID="{1684C7A2-18EC-A74C-8BEE-78A8601E87D1}" presName="sibTrans" presStyleLbl="sibTrans2D1" presStyleIdx="0" presStyleCnt="4"/>
      <dgm:spPr/>
    </dgm:pt>
    <dgm:pt modelId="{24E32EB7-C7A8-4249-91CB-965512EDA898}" type="pres">
      <dgm:prSet presAssocID="{1684C7A2-18EC-A74C-8BEE-78A8601E87D1}" presName="connectorText" presStyleLbl="sibTrans2D1" presStyleIdx="0" presStyleCnt="4"/>
      <dgm:spPr/>
    </dgm:pt>
    <dgm:pt modelId="{6450A4E8-1BF6-5C45-9C28-DD089ADCAA3A}" type="pres">
      <dgm:prSet presAssocID="{078E9407-B989-2F44-BE24-947C3E29C23A}" presName="node" presStyleLbl="node1" presStyleIdx="1" presStyleCnt="5" custScaleX="120901" custLinFactNeighborX="-5206" custLinFactNeighborY="129">
        <dgm:presLayoutVars>
          <dgm:bulletEnabled val="1"/>
        </dgm:presLayoutVars>
      </dgm:prSet>
      <dgm:spPr/>
    </dgm:pt>
    <dgm:pt modelId="{9F957225-5D34-164A-93D8-670076A7ED3E}" type="pres">
      <dgm:prSet presAssocID="{4930A213-2806-EE49-9849-F02DB0A6B0A8}" presName="sibTrans" presStyleLbl="sibTrans2D1" presStyleIdx="1" presStyleCnt="4"/>
      <dgm:spPr/>
    </dgm:pt>
    <dgm:pt modelId="{3285A237-EDAC-5A43-BE38-38BD32ECF10A}" type="pres">
      <dgm:prSet presAssocID="{4930A213-2806-EE49-9849-F02DB0A6B0A8}" presName="connectorText" presStyleLbl="sibTrans2D1" presStyleIdx="1" presStyleCnt="4"/>
      <dgm:spPr/>
    </dgm:pt>
    <dgm:pt modelId="{52293ADA-2195-8B48-9028-79B013489742}" type="pres">
      <dgm:prSet presAssocID="{CB1B3698-464E-6C4E-82BB-472979387A54}" presName="node" presStyleLbl="node1" presStyleIdx="2" presStyleCnt="5">
        <dgm:presLayoutVars>
          <dgm:bulletEnabled val="1"/>
        </dgm:presLayoutVars>
      </dgm:prSet>
      <dgm:spPr/>
    </dgm:pt>
    <dgm:pt modelId="{EEDB41D3-8F88-8949-A166-D990455A3573}" type="pres">
      <dgm:prSet presAssocID="{3DD74F52-06E9-7E4E-99B6-89D17966BF45}" presName="sibTrans" presStyleLbl="sibTrans2D1" presStyleIdx="2" presStyleCnt="4"/>
      <dgm:spPr/>
    </dgm:pt>
    <dgm:pt modelId="{BB207907-5DCA-B44C-9D4D-2955B5F7C6B2}" type="pres">
      <dgm:prSet presAssocID="{3DD74F52-06E9-7E4E-99B6-89D17966BF45}" presName="connectorText" presStyleLbl="sibTrans2D1" presStyleIdx="2" presStyleCnt="4"/>
      <dgm:spPr/>
    </dgm:pt>
    <dgm:pt modelId="{35077E16-DF02-004E-80BA-CFF2C5A72D97}" type="pres">
      <dgm:prSet presAssocID="{AFE7FB54-5997-F640-ADD8-293C0FEF7D0A}" presName="node" presStyleLbl="node1" presStyleIdx="3" presStyleCnt="5">
        <dgm:presLayoutVars>
          <dgm:bulletEnabled val="1"/>
        </dgm:presLayoutVars>
      </dgm:prSet>
      <dgm:spPr/>
    </dgm:pt>
    <dgm:pt modelId="{E45E8EDF-D206-3442-99D0-8503321CA2DA}" type="pres">
      <dgm:prSet presAssocID="{A41D3AE4-4AA9-9441-863F-9E548A6293AF}" presName="sibTrans" presStyleLbl="sibTrans2D1" presStyleIdx="3" presStyleCnt="4"/>
      <dgm:spPr/>
    </dgm:pt>
    <dgm:pt modelId="{1F366FA3-4735-134C-B569-E5C06F0AAEB6}" type="pres">
      <dgm:prSet presAssocID="{A41D3AE4-4AA9-9441-863F-9E548A6293AF}" presName="connectorText" presStyleLbl="sibTrans2D1" presStyleIdx="3" presStyleCnt="4"/>
      <dgm:spPr/>
    </dgm:pt>
    <dgm:pt modelId="{49BAA7CF-9783-FC40-9660-A3FC3092007E}" type="pres">
      <dgm:prSet presAssocID="{8B3B99EC-4789-FD4A-9033-D1615434B653}" presName="node" presStyleLbl="node1" presStyleIdx="4" presStyleCnt="5">
        <dgm:presLayoutVars>
          <dgm:bulletEnabled val="1"/>
        </dgm:presLayoutVars>
      </dgm:prSet>
      <dgm:spPr/>
    </dgm:pt>
  </dgm:ptLst>
  <dgm:cxnLst>
    <dgm:cxn modelId="{E7EF5101-9BBA-2A4C-BC9B-4956F317B4B6}" type="presOf" srcId="{8B3B99EC-4789-FD4A-9033-D1615434B653}" destId="{49BAA7CF-9783-FC40-9660-A3FC3092007E}" srcOrd="0" destOrd="0" presId="urn:microsoft.com/office/officeart/2005/8/layout/process1"/>
    <dgm:cxn modelId="{5B75C622-A607-8645-B6D5-C4AC5E544A8F}" srcId="{0C21CB3A-001F-5541-AD67-0AA66CFD45CE}" destId="{AFE7FB54-5997-F640-ADD8-293C0FEF7D0A}" srcOrd="3" destOrd="0" parTransId="{BA46A644-67DB-6846-803E-AA9800F52FD0}" sibTransId="{A41D3AE4-4AA9-9441-863F-9E548A6293AF}"/>
    <dgm:cxn modelId="{C8823931-B11B-164B-AE67-356FFF724F84}" srcId="{0C21CB3A-001F-5541-AD67-0AA66CFD45CE}" destId="{8B3B99EC-4789-FD4A-9033-D1615434B653}" srcOrd="4" destOrd="0" parTransId="{4A2A7E40-2205-E247-AFB4-909E595F78E4}" sibTransId="{BF361A58-0BAF-4244-A95B-521C8B171704}"/>
    <dgm:cxn modelId="{88D7BA33-9B5F-6D48-BB79-EBCCC0F05663}" srcId="{0C21CB3A-001F-5541-AD67-0AA66CFD45CE}" destId="{CB1B3698-464E-6C4E-82BB-472979387A54}" srcOrd="2" destOrd="0" parTransId="{75DD9C68-F287-ED42-9CEA-8945894880E6}" sibTransId="{3DD74F52-06E9-7E4E-99B6-89D17966BF45}"/>
    <dgm:cxn modelId="{EBB1C233-F6DB-6B4F-8AE7-9EC5EEF124D9}" srcId="{0C21CB3A-001F-5541-AD67-0AA66CFD45CE}" destId="{34990E45-9312-6147-8ACB-4370AB70298A}" srcOrd="0" destOrd="0" parTransId="{018DEE94-B686-1241-B04C-859D168E19C9}" sibTransId="{1684C7A2-18EC-A74C-8BEE-78A8601E87D1}"/>
    <dgm:cxn modelId="{9B0F0639-CA32-D94D-B0B0-5AA8FD307474}" type="presOf" srcId="{3DD74F52-06E9-7E4E-99B6-89D17966BF45}" destId="{BB207907-5DCA-B44C-9D4D-2955B5F7C6B2}" srcOrd="1" destOrd="0" presId="urn:microsoft.com/office/officeart/2005/8/layout/process1"/>
    <dgm:cxn modelId="{5543A243-D52B-0248-B2E5-E67A23D2BBF1}" type="presOf" srcId="{0C21CB3A-001F-5541-AD67-0AA66CFD45CE}" destId="{947AE8B3-5940-5B4A-B9AC-CED331418062}" srcOrd="0" destOrd="0" presId="urn:microsoft.com/office/officeart/2005/8/layout/process1"/>
    <dgm:cxn modelId="{26690E72-0203-1B48-BB58-2BD0D0151D63}" type="presOf" srcId="{4930A213-2806-EE49-9849-F02DB0A6B0A8}" destId="{9F957225-5D34-164A-93D8-670076A7ED3E}" srcOrd="0" destOrd="0" presId="urn:microsoft.com/office/officeart/2005/8/layout/process1"/>
    <dgm:cxn modelId="{D4179B58-8969-E04F-9D69-D3CB18DB8D59}" type="presOf" srcId="{A41D3AE4-4AA9-9441-863F-9E548A6293AF}" destId="{E45E8EDF-D206-3442-99D0-8503321CA2DA}" srcOrd="0" destOrd="0" presId="urn:microsoft.com/office/officeart/2005/8/layout/process1"/>
    <dgm:cxn modelId="{6F609B7F-7001-1A46-8894-335EECD4BD1A}" type="presOf" srcId="{34990E45-9312-6147-8ACB-4370AB70298A}" destId="{B3C9B31D-A6C4-4C4F-A1B1-7F67150BDDC3}" srcOrd="0" destOrd="0" presId="urn:microsoft.com/office/officeart/2005/8/layout/process1"/>
    <dgm:cxn modelId="{3015C888-C32E-214C-AC01-EF242EB78A55}" type="presOf" srcId="{A41D3AE4-4AA9-9441-863F-9E548A6293AF}" destId="{1F366FA3-4735-134C-B569-E5C06F0AAEB6}" srcOrd="1" destOrd="0" presId="urn:microsoft.com/office/officeart/2005/8/layout/process1"/>
    <dgm:cxn modelId="{E685A0A2-865E-1F43-BABC-D8740B641D8E}" type="presOf" srcId="{078E9407-B989-2F44-BE24-947C3E29C23A}" destId="{6450A4E8-1BF6-5C45-9C28-DD089ADCAA3A}" srcOrd="0" destOrd="0" presId="urn:microsoft.com/office/officeart/2005/8/layout/process1"/>
    <dgm:cxn modelId="{2F1AF8A9-8CF7-3D46-9E4D-2A3B12A11583}" type="presOf" srcId="{4930A213-2806-EE49-9849-F02DB0A6B0A8}" destId="{3285A237-EDAC-5A43-BE38-38BD32ECF10A}" srcOrd="1" destOrd="0" presId="urn:microsoft.com/office/officeart/2005/8/layout/process1"/>
    <dgm:cxn modelId="{B199B8AD-948E-4F47-911E-0313A6C28BC8}" type="presOf" srcId="{CB1B3698-464E-6C4E-82BB-472979387A54}" destId="{52293ADA-2195-8B48-9028-79B013489742}" srcOrd="0" destOrd="0" presId="urn:microsoft.com/office/officeart/2005/8/layout/process1"/>
    <dgm:cxn modelId="{7D9726C1-428A-6342-82CB-3910A6270656}" type="presOf" srcId="{1684C7A2-18EC-A74C-8BEE-78A8601E87D1}" destId="{B43C98B0-4E5D-CB40-8FCB-7C88827578DC}" srcOrd="0" destOrd="0" presId="urn:microsoft.com/office/officeart/2005/8/layout/process1"/>
    <dgm:cxn modelId="{672D7CC8-501B-594C-B1EF-19BF335C3C28}" type="presOf" srcId="{AFE7FB54-5997-F640-ADD8-293C0FEF7D0A}" destId="{35077E16-DF02-004E-80BA-CFF2C5A72D97}" srcOrd="0" destOrd="0" presId="urn:microsoft.com/office/officeart/2005/8/layout/process1"/>
    <dgm:cxn modelId="{FC9F05D6-ADA4-4A4A-B5CA-DE4730FCDF39}" type="presOf" srcId="{1684C7A2-18EC-A74C-8BEE-78A8601E87D1}" destId="{24E32EB7-C7A8-4249-91CB-965512EDA898}" srcOrd="1" destOrd="0" presId="urn:microsoft.com/office/officeart/2005/8/layout/process1"/>
    <dgm:cxn modelId="{C41EB1EE-12D5-B84B-9DC3-9385F32E892C}" type="presOf" srcId="{3DD74F52-06E9-7E4E-99B6-89D17966BF45}" destId="{EEDB41D3-8F88-8949-A166-D990455A3573}" srcOrd="0" destOrd="0" presId="urn:microsoft.com/office/officeart/2005/8/layout/process1"/>
    <dgm:cxn modelId="{856539F9-02C6-5C45-8950-461BCE4052FB}" srcId="{0C21CB3A-001F-5541-AD67-0AA66CFD45CE}" destId="{078E9407-B989-2F44-BE24-947C3E29C23A}" srcOrd="1" destOrd="0" parTransId="{18E839E8-5C6E-404E-ADC5-1FCC2D619DFB}" sibTransId="{4930A213-2806-EE49-9849-F02DB0A6B0A8}"/>
    <dgm:cxn modelId="{738C6D3C-7448-B542-A7C7-2553BD098C91}" type="presParOf" srcId="{947AE8B3-5940-5B4A-B9AC-CED331418062}" destId="{B3C9B31D-A6C4-4C4F-A1B1-7F67150BDDC3}" srcOrd="0" destOrd="0" presId="urn:microsoft.com/office/officeart/2005/8/layout/process1"/>
    <dgm:cxn modelId="{71A82FEF-A6EB-9C45-B091-B4CEC8C2381E}" type="presParOf" srcId="{947AE8B3-5940-5B4A-B9AC-CED331418062}" destId="{B43C98B0-4E5D-CB40-8FCB-7C88827578DC}" srcOrd="1" destOrd="0" presId="urn:microsoft.com/office/officeart/2005/8/layout/process1"/>
    <dgm:cxn modelId="{976FBBCB-ECCD-0242-8F56-BF25BC74E689}" type="presParOf" srcId="{B43C98B0-4E5D-CB40-8FCB-7C88827578DC}" destId="{24E32EB7-C7A8-4249-91CB-965512EDA898}" srcOrd="0" destOrd="0" presId="urn:microsoft.com/office/officeart/2005/8/layout/process1"/>
    <dgm:cxn modelId="{024E7885-0E9F-3948-9832-08FC73FF82F9}" type="presParOf" srcId="{947AE8B3-5940-5B4A-B9AC-CED331418062}" destId="{6450A4E8-1BF6-5C45-9C28-DD089ADCAA3A}" srcOrd="2" destOrd="0" presId="urn:microsoft.com/office/officeart/2005/8/layout/process1"/>
    <dgm:cxn modelId="{BF49EE6E-0705-DA45-A24C-3DEF943EE254}" type="presParOf" srcId="{947AE8B3-5940-5B4A-B9AC-CED331418062}" destId="{9F957225-5D34-164A-93D8-670076A7ED3E}" srcOrd="3" destOrd="0" presId="urn:microsoft.com/office/officeart/2005/8/layout/process1"/>
    <dgm:cxn modelId="{613A3A10-034E-C343-95A0-B157BE12EFA5}" type="presParOf" srcId="{9F957225-5D34-164A-93D8-670076A7ED3E}" destId="{3285A237-EDAC-5A43-BE38-38BD32ECF10A}" srcOrd="0" destOrd="0" presId="urn:microsoft.com/office/officeart/2005/8/layout/process1"/>
    <dgm:cxn modelId="{E835AFC2-A4A5-7A41-94CF-089B79FD6867}" type="presParOf" srcId="{947AE8B3-5940-5B4A-B9AC-CED331418062}" destId="{52293ADA-2195-8B48-9028-79B013489742}" srcOrd="4" destOrd="0" presId="urn:microsoft.com/office/officeart/2005/8/layout/process1"/>
    <dgm:cxn modelId="{4490753E-B54C-BA4C-B083-C21317162014}" type="presParOf" srcId="{947AE8B3-5940-5B4A-B9AC-CED331418062}" destId="{EEDB41D3-8F88-8949-A166-D990455A3573}" srcOrd="5" destOrd="0" presId="urn:microsoft.com/office/officeart/2005/8/layout/process1"/>
    <dgm:cxn modelId="{2652A30D-439F-A74F-A175-5736CE4B929B}" type="presParOf" srcId="{EEDB41D3-8F88-8949-A166-D990455A3573}" destId="{BB207907-5DCA-B44C-9D4D-2955B5F7C6B2}" srcOrd="0" destOrd="0" presId="urn:microsoft.com/office/officeart/2005/8/layout/process1"/>
    <dgm:cxn modelId="{3371052F-7078-EA4E-A64F-39FC8009669F}" type="presParOf" srcId="{947AE8B3-5940-5B4A-B9AC-CED331418062}" destId="{35077E16-DF02-004E-80BA-CFF2C5A72D97}" srcOrd="6" destOrd="0" presId="urn:microsoft.com/office/officeart/2005/8/layout/process1"/>
    <dgm:cxn modelId="{084E3226-0133-F442-A123-FDBA519EE15E}" type="presParOf" srcId="{947AE8B3-5940-5B4A-B9AC-CED331418062}" destId="{E45E8EDF-D206-3442-99D0-8503321CA2DA}" srcOrd="7" destOrd="0" presId="urn:microsoft.com/office/officeart/2005/8/layout/process1"/>
    <dgm:cxn modelId="{CEB529DC-F5C8-094F-B74F-19D6A61BC8E8}" type="presParOf" srcId="{E45E8EDF-D206-3442-99D0-8503321CA2DA}" destId="{1F366FA3-4735-134C-B569-E5C06F0AAEB6}" srcOrd="0" destOrd="0" presId="urn:microsoft.com/office/officeart/2005/8/layout/process1"/>
    <dgm:cxn modelId="{4045232F-3F96-9C4C-96D6-6FF4D345991E}" type="presParOf" srcId="{947AE8B3-5940-5B4A-B9AC-CED331418062}" destId="{49BAA7CF-9783-FC40-9660-A3FC3092007E}" srcOrd="8" destOrd="0" presId="urn:microsoft.com/office/officeart/2005/8/layout/process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21CB3A-001F-5541-AD67-0AA66CFD45CE}"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es-ES"/>
        </a:p>
      </dgm:t>
    </dgm:pt>
    <dgm:pt modelId="{34990E45-9312-6147-8ACB-4370AB70298A}">
      <dgm:prSet>
        <dgm:style>
          <a:lnRef idx="1">
            <a:schemeClr val="accent2"/>
          </a:lnRef>
          <a:fillRef idx="2">
            <a:schemeClr val="accent2"/>
          </a:fillRef>
          <a:effectRef idx="1">
            <a:schemeClr val="accent2"/>
          </a:effectRef>
          <a:fontRef idx="minor">
            <a:schemeClr val="dk1"/>
          </a:fontRef>
        </dgm:style>
      </dgm:prSet>
      <dgm:spPr/>
      <dgm:t>
        <a:bodyPr/>
        <a:lstStyle/>
        <a:p>
          <a:pPr rtl="0"/>
          <a:r>
            <a:rPr lang="es-ES" dirty="0">
              <a:solidFill>
                <a:srgbClr val="000000"/>
              </a:solidFill>
              <a:latin typeface="Lato Light" panose="020B0604020202020204" charset="0"/>
            </a:rPr>
            <a:t>Combinación de métodos</a:t>
          </a:r>
        </a:p>
        <a:p>
          <a:pPr rtl="0"/>
          <a:r>
            <a:rPr lang="es-ES" dirty="0">
              <a:solidFill>
                <a:srgbClr val="000000"/>
              </a:solidFill>
              <a:latin typeface="Lato Light" panose="020B0604020202020204" charset="0"/>
            </a:rPr>
            <a:t>1. Listas de verificación</a:t>
          </a:r>
        </a:p>
        <a:p>
          <a:pPr rtl="0"/>
          <a:r>
            <a:rPr lang="es-ES" dirty="0">
              <a:solidFill>
                <a:srgbClr val="000000"/>
              </a:solidFill>
              <a:latin typeface="Lato Light" panose="020B0604020202020204" charset="0"/>
            </a:rPr>
            <a:t>2. Aporte de Metas</a:t>
          </a:r>
        </a:p>
      </dgm:t>
    </dgm:pt>
    <dgm:pt modelId="{018DEE94-B686-1241-B04C-859D168E19C9}" type="parTrans" cxnId="{EBB1C233-F6DB-6B4F-8AE7-9EC5EEF124D9}">
      <dgm:prSet/>
      <dgm:spPr/>
      <dgm:t>
        <a:bodyPr/>
        <a:lstStyle/>
        <a:p>
          <a:endParaRPr lang="es-ES">
            <a:solidFill>
              <a:srgbClr val="000000"/>
            </a:solidFill>
          </a:endParaRPr>
        </a:p>
      </dgm:t>
    </dgm:pt>
    <dgm:pt modelId="{1684C7A2-18EC-A74C-8BEE-78A8601E87D1}" type="sibTrans" cxnId="{EBB1C233-F6DB-6B4F-8AE7-9EC5EEF124D9}">
      <dgm:prSet/>
      <dgm:spPr/>
      <dgm:t>
        <a:bodyPr/>
        <a:lstStyle/>
        <a:p>
          <a:endParaRPr lang="es-ES">
            <a:solidFill>
              <a:srgbClr val="000000"/>
            </a:solidFill>
          </a:endParaRPr>
        </a:p>
      </dgm:t>
    </dgm:pt>
    <dgm:pt modelId="{078E9407-B989-2F44-BE24-947C3E29C23A}">
      <dgm:prSet>
        <dgm:style>
          <a:lnRef idx="1">
            <a:schemeClr val="dk1"/>
          </a:lnRef>
          <a:fillRef idx="2">
            <a:schemeClr val="dk1"/>
          </a:fillRef>
          <a:effectRef idx="1">
            <a:schemeClr val="dk1"/>
          </a:effectRef>
          <a:fontRef idx="minor">
            <a:schemeClr val="dk1"/>
          </a:fontRef>
        </dgm:style>
      </dgm:prSet>
      <dgm:spPr/>
      <dgm:t>
        <a:bodyPr/>
        <a:lstStyle/>
        <a:p>
          <a:pPr rtl="0"/>
          <a:r>
            <a:rPr lang="es-ES" dirty="0">
              <a:solidFill>
                <a:srgbClr val="000000"/>
              </a:solidFill>
              <a:latin typeface="Lato Light" panose="020B0604020202020204" charset="0"/>
            </a:rPr>
            <a:t>Dos tipos de análisis:</a:t>
          </a:r>
        </a:p>
        <a:p>
          <a:pPr rtl="0"/>
          <a:r>
            <a:rPr lang="es-ES" dirty="0">
              <a:solidFill>
                <a:srgbClr val="000000"/>
              </a:solidFill>
              <a:latin typeface="Lato Light" panose="020B0604020202020204" charset="0"/>
            </a:rPr>
            <a:t>1. Individual</a:t>
          </a:r>
        </a:p>
        <a:p>
          <a:pPr rtl="0"/>
          <a:r>
            <a:rPr lang="es-ES" dirty="0">
              <a:solidFill>
                <a:srgbClr val="000000"/>
              </a:solidFill>
              <a:latin typeface="Lato Light" panose="020B0604020202020204" charset="0"/>
            </a:rPr>
            <a:t>2. Comparación entre los RS</a:t>
          </a:r>
        </a:p>
      </dgm:t>
    </dgm:pt>
    <dgm:pt modelId="{18E839E8-5C6E-404E-ADC5-1FCC2D619DFB}" type="parTrans" cxnId="{856539F9-02C6-5C45-8950-461BCE4052FB}">
      <dgm:prSet/>
      <dgm:spPr/>
      <dgm:t>
        <a:bodyPr/>
        <a:lstStyle/>
        <a:p>
          <a:endParaRPr lang="es-ES">
            <a:solidFill>
              <a:srgbClr val="000000"/>
            </a:solidFill>
          </a:endParaRPr>
        </a:p>
      </dgm:t>
    </dgm:pt>
    <dgm:pt modelId="{4930A213-2806-EE49-9849-F02DB0A6B0A8}" type="sibTrans" cxnId="{856539F9-02C6-5C45-8950-461BCE4052FB}">
      <dgm:prSet/>
      <dgm:spPr/>
      <dgm:t>
        <a:bodyPr/>
        <a:lstStyle/>
        <a:p>
          <a:endParaRPr lang="es-ES">
            <a:solidFill>
              <a:srgbClr val="000000"/>
            </a:solidFill>
          </a:endParaRPr>
        </a:p>
      </dgm:t>
    </dgm:pt>
    <dgm:pt modelId="{CB1B3698-464E-6C4E-82BB-472979387A54}">
      <dgm:prSet>
        <dgm:style>
          <a:lnRef idx="1">
            <a:schemeClr val="dk1"/>
          </a:lnRef>
          <a:fillRef idx="2">
            <a:schemeClr val="dk1"/>
          </a:fillRef>
          <a:effectRef idx="1">
            <a:schemeClr val="dk1"/>
          </a:effectRef>
          <a:fontRef idx="minor">
            <a:schemeClr val="dk1"/>
          </a:fontRef>
        </dgm:style>
      </dgm:prSet>
      <dgm:spPr/>
      <dgm:t>
        <a:bodyPr/>
        <a:lstStyle/>
        <a:p>
          <a:pPr rtl="0"/>
          <a:r>
            <a:rPr lang="es-ES" dirty="0">
              <a:solidFill>
                <a:srgbClr val="000000"/>
              </a:solidFill>
              <a:latin typeface="Lato Light" panose="020B0604020202020204" charset="0"/>
            </a:rPr>
            <a:t>Análisis a partir de Indicadores</a:t>
          </a:r>
        </a:p>
        <a:p>
          <a:pPr rtl="0"/>
          <a:r>
            <a:rPr lang="es-ES" dirty="0">
              <a:solidFill>
                <a:srgbClr val="000000"/>
              </a:solidFill>
              <a:latin typeface="Lato Light" panose="020B0604020202020204" charset="0"/>
            </a:rPr>
            <a:t>27 en total</a:t>
          </a:r>
        </a:p>
      </dgm:t>
    </dgm:pt>
    <dgm:pt modelId="{75DD9C68-F287-ED42-9CEA-8945894880E6}" type="parTrans" cxnId="{88D7BA33-9B5F-6D48-BB79-EBCCC0F05663}">
      <dgm:prSet/>
      <dgm:spPr/>
      <dgm:t>
        <a:bodyPr/>
        <a:lstStyle/>
        <a:p>
          <a:endParaRPr lang="es-ES">
            <a:solidFill>
              <a:srgbClr val="000000"/>
            </a:solidFill>
          </a:endParaRPr>
        </a:p>
      </dgm:t>
    </dgm:pt>
    <dgm:pt modelId="{3DD74F52-06E9-7E4E-99B6-89D17966BF45}" type="sibTrans" cxnId="{88D7BA33-9B5F-6D48-BB79-EBCCC0F05663}">
      <dgm:prSet/>
      <dgm:spPr/>
      <dgm:t>
        <a:bodyPr/>
        <a:lstStyle/>
        <a:p>
          <a:endParaRPr lang="es-ES">
            <a:solidFill>
              <a:srgbClr val="000000"/>
            </a:solidFill>
          </a:endParaRPr>
        </a:p>
      </dgm:t>
    </dgm:pt>
    <dgm:pt modelId="{8B3B99EC-4789-FD4A-9033-D1615434B653}">
      <dgm:prSet>
        <dgm:style>
          <a:lnRef idx="1">
            <a:schemeClr val="dk1"/>
          </a:lnRef>
          <a:fillRef idx="2">
            <a:schemeClr val="dk1"/>
          </a:fillRef>
          <a:effectRef idx="1">
            <a:schemeClr val="dk1"/>
          </a:effectRef>
          <a:fontRef idx="minor">
            <a:schemeClr val="dk1"/>
          </a:fontRef>
        </dgm:style>
      </dgm:prSet>
      <dgm:spPr/>
      <dgm:t>
        <a:bodyPr/>
        <a:lstStyle/>
        <a:p>
          <a:pPr rtl="0"/>
          <a:r>
            <a:rPr lang="es-ES" dirty="0">
              <a:solidFill>
                <a:srgbClr val="000000"/>
              </a:solidFill>
              <a:latin typeface="Lato Light" panose="020B0604020202020204" charset="0"/>
            </a:rPr>
            <a:t>7 tópicos en 4 aspectos principales</a:t>
          </a:r>
        </a:p>
      </dgm:t>
    </dgm:pt>
    <dgm:pt modelId="{4A2A7E40-2205-E247-AFB4-909E595F78E4}" type="parTrans" cxnId="{C8823931-B11B-164B-AE67-356FFF724F84}">
      <dgm:prSet/>
      <dgm:spPr/>
      <dgm:t>
        <a:bodyPr/>
        <a:lstStyle/>
        <a:p>
          <a:endParaRPr lang="es-ES">
            <a:solidFill>
              <a:srgbClr val="000000"/>
            </a:solidFill>
          </a:endParaRPr>
        </a:p>
      </dgm:t>
    </dgm:pt>
    <dgm:pt modelId="{BF361A58-0BAF-4244-A95B-521C8B171704}" type="sibTrans" cxnId="{C8823931-B11B-164B-AE67-356FFF724F84}">
      <dgm:prSet/>
      <dgm:spPr/>
      <dgm:t>
        <a:bodyPr/>
        <a:lstStyle/>
        <a:p>
          <a:endParaRPr lang="es-ES">
            <a:solidFill>
              <a:srgbClr val="000000"/>
            </a:solidFill>
          </a:endParaRPr>
        </a:p>
      </dgm:t>
    </dgm:pt>
    <dgm:pt modelId="{AFE7FB54-5997-F640-ADD8-293C0FEF7D0A}">
      <dgm:prSet>
        <dgm:style>
          <a:lnRef idx="1">
            <a:schemeClr val="accent2"/>
          </a:lnRef>
          <a:fillRef idx="2">
            <a:schemeClr val="accent2"/>
          </a:fillRef>
          <a:effectRef idx="1">
            <a:schemeClr val="accent2"/>
          </a:effectRef>
          <a:fontRef idx="minor">
            <a:schemeClr val="dk1"/>
          </a:fontRef>
        </dgm:style>
      </dgm:prSet>
      <dgm:spPr/>
      <dgm:t>
        <a:bodyPr/>
        <a:lstStyle/>
        <a:p>
          <a:r>
            <a:rPr lang="es-ES" dirty="0">
              <a:solidFill>
                <a:schemeClr val="tx1"/>
              </a:solidFill>
              <a:latin typeface="Lato Light" panose="020B0604020202020204" charset="0"/>
            </a:rPr>
            <a:t>Información para el análisis</a:t>
          </a:r>
        </a:p>
      </dgm:t>
    </dgm:pt>
    <dgm:pt modelId="{BA46A644-67DB-6846-803E-AA9800F52FD0}" type="parTrans" cxnId="{5B75C622-A607-8645-B6D5-C4AC5E544A8F}">
      <dgm:prSet/>
      <dgm:spPr/>
      <dgm:t>
        <a:bodyPr/>
        <a:lstStyle/>
        <a:p>
          <a:endParaRPr lang="es-ES"/>
        </a:p>
      </dgm:t>
    </dgm:pt>
    <dgm:pt modelId="{A41D3AE4-4AA9-9441-863F-9E548A6293AF}" type="sibTrans" cxnId="{5B75C622-A607-8645-B6D5-C4AC5E544A8F}">
      <dgm:prSet/>
      <dgm:spPr/>
      <dgm:t>
        <a:bodyPr/>
        <a:lstStyle/>
        <a:p>
          <a:endParaRPr lang="es-ES"/>
        </a:p>
      </dgm:t>
    </dgm:pt>
    <dgm:pt modelId="{947AE8B3-5940-5B4A-B9AC-CED331418062}" type="pres">
      <dgm:prSet presAssocID="{0C21CB3A-001F-5541-AD67-0AA66CFD45CE}" presName="Name0" presStyleCnt="0">
        <dgm:presLayoutVars>
          <dgm:dir/>
          <dgm:resizeHandles val="exact"/>
        </dgm:presLayoutVars>
      </dgm:prSet>
      <dgm:spPr/>
    </dgm:pt>
    <dgm:pt modelId="{B3C9B31D-A6C4-4C4F-A1B1-7F67150BDDC3}" type="pres">
      <dgm:prSet presAssocID="{34990E45-9312-6147-8ACB-4370AB70298A}" presName="node" presStyleLbl="node1" presStyleIdx="0" presStyleCnt="5">
        <dgm:presLayoutVars>
          <dgm:bulletEnabled val="1"/>
        </dgm:presLayoutVars>
      </dgm:prSet>
      <dgm:spPr/>
    </dgm:pt>
    <dgm:pt modelId="{B43C98B0-4E5D-CB40-8FCB-7C88827578DC}" type="pres">
      <dgm:prSet presAssocID="{1684C7A2-18EC-A74C-8BEE-78A8601E87D1}" presName="sibTrans" presStyleLbl="sibTrans2D1" presStyleIdx="0" presStyleCnt="4"/>
      <dgm:spPr/>
    </dgm:pt>
    <dgm:pt modelId="{24E32EB7-C7A8-4249-91CB-965512EDA898}" type="pres">
      <dgm:prSet presAssocID="{1684C7A2-18EC-A74C-8BEE-78A8601E87D1}" presName="connectorText" presStyleLbl="sibTrans2D1" presStyleIdx="0" presStyleCnt="4"/>
      <dgm:spPr/>
    </dgm:pt>
    <dgm:pt modelId="{6450A4E8-1BF6-5C45-9C28-DD089ADCAA3A}" type="pres">
      <dgm:prSet presAssocID="{078E9407-B989-2F44-BE24-947C3E29C23A}" presName="node" presStyleLbl="node1" presStyleIdx="1" presStyleCnt="5" custScaleX="115230">
        <dgm:presLayoutVars>
          <dgm:bulletEnabled val="1"/>
        </dgm:presLayoutVars>
      </dgm:prSet>
      <dgm:spPr/>
    </dgm:pt>
    <dgm:pt modelId="{9F957225-5D34-164A-93D8-670076A7ED3E}" type="pres">
      <dgm:prSet presAssocID="{4930A213-2806-EE49-9849-F02DB0A6B0A8}" presName="sibTrans" presStyleLbl="sibTrans2D1" presStyleIdx="1" presStyleCnt="4"/>
      <dgm:spPr/>
    </dgm:pt>
    <dgm:pt modelId="{3285A237-EDAC-5A43-BE38-38BD32ECF10A}" type="pres">
      <dgm:prSet presAssocID="{4930A213-2806-EE49-9849-F02DB0A6B0A8}" presName="connectorText" presStyleLbl="sibTrans2D1" presStyleIdx="1" presStyleCnt="4"/>
      <dgm:spPr/>
    </dgm:pt>
    <dgm:pt modelId="{52293ADA-2195-8B48-9028-79B013489742}" type="pres">
      <dgm:prSet presAssocID="{CB1B3698-464E-6C4E-82BB-472979387A54}" presName="node" presStyleLbl="node1" presStyleIdx="2" presStyleCnt="5">
        <dgm:presLayoutVars>
          <dgm:bulletEnabled val="1"/>
        </dgm:presLayoutVars>
      </dgm:prSet>
      <dgm:spPr/>
    </dgm:pt>
    <dgm:pt modelId="{EEDB41D3-8F88-8949-A166-D990455A3573}" type="pres">
      <dgm:prSet presAssocID="{3DD74F52-06E9-7E4E-99B6-89D17966BF45}" presName="sibTrans" presStyleLbl="sibTrans2D1" presStyleIdx="2" presStyleCnt="4"/>
      <dgm:spPr/>
    </dgm:pt>
    <dgm:pt modelId="{BB207907-5DCA-B44C-9D4D-2955B5F7C6B2}" type="pres">
      <dgm:prSet presAssocID="{3DD74F52-06E9-7E4E-99B6-89D17966BF45}" presName="connectorText" presStyleLbl="sibTrans2D1" presStyleIdx="2" presStyleCnt="4"/>
      <dgm:spPr/>
    </dgm:pt>
    <dgm:pt modelId="{35077E16-DF02-004E-80BA-CFF2C5A72D97}" type="pres">
      <dgm:prSet presAssocID="{AFE7FB54-5997-F640-ADD8-293C0FEF7D0A}" presName="node" presStyleLbl="node1" presStyleIdx="3" presStyleCnt="5">
        <dgm:presLayoutVars>
          <dgm:bulletEnabled val="1"/>
        </dgm:presLayoutVars>
      </dgm:prSet>
      <dgm:spPr/>
    </dgm:pt>
    <dgm:pt modelId="{E45E8EDF-D206-3442-99D0-8503321CA2DA}" type="pres">
      <dgm:prSet presAssocID="{A41D3AE4-4AA9-9441-863F-9E548A6293AF}" presName="sibTrans" presStyleLbl="sibTrans2D1" presStyleIdx="3" presStyleCnt="4"/>
      <dgm:spPr/>
    </dgm:pt>
    <dgm:pt modelId="{1F366FA3-4735-134C-B569-E5C06F0AAEB6}" type="pres">
      <dgm:prSet presAssocID="{A41D3AE4-4AA9-9441-863F-9E548A6293AF}" presName="connectorText" presStyleLbl="sibTrans2D1" presStyleIdx="3" presStyleCnt="4"/>
      <dgm:spPr/>
    </dgm:pt>
    <dgm:pt modelId="{49BAA7CF-9783-FC40-9660-A3FC3092007E}" type="pres">
      <dgm:prSet presAssocID="{8B3B99EC-4789-FD4A-9033-D1615434B653}" presName="node" presStyleLbl="node1" presStyleIdx="4" presStyleCnt="5">
        <dgm:presLayoutVars>
          <dgm:bulletEnabled val="1"/>
        </dgm:presLayoutVars>
      </dgm:prSet>
      <dgm:spPr/>
    </dgm:pt>
  </dgm:ptLst>
  <dgm:cxnLst>
    <dgm:cxn modelId="{3819E401-0020-E248-88E4-FCA27ADE5D81}" type="presOf" srcId="{0C21CB3A-001F-5541-AD67-0AA66CFD45CE}" destId="{947AE8B3-5940-5B4A-B9AC-CED331418062}" srcOrd="0" destOrd="0" presId="urn:microsoft.com/office/officeart/2005/8/layout/process1"/>
    <dgm:cxn modelId="{5B75C622-A607-8645-B6D5-C4AC5E544A8F}" srcId="{0C21CB3A-001F-5541-AD67-0AA66CFD45CE}" destId="{AFE7FB54-5997-F640-ADD8-293C0FEF7D0A}" srcOrd="3" destOrd="0" parTransId="{BA46A644-67DB-6846-803E-AA9800F52FD0}" sibTransId="{A41D3AE4-4AA9-9441-863F-9E548A6293AF}"/>
    <dgm:cxn modelId="{C8823931-B11B-164B-AE67-356FFF724F84}" srcId="{0C21CB3A-001F-5541-AD67-0AA66CFD45CE}" destId="{8B3B99EC-4789-FD4A-9033-D1615434B653}" srcOrd="4" destOrd="0" parTransId="{4A2A7E40-2205-E247-AFB4-909E595F78E4}" sibTransId="{BF361A58-0BAF-4244-A95B-521C8B171704}"/>
    <dgm:cxn modelId="{88D7BA33-9B5F-6D48-BB79-EBCCC0F05663}" srcId="{0C21CB3A-001F-5541-AD67-0AA66CFD45CE}" destId="{CB1B3698-464E-6C4E-82BB-472979387A54}" srcOrd="2" destOrd="0" parTransId="{75DD9C68-F287-ED42-9CEA-8945894880E6}" sibTransId="{3DD74F52-06E9-7E4E-99B6-89D17966BF45}"/>
    <dgm:cxn modelId="{EBB1C233-F6DB-6B4F-8AE7-9EC5EEF124D9}" srcId="{0C21CB3A-001F-5541-AD67-0AA66CFD45CE}" destId="{34990E45-9312-6147-8ACB-4370AB70298A}" srcOrd="0" destOrd="0" parTransId="{018DEE94-B686-1241-B04C-859D168E19C9}" sibTransId="{1684C7A2-18EC-A74C-8BEE-78A8601E87D1}"/>
    <dgm:cxn modelId="{B9EF8942-E3D2-844A-B04E-AFAC3828B18B}" type="presOf" srcId="{CB1B3698-464E-6C4E-82BB-472979387A54}" destId="{52293ADA-2195-8B48-9028-79B013489742}" srcOrd="0" destOrd="0" presId="urn:microsoft.com/office/officeart/2005/8/layout/process1"/>
    <dgm:cxn modelId="{DBC19848-819A-544D-BE69-05D58A0AF912}" type="presOf" srcId="{A41D3AE4-4AA9-9441-863F-9E548A6293AF}" destId="{E45E8EDF-D206-3442-99D0-8503321CA2DA}" srcOrd="0" destOrd="0" presId="urn:microsoft.com/office/officeart/2005/8/layout/process1"/>
    <dgm:cxn modelId="{10AE3570-3FA4-D44F-B697-688226DB03AD}" type="presOf" srcId="{1684C7A2-18EC-A74C-8BEE-78A8601E87D1}" destId="{B43C98B0-4E5D-CB40-8FCB-7C88827578DC}" srcOrd="0" destOrd="0" presId="urn:microsoft.com/office/officeart/2005/8/layout/process1"/>
    <dgm:cxn modelId="{5759C678-BFFF-E147-AF4A-14209D8F2C90}" type="presOf" srcId="{A41D3AE4-4AA9-9441-863F-9E548A6293AF}" destId="{1F366FA3-4735-134C-B569-E5C06F0AAEB6}" srcOrd="1" destOrd="0" presId="urn:microsoft.com/office/officeart/2005/8/layout/process1"/>
    <dgm:cxn modelId="{27CA6F7D-6DA7-1041-998D-732C56413C95}" type="presOf" srcId="{078E9407-B989-2F44-BE24-947C3E29C23A}" destId="{6450A4E8-1BF6-5C45-9C28-DD089ADCAA3A}" srcOrd="0" destOrd="0" presId="urn:microsoft.com/office/officeart/2005/8/layout/process1"/>
    <dgm:cxn modelId="{2F464B80-40AE-C048-AFAE-4C4E392FE055}" type="presOf" srcId="{8B3B99EC-4789-FD4A-9033-D1615434B653}" destId="{49BAA7CF-9783-FC40-9660-A3FC3092007E}" srcOrd="0" destOrd="0" presId="urn:microsoft.com/office/officeart/2005/8/layout/process1"/>
    <dgm:cxn modelId="{856B39B2-6E74-0343-BD94-944677E3D9B2}" type="presOf" srcId="{3DD74F52-06E9-7E4E-99B6-89D17966BF45}" destId="{EEDB41D3-8F88-8949-A166-D990455A3573}" srcOrd="0" destOrd="0" presId="urn:microsoft.com/office/officeart/2005/8/layout/process1"/>
    <dgm:cxn modelId="{679BF4BB-63B2-4C49-BE19-5A495323CD00}" type="presOf" srcId="{3DD74F52-06E9-7E4E-99B6-89D17966BF45}" destId="{BB207907-5DCA-B44C-9D4D-2955B5F7C6B2}" srcOrd="1" destOrd="0" presId="urn:microsoft.com/office/officeart/2005/8/layout/process1"/>
    <dgm:cxn modelId="{5B8396BE-B65B-2E4B-B12F-5F6F472012F3}" type="presOf" srcId="{4930A213-2806-EE49-9849-F02DB0A6B0A8}" destId="{3285A237-EDAC-5A43-BE38-38BD32ECF10A}" srcOrd="1" destOrd="0" presId="urn:microsoft.com/office/officeart/2005/8/layout/process1"/>
    <dgm:cxn modelId="{01C4A7C4-1601-EA4B-8841-1F3B71A2C00B}" type="presOf" srcId="{AFE7FB54-5997-F640-ADD8-293C0FEF7D0A}" destId="{35077E16-DF02-004E-80BA-CFF2C5A72D97}" srcOrd="0" destOrd="0" presId="urn:microsoft.com/office/officeart/2005/8/layout/process1"/>
    <dgm:cxn modelId="{EEFA56C8-44A0-7D44-8EC3-6FA4B1DABE11}" type="presOf" srcId="{4930A213-2806-EE49-9849-F02DB0A6B0A8}" destId="{9F957225-5D34-164A-93D8-670076A7ED3E}" srcOrd="0" destOrd="0" presId="urn:microsoft.com/office/officeart/2005/8/layout/process1"/>
    <dgm:cxn modelId="{B96BABDC-B2BD-244F-A1AD-2B3BDE7232C2}" type="presOf" srcId="{1684C7A2-18EC-A74C-8BEE-78A8601E87D1}" destId="{24E32EB7-C7A8-4249-91CB-965512EDA898}" srcOrd="1" destOrd="0" presId="urn:microsoft.com/office/officeart/2005/8/layout/process1"/>
    <dgm:cxn modelId="{D94588E6-388B-BD4E-BD59-003C9A50BECF}" type="presOf" srcId="{34990E45-9312-6147-8ACB-4370AB70298A}" destId="{B3C9B31D-A6C4-4C4F-A1B1-7F67150BDDC3}" srcOrd="0" destOrd="0" presId="urn:microsoft.com/office/officeart/2005/8/layout/process1"/>
    <dgm:cxn modelId="{856539F9-02C6-5C45-8950-461BCE4052FB}" srcId="{0C21CB3A-001F-5541-AD67-0AA66CFD45CE}" destId="{078E9407-B989-2F44-BE24-947C3E29C23A}" srcOrd="1" destOrd="0" parTransId="{18E839E8-5C6E-404E-ADC5-1FCC2D619DFB}" sibTransId="{4930A213-2806-EE49-9849-F02DB0A6B0A8}"/>
    <dgm:cxn modelId="{87330726-3C2F-CC4D-A5AF-79C25AA5BCD2}" type="presParOf" srcId="{947AE8B3-5940-5B4A-B9AC-CED331418062}" destId="{B3C9B31D-A6C4-4C4F-A1B1-7F67150BDDC3}" srcOrd="0" destOrd="0" presId="urn:microsoft.com/office/officeart/2005/8/layout/process1"/>
    <dgm:cxn modelId="{8CA5169E-2F01-364D-98F4-37D204010E93}" type="presParOf" srcId="{947AE8B3-5940-5B4A-B9AC-CED331418062}" destId="{B43C98B0-4E5D-CB40-8FCB-7C88827578DC}" srcOrd="1" destOrd="0" presId="urn:microsoft.com/office/officeart/2005/8/layout/process1"/>
    <dgm:cxn modelId="{A0DAB18A-1022-6144-B0FF-F26FA48CB2B3}" type="presParOf" srcId="{B43C98B0-4E5D-CB40-8FCB-7C88827578DC}" destId="{24E32EB7-C7A8-4249-91CB-965512EDA898}" srcOrd="0" destOrd="0" presId="urn:microsoft.com/office/officeart/2005/8/layout/process1"/>
    <dgm:cxn modelId="{D0234C79-A876-0749-907F-C2456DB30D6D}" type="presParOf" srcId="{947AE8B3-5940-5B4A-B9AC-CED331418062}" destId="{6450A4E8-1BF6-5C45-9C28-DD089ADCAA3A}" srcOrd="2" destOrd="0" presId="urn:microsoft.com/office/officeart/2005/8/layout/process1"/>
    <dgm:cxn modelId="{3D78BE59-84E0-9C4C-B4F6-3A6CC2924475}" type="presParOf" srcId="{947AE8B3-5940-5B4A-B9AC-CED331418062}" destId="{9F957225-5D34-164A-93D8-670076A7ED3E}" srcOrd="3" destOrd="0" presId="urn:microsoft.com/office/officeart/2005/8/layout/process1"/>
    <dgm:cxn modelId="{6F63578D-4EE0-6C48-84F6-DDC0DA2A5BF8}" type="presParOf" srcId="{9F957225-5D34-164A-93D8-670076A7ED3E}" destId="{3285A237-EDAC-5A43-BE38-38BD32ECF10A}" srcOrd="0" destOrd="0" presId="urn:microsoft.com/office/officeart/2005/8/layout/process1"/>
    <dgm:cxn modelId="{547F0A4A-6326-AA44-A98F-8920D6D1F95E}" type="presParOf" srcId="{947AE8B3-5940-5B4A-B9AC-CED331418062}" destId="{52293ADA-2195-8B48-9028-79B013489742}" srcOrd="4" destOrd="0" presId="urn:microsoft.com/office/officeart/2005/8/layout/process1"/>
    <dgm:cxn modelId="{2C4042A8-ACFB-3043-B2A7-7120E79AC120}" type="presParOf" srcId="{947AE8B3-5940-5B4A-B9AC-CED331418062}" destId="{EEDB41D3-8F88-8949-A166-D990455A3573}" srcOrd="5" destOrd="0" presId="urn:microsoft.com/office/officeart/2005/8/layout/process1"/>
    <dgm:cxn modelId="{396983E8-17DE-D742-A6E0-B7425E188B67}" type="presParOf" srcId="{EEDB41D3-8F88-8949-A166-D990455A3573}" destId="{BB207907-5DCA-B44C-9D4D-2955B5F7C6B2}" srcOrd="0" destOrd="0" presId="urn:microsoft.com/office/officeart/2005/8/layout/process1"/>
    <dgm:cxn modelId="{364CF216-91C9-8441-A010-A3EF37EB6371}" type="presParOf" srcId="{947AE8B3-5940-5B4A-B9AC-CED331418062}" destId="{35077E16-DF02-004E-80BA-CFF2C5A72D97}" srcOrd="6" destOrd="0" presId="urn:microsoft.com/office/officeart/2005/8/layout/process1"/>
    <dgm:cxn modelId="{60B0C6FB-3368-3545-9270-623F7674CCE5}" type="presParOf" srcId="{947AE8B3-5940-5B4A-B9AC-CED331418062}" destId="{E45E8EDF-D206-3442-99D0-8503321CA2DA}" srcOrd="7" destOrd="0" presId="urn:microsoft.com/office/officeart/2005/8/layout/process1"/>
    <dgm:cxn modelId="{1AB1EAAF-E3B3-6346-AD80-5F4EB8A70972}" type="presParOf" srcId="{E45E8EDF-D206-3442-99D0-8503321CA2DA}" destId="{1F366FA3-4735-134C-B569-E5C06F0AAEB6}" srcOrd="0" destOrd="0" presId="urn:microsoft.com/office/officeart/2005/8/layout/process1"/>
    <dgm:cxn modelId="{12D26145-4F74-394C-9A66-C9BE0247347F}" type="presParOf" srcId="{947AE8B3-5940-5B4A-B9AC-CED331418062}" destId="{49BAA7CF-9783-FC40-9660-A3FC3092007E}" srcOrd="8" destOrd="0" presId="urn:microsoft.com/office/officeart/2005/8/layout/process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FFECA-F1BB-4C57-A203-AD9216D4899A}">
      <dsp:nvSpPr>
        <dsp:cNvPr id="0" name=""/>
        <dsp:cNvSpPr/>
      </dsp:nvSpPr>
      <dsp:spPr>
        <a:xfrm rot="10800000">
          <a:off x="1769877" y="34485"/>
          <a:ext cx="4319996" cy="540002"/>
        </a:xfrm>
        <a:prstGeom prst="homePlate">
          <a:avLst/>
        </a:prstGeom>
        <a:solidFill>
          <a:srgbClr val="AD87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990" tIns="76200" rIns="142240" bIns="76200" numCol="1" spcCol="1270" anchor="ctr" anchorCtr="0">
          <a:noAutofit/>
        </a:bodyPr>
        <a:lstStyle/>
        <a:p>
          <a:pPr marL="0" lvl="0" indent="0" algn="l" defTabSz="889000">
            <a:lnSpc>
              <a:spcPct val="90000"/>
            </a:lnSpc>
            <a:spcBef>
              <a:spcPct val="0"/>
            </a:spcBef>
            <a:spcAft>
              <a:spcPct val="35000"/>
            </a:spcAft>
            <a:buNone/>
          </a:pPr>
          <a:r>
            <a:rPr lang="es-CL" sz="2000" b="1" kern="1200" dirty="0">
              <a:latin typeface="Lato Light" panose="020B0604020202020204" charset="0"/>
            </a:rPr>
            <a:t>Marco Conceptual</a:t>
          </a:r>
        </a:p>
      </dsp:txBody>
      <dsp:txXfrm rot="10800000">
        <a:off x="1904877" y="34485"/>
        <a:ext cx="4184996" cy="540002"/>
      </dsp:txXfrm>
    </dsp:sp>
    <dsp:sp modelId="{BA6A8E92-584B-4B62-B49A-793E1AF66B7A}">
      <dsp:nvSpPr>
        <dsp:cNvPr id="0" name=""/>
        <dsp:cNvSpPr/>
      </dsp:nvSpPr>
      <dsp:spPr>
        <a:xfrm>
          <a:off x="1200747" y="1253"/>
          <a:ext cx="609993" cy="609993"/>
        </a:xfrm>
        <a:prstGeom prst="ellipse">
          <a:avLst/>
        </a:prstGeom>
        <a:solidFill>
          <a:srgbClr val="EFEF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EE1194-A2D5-4321-BAE6-9AA8663B4549}">
      <dsp:nvSpPr>
        <dsp:cNvPr id="0" name=""/>
        <dsp:cNvSpPr/>
      </dsp:nvSpPr>
      <dsp:spPr>
        <a:xfrm rot="10800000">
          <a:off x="1769877" y="826566"/>
          <a:ext cx="4319996" cy="540002"/>
        </a:xfrm>
        <a:prstGeom prst="homePlate">
          <a:avLst/>
        </a:prstGeom>
        <a:solidFill>
          <a:srgbClr val="AD87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990" tIns="76200" rIns="142240" bIns="76200" numCol="1" spcCol="1270" anchor="ctr" anchorCtr="0">
          <a:noAutofit/>
        </a:bodyPr>
        <a:lstStyle/>
        <a:p>
          <a:pPr marL="0" lvl="0" indent="0" algn="l" defTabSz="889000">
            <a:lnSpc>
              <a:spcPct val="90000"/>
            </a:lnSpc>
            <a:spcBef>
              <a:spcPct val="0"/>
            </a:spcBef>
            <a:spcAft>
              <a:spcPct val="35000"/>
            </a:spcAft>
            <a:buNone/>
          </a:pPr>
          <a:r>
            <a:rPr lang="es-CL" sz="2000" b="1" kern="1200" dirty="0">
              <a:latin typeface="Lato Light" panose="020B0604020202020204" charset="0"/>
            </a:rPr>
            <a:t>Evaluación Ex – Post</a:t>
          </a:r>
        </a:p>
      </dsp:txBody>
      <dsp:txXfrm rot="10800000">
        <a:off x="1904877" y="826566"/>
        <a:ext cx="4184996" cy="540002"/>
      </dsp:txXfrm>
    </dsp:sp>
    <dsp:sp modelId="{8859A836-6187-4EDE-A55C-F03A0FF76E33}">
      <dsp:nvSpPr>
        <dsp:cNvPr id="0" name=""/>
        <dsp:cNvSpPr/>
      </dsp:nvSpPr>
      <dsp:spPr>
        <a:xfrm>
          <a:off x="1200747" y="793334"/>
          <a:ext cx="609993" cy="609993"/>
        </a:xfrm>
        <a:prstGeom prst="ellipse">
          <a:avLst/>
        </a:prstGeom>
        <a:solidFill>
          <a:srgbClr val="EFEF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FB71A2-93AA-4718-B2D5-D2E2F85C3DEB}">
      <dsp:nvSpPr>
        <dsp:cNvPr id="0" name=""/>
        <dsp:cNvSpPr/>
      </dsp:nvSpPr>
      <dsp:spPr>
        <a:xfrm rot="10800000">
          <a:off x="1769877" y="1618647"/>
          <a:ext cx="4319996" cy="540002"/>
        </a:xfrm>
        <a:prstGeom prst="homePlate">
          <a:avLst/>
        </a:prstGeom>
        <a:solidFill>
          <a:srgbClr val="AD87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990" tIns="76200" rIns="142240" bIns="76200" numCol="1" spcCol="1270" anchor="ctr" anchorCtr="0">
          <a:noAutofit/>
        </a:bodyPr>
        <a:lstStyle/>
        <a:p>
          <a:pPr marL="0" lvl="0" indent="0" algn="l" defTabSz="889000">
            <a:lnSpc>
              <a:spcPct val="90000"/>
            </a:lnSpc>
            <a:spcBef>
              <a:spcPct val="0"/>
            </a:spcBef>
            <a:spcAft>
              <a:spcPct val="35000"/>
            </a:spcAft>
            <a:buNone/>
          </a:pPr>
          <a:r>
            <a:rPr lang="es-CL" sz="2000" b="1" kern="1200" dirty="0">
              <a:latin typeface="Lato Light" panose="020B0604020202020204" charset="0"/>
            </a:rPr>
            <a:t>Evaluación Modelo de Gestión</a:t>
          </a:r>
        </a:p>
      </dsp:txBody>
      <dsp:txXfrm rot="10800000">
        <a:off x="1904877" y="1618647"/>
        <a:ext cx="4184996" cy="540002"/>
      </dsp:txXfrm>
    </dsp:sp>
    <dsp:sp modelId="{AE65BB9E-ADF9-42C1-B165-8B4AD4C8B641}">
      <dsp:nvSpPr>
        <dsp:cNvPr id="0" name=""/>
        <dsp:cNvSpPr/>
      </dsp:nvSpPr>
      <dsp:spPr>
        <a:xfrm>
          <a:off x="1200747" y="1585415"/>
          <a:ext cx="609993" cy="609993"/>
        </a:xfrm>
        <a:prstGeom prst="ellipse">
          <a:avLst/>
        </a:prstGeom>
        <a:solidFill>
          <a:srgbClr val="EFEF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B91C3B-2966-4FE7-989F-2B5CA93BF62C}">
      <dsp:nvSpPr>
        <dsp:cNvPr id="0" name=""/>
        <dsp:cNvSpPr/>
      </dsp:nvSpPr>
      <dsp:spPr>
        <a:xfrm rot="10800000">
          <a:off x="1769877" y="2410728"/>
          <a:ext cx="4319996" cy="540002"/>
        </a:xfrm>
        <a:prstGeom prst="homePlate">
          <a:avLst/>
        </a:prstGeom>
        <a:solidFill>
          <a:srgbClr val="AD87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990" tIns="76200" rIns="142240" bIns="76200" numCol="1" spcCol="1270" anchor="ctr" anchorCtr="0">
          <a:noAutofit/>
        </a:bodyPr>
        <a:lstStyle/>
        <a:p>
          <a:pPr marL="0" lvl="0" indent="0" algn="l" defTabSz="889000">
            <a:lnSpc>
              <a:spcPct val="90000"/>
            </a:lnSpc>
            <a:spcBef>
              <a:spcPct val="0"/>
            </a:spcBef>
            <a:spcAft>
              <a:spcPct val="35000"/>
            </a:spcAft>
            <a:buNone/>
          </a:pPr>
          <a:r>
            <a:rPr lang="es-CL" sz="2000" b="1" kern="1200" dirty="0">
              <a:solidFill>
                <a:srgbClr val="FFFFFF"/>
              </a:solidFill>
              <a:latin typeface="Lato Light" panose="020B0604020202020204" charset="0"/>
              <a:ea typeface="+mn-ea"/>
              <a:cs typeface="+mn-cs"/>
            </a:rPr>
            <a:t>Percepción de Satisfacción Usuaria</a:t>
          </a:r>
        </a:p>
      </dsp:txBody>
      <dsp:txXfrm rot="10800000">
        <a:off x="1904877" y="2410728"/>
        <a:ext cx="4184996" cy="540002"/>
      </dsp:txXfrm>
    </dsp:sp>
    <dsp:sp modelId="{4B80AC82-D458-4629-B973-B44922976123}">
      <dsp:nvSpPr>
        <dsp:cNvPr id="0" name=""/>
        <dsp:cNvSpPr/>
      </dsp:nvSpPr>
      <dsp:spPr>
        <a:xfrm>
          <a:off x="1200747" y="2377496"/>
          <a:ext cx="609993" cy="609993"/>
        </a:xfrm>
        <a:prstGeom prst="ellipse">
          <a:avLst/>
        </a:prstGeom>
        <a:solidFill>
          <a:srgbClr val="EFEF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9B31D-A6C4-4C4F-A1B1-7F67150BDDC3}">
      <dsp:nvSpPr>
        <dsp:cNvPr id="0" name=""/>
        <dsp:cNvSpPr/>
      </dsp:nvSpPr>
      <dsp:spPr>
        <a:xfrm>
          <a:off x="0" y="130388"/>
          <a:ext cx="1278440" cy="1486187"/>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ES" sz="1400" kern="1200" dirty="0">
              <a:solidFill>
                <a:srgbClr val="000000"/>
              </a:solidFill>
              <a:latin typeface="Lato Light" panose="020B0604020202020204" charset="0"/>
            </a:rPr>
            <a:t>Combinación de métodos</a:t>
          </a:r>
        </a:p>
        <a:p>
          <a:pPr marL="0" lvl="0" indent="0" algn="ctr" defTabSz="622300" rtl="0">
            <a:lnSpc>
              <a:spcPct val="90000"/>
            </a:lnSpc>
            <a:spcBef>
              <a:spcPct val="0"/>
            </a:spcBef>
            <a:spcAft>
              <a:spcPct val="35000"/>
            </a:spcAft>
            <a:buNone/>
          </a:pPr>
          <a:r>
            <a:rPr lang="es-ES" sz="1400" kern="1200" dirty="0">
              <a:solidFill>
                <a:srgbClr val="000000"/>
              </a:solidFill>
              <a:latin typeface="Lato Light" panose="020B0604020202020204" charset="0"/>
            </a:rPr>
            <a:t>1. Listas de verificación</a:t>
          </a:r>
        </a:p>
        <a:p>
          <a:pPr marL="0" lvl="0" indent="0" algn="ctr" defTabSz="622300" rtl="0">
            <a:lnSpc>
              <a:spcPct val="90000"/>
            </a:lnSpc>
            <a:spcBef>
              <a:spcPct val="0"/>
            </a:spcBef>
            <a:spcAft>
              <a:spcPct val="35000"/>
            </a:spcAft>
            <a:buNone/>
          </a:pPr>
          <a:r>
            <a:rPr lang="es-ES" sz="1400" kern="1200" dirty="0">
              <a:solidFill>
                <a:srgbClr val="000000"/>
              </a:solidFill>
              <a:latin typeface="Lato Light" panose="020B0604020202020204" charset="0"/>
            </a:rPr>
            <a:t>2. Aporte de Metas</a:t>
          </a:r>
        </a:p>
      </dsp:txBody>
      <dsp:txXfrm>
        <a:off x="37444" y="167832"/>
        <a:ext cx="1203552" cy="1411299"/>
      </dsp:txXfrm>
    </dsp:sp>
    <dsp:sp modelId="{B43C98B0-4E5D-CB40-8FCB-7C88827578DC}">
      <dsp:nvSpPr>
        <dsp:cNvPr id="0" name=""/>
        <dsp:cNvSpPr/>
      </dsp:nvSpPr>
      <dsp:spPr>
        <a:xfrm>
          <a:off x="1400635" y="714955"/>
          <a:ext cx="259053" cy="31705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solidFill>
              <a:srgbClr val="000000"/>
            </a:solidFill>
          </a:endParaRPr>
        </a:p>
      </dsp:txBody>
      <dsp:txXfrm>
        <a:off x="1400635" y="778366"/>
        <a:ext cx="181337" cy="190231"/>
      </dsp:txXfrm>
    </dsp:sp>
    <dsp:sp modelId="{6450A4E8-1BF6-5C45-9C28-DD089ADCAA3A}">
      <dsp:nvSpPr>
        <dsp:cNvPr id="0" name=""/>
        <dsp:cNvSpPr/>
      </dsp:nvSpPr>
      <dsp:spPr>
        <a:xfrm>
          <a:off x="1767220" y="130388"/>
          <a:ext cx="1545647" cy="148618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ES" sz="1400" kern="1200" dirty="0">
              <a:solidFill>
                <a:srgbClr val="000000"/>
              </a:solidFill>
              <a:latin typeface="Lato Light" panose="020B0604020202020204" charset="0"/>
            </a:rPr>
            <a:t>Dos tipos de análisis:</a:t>
          </a:r>
        </a:p>
        <a:p>
          <a:pPr marL="0" lvl="0" indent="0" algn="ctr" defTabSz="622300" rtl="0">
            <a:lnSpc>
              <a:spcPct val="90000"/>
            </a:lnSpc>
            <a:spcBef>
              <a:spcPct val="0"/>
            </a:spcBef>
            <a:spcAft>
              <a:spcPct val="35000"/>
            </a:spcAft>
            <a:buNone/>
          </a:pPr>
          <a:r>
            <a:rPr lang="es-ES" sz="1400" kern="1200" dirty="0">
              <a:solidFill>
                <a:srgbClr val="000000"/>
              </a:solidFill>
              <a:latin typeface="Lato Light" panose="020B0604020202020204" charset="0"/>
            </a:rPr>
            <a:t>1. Individual</a:t>
          </a:r>
        </a:p>
        <a:p>
          <a:pPr marL="0" lvl="0" indent="0" algn="ctr" defTabSz="622300" rtl="0">
            <a:lnSpc>
              <a:spcPct val="90000"/>
            </a:lnSpc>
            <a:spcBef>
              <a:spcPct val="0"/>
            </a:spcBef>
            <a:spcAft>
              <a:spcPct val="35000"/>
            </a:spcAft>
            <a:buNone/>
          </a:pPr>
          <a:r>
            <a:rPr lang="es-ES" sz="1400" kern="1200" dirty="0">
              <a:solidFill>
                <a:srgbClr val="000000"/>
              </a:solidFill>
              <a:latin typeface="Lato Light" panose="020B0604020202020204" charset="0"/>
            </a:rPr>
            <a:t>2. Comparación entre los RS</a:t>
          </a:r>
        </a:p>
      </dsp:txBody>
      <dsp:txXfrm>
        <a:off x="1810749" y="173917"/>
        <a:ext cx="1458589" cy="1399129"/>
      </dsp:txXfrm>
    </dsp:sp>
    <dsp:sp modelId="{9F957225-5D34-164A-93D8-670076A7ED3E}">
      <dsp:nvSpPr>
        <dsp:cNvPr id="0" name=""/>
        <dsp:cNvSpPr/>
      </dsp:nvSpPr>
      <dsp:spPr>
        <a:xfrm rot="21596620">
          <a:off x="3447368" y="713923"/>
          <a:ext cx="285139" cy="31705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solidFill>
              <a:srgbClr val="000000"/>
            </a:solidFill>
          </a:endParaRPr>
        </a:p>
      </dsp:txBody>
      <dsp:txXfrm>
        <a:off x="3447368" y="777376"/>
        <a:ext cx="199597" cy="190231"/>
      </dsp:txXfrm>
    </dsp:sp>
    <dsp:sp modelId="{52293ADA-2195-8B48-9028-79B013489742}">
      <dsp:nvSpPr>
        <dsp:cNvPr id="0" name=""/>
        <dsp:cNvSpPr/>
      </dsp:nvSpPr>
      <dsp:spPr>
        <a:xfrm>
          <a:off x="3850867" y="128471"/>
          <a:ext cx="1278440" cy="148618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ES" sz="1400" kern="1200" dirty="0">
              <a:solidFill>
                <a:srgbClr val="000000"/>
              </a:solidFill>
              <a:latin typeface="Lato Light" panose="020B0604020202020204" charset="0"/>
            </a:rPr>
            <a:t>Análisis a partir de Indicadores</a:t>
          </a:r>
        </a:p>
        <a:p>
          <a:pPr marL="0" lvl="0" indent="0" algn="ctr" defTabSz="622300" rtl="0">
            <a:lnSpc>
              <a:spcPct val="90000"/>
            </a:lnSpc>
            <a:spcBef>
              <a:spcPct val="0"/>
            </a:spcBef>
            <a:spcAft>
              <a:spcPct val="35000"/>
            </a:spcAft>
            <a:buNone/>
          </a:pPr>
          <a:r>
            <a:rPr lang="es-ES" sz="1400" kern="1200" dirty="0">
              <a:solidFill>
                <a:srgbClr val="000000"/>
              </a:solidFill>
              <a:latin typeface="Lato Light" panose="020B0604020202020204" charset="0"/>
            </a:rPr>
            <a:t>27 en total</a:t>
          </a:r>
        </a:p>
      </dsp:txBody>
      <dsp:txXfrm>
        <a:off x="3888311" y="165915"/>
        <a:ext cx="1203552" cy="1411299"/>
      </dsp:txXfrm>
    </dsp:sp>
    <dsp:sp modelId="{EEDB41D3-8F88-8949-A166-D990455A3573}">
      <dsp:nvSpPr>
        <dsp:cNvPr id="0" name=""/>
        <dsp:cNvSpPr/>
      </dsp:nvSpPr>
      <dsp:spPr>
        <a:xfrm>
          <a:off x="5257151" y="713038"/>
          <a:ext cx="271029" cy="31705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solidFill>
              <a:srgbClr val="000000"/>
            </a:solidFill>
          </a:endParaRPr>
        </a:p>
      </dsp:txBody>
      <dsp:txXfrm>
        <a:off x="5257151" y="776449"/>
        <a:ext cx="189720" cy="190231"/>
      </dsp:txXfrm>
    </dsp:sp>
    <dsp:sp modelId="{35077E16-DF02-004E-80BA-CFF2C5A72D97}">
      <dsp:nvSpPr>
        <dsp:cNvPr id="0" name=""/>
        <dsp:cNvSpPr/>
      </dsp:nvSpPr>
      <dsp:spPr>
        <a:xfrm>
          <a:off x="5640684" y="128471"/>
          <a:ext cx="1278440" cy="1486187"/>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bg1">
                  <a:lumMod val="85000"/>
                </a:schemeClr>
              </a:solidFill>
              <a:latin typeface="Lato Light" panose="020B0604020202020204" charset="0"/>
            </a:rPr>
            <a:t>Información para el análisis</a:t>
          </a:r>
        </a:p>
      </dsp:txBody>
      <dsp:txXfrm>
        <a:off x="5678128" y="165915"/>
        <a:ext cx="1203552" cy="1411299"/>
      </dsp:txXfrm>
    </dsp:sp>
    <dsp:sp modelId="{E45E8EDF-D206-3442-99D0-8503321CA2DA}">
      <dsp:nvSpPr>
        <dsp:cNvPr id="0" name=""/>
        <dsp:cNvSpPr/>
      </dsp:nvSpPr>
      <dsp:spPr>
        <a:xfrm>
          <a:off x="7046969" y="713038"/>
          <a:ext cx="271029" cy="31705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7046969" y="776449"/>
        <a:ext cx="189720" cy="190231"/>
      </dsp:txXfrm>
    </dsp:sp>
    <dsp:sp modelId="{49BAA7CF-9783-FC40-9660-A3FC3092007E}">
      <dsp:nvSpPr>
        <dsp:cNvPr id="0" name=""/>
        <dsp:cNvSpPr/>
      </dsp:nvSpPr>
      <dsp:spPr>
        <a:xfrm>
          <a:off x="7430501" y="128471"/>
          <a:ext cx="1278440" cy="148618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ES" sz="1400" kern="1200" dirty="0">
              <a:solidFill>
                <a:srgbClr val="D9D9D9"/>
              </a:solidFill>
              <a:latin typeface="Lato Light" panose="020B0604020202020204" charset="0"/>
            </a:rPr>
            <a:t>7 tópicos en 4 aspectos principales</a:t>
          </a:r>
        </a:p>
      </dsp:txBody>
      <dsp:txXfrm>
        <a:off x="7467945" y="165915"/>
        <a:ext cx="1203552" cy="1411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9B31D-A6C4-4C4F-A1B1-7F67150BDDC3}">
      <dsp:nvSpPr>
        <dsp:cNvPr id="0" name=""/>
        <dsp:cNvSpPr/>
      </dsp:nvSpPr>
      <dsp:spPr>
        <a:xfrm>
          <a:off x="4367" y="122289"/>
          <a:ext cx="1289076" cy="1498551"/>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ES" sz="1400" kern="1200" dirty="0">
              <a:solidFill>
                <a:srgbClr val="000000"/>
              </a:solidFill>
              <a:latin typeface="Lato Light" panose="020B0604020202020204" charset="0"/>
            </a:rPr>
            <a:t>Combinación de métodos</a:t>
          </a:r>
        </a:p>
        <a:p>
          <a:pPr marL="0" lvl="0" indent="0" algn="ctr" defTabSz="622300" rtl="0">
            <a:lnSpc>
              <a:spcPct val="90000"/>
            </a:lnSpc>
            <a:spcBef>
              <a:spcPct val="0"/>
            </a:spcBef>
            <a:spcAft>
              <a:spcPct val="35000"/>
            </a:spcAft>
            <a:buNone/>
          </a:pPr>
          <a:r>
            <a:rPr lang="es-ES" sz="1400" kern="1200" dirty="0">
              <a:solidFill>
                <a:srgbClr val="000000"/>
              </a:solidFill>
              <a:latin typeface="Lato Light" panose="020B0604020202020204" charset="0"/>
            </a:rPr>
            <a:t>1. Listas de verificación</a:t>
          </a:r>
        </a:p>
        <a:p>
          <a:pPr marL="0" lvl="0" indent="0" algn="ctr" defTabSz="622300" rtl="0">
            <a:lnSpc>
              <a:spcPct val="90000"/>
            </a:lnSpc>
            <a:spcBef>
              <a:spcPct val="0"/>
            </a:spcBef>
            <a:spcAft>
              <a:spcPct val="35000"/>
            </a:spcAft>
            <a:buNone/>
          </a:pPr>
          <a:r>
            <a:rPr lang="es-ES" sz="1400" kern="1200" dirty="0">
              <a:solidFill>
                <a:srgbClr val="000000"/>
              </a:solidFill>
              <a:latin typeface="Lato Light" panose="020B0604020202020204" charset="0"/>
            </a:rPr>
            <a:t>2. Aporte de Metas</a:t>
          </a:r>
        </a:p>
      </dsp:txBody>
      <dsp:txXfrm>
        <a:off x="42123" y="160045"/>
        <a:ext cx="1213564" cy="1423039"/>
      </dsp:txXfrm>
    </dsp:sp>
    <dsp:sp modelId="{B43C98B0-4E5D-CB40-8FCB-7C88827578DC}">
      <dsp:nvSpPr>
        <dsp:cNvPr id="0" name=""/>
        <dsp:cNvSpPr/>
      </dsp:nvSpPr>
      <dsp:spPr>
        <a:xfrm>
          <a:off x="1422351" y="711719"/>
          <a:ext cx="273284" cy="31969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solidFill>
              <a:srgbClr val="000000"/>
            </a:solidFill>
          </a:endParaRPr>
        </a:p>
      </dsp:txBody>
      <dsp:txXfrm>
        <a:off x="1422351" y="775657"/>
        <a:ext cx="191299" cy="191815"/>
      </dsp:txXfrm>
    </dsp:sp>
    <dsp:sp modelId="{6450A4E8-1BF6-5C45-9C28-DD089ADCAA3A}">
      <dsp:nvSpPr>
        <dsp:cNvPr id="0" name=""/>
        <dsp:cNvSpPr/>
      </dsp:nvSpPr>
      <dsp:spPr>
        <a:xfrm>
          <a:off x="1809074" y="122289"/>
          <a:ext cx="1485403" cy="1498551"/>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ES" sz="1400" kern="1200" dirty="0">
              <a:solidFill>
                <a:srgbClr val="000000"/>
              </a:solidFill>
              <a:latin typeface="Lato Light" panose="020B0604020202020204" charset="0"/>
            </a:rPr>
            <a:t>Dos tipos de análisis:</a:t>
          </a:r>
        </a:p>
        <a:p>
          <a:pPr marL="0" lvl="0" indent="0" algn="ctr" defTabSz="622300" rtl="0">
            <a:lnSpc>
              <a:spcPct val="90000"/>
            </a:lnSpc>
            <a:spcBef>
              <a:spcPct val="0"/>
            </a:spcBef>
            <a:spcAft>
              <a:spcPct val="35000"/>
            </a:spcAft>
            <a:buNone/>
          </a:pPr>
          <a:r>
            <a:rPr lang="es-ES" sz="1400" kern="1200" dirty="0">
              <a:solidFill>
                <a:srgbClr val="000000"/>
              </a:solidFill>
              <a:latin typeface="Lato Light" panose="020B0604020202020204" charset="0"/>
            </a:rPr>
            <a:t>1. Individual</a:t>
          </a:r>
        </a:p>
        <a:p>
          <a:pPr marL="0" lvl="0" indent="0" algn="ctr" defTabSz="622300" rtl="0">
            <a:lnSpc>
              <a:spcPct val="90000"/>
            </a:lnSpc>
            <a:spcBef>
              <a:spcPct val="0"/>
            </a:spcBef>
            <a:spcAft>
              <a:spcPct val="35000"/>
            </a:spcAft>
            <a:buNone/>
          </a:pPr>
          <a:r>
            <a:rPr lang="es-ES" sz="1400" kern="1200" dirty="0">
              <a:solidFill>
                <a:srgbClr val="000000"/>
              </a:solidFill>
              <a:latin typeface="Lato Light" panose="020B0604020202020204" charset="0"/>
            </a:rPr>
            <a:t>2. Comparación entre los RS</a:t>
          </a:r>
        </a:p>
      </dsp:txBody>
      <dsp:txXfrm>
        <a:off x="1852580" y="165795"/>
        <a:ext cx="1398391" cy="1411539"/>
      </dsp:txXfrm>
    </dsp:sp>
    <dsp:sp modelId="{9F957225-5D34-164A-93D8-670076A7ED3E}">
      <dsp:nvSpPr>
        <dsp:cNvPr id="0" name=""/>
        <dsp:cNvSpPr/>
      </dsp:nvSpPr>
      <dsp:spPr>
        <a:xfrm>
          <a:off x="3423385" y="711719"/>
          <a:ext cx="273284" cy="31969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solidFill>
              <a:srgbClr val="000000"/>
            </a:solidFill>
          </a:endParaRPr>
        </a:p>
      </dsp:txBody>
      <dsp:txXfrm>
        <a:off x="3423385" y="775657"/>
        <a:ext cx="191299" cy="191815"/>
      </dsp:txXfrm>
    </dsp:sp>
    <dsp:sp modelId="{52293ADA-2195-8B48-9028-79B013489742}">
      <dsp:nvSpPr>
        <dsp:cNvPr id="0" name=""/>
        <dsp:cNvSpPr/>
      </dsp:nvSpPr>
      <dsp:spPr>
        <a:xfrm>
          <a:off x="3810108" y="122289"/>
          <a:ext cx="1289076" cy="1498551"/>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ES" sz="1400" kern="1200" dirty="0">
              <a:solidFill>
                <a:srgbClr val="000000"/>
              </a:solidFill>
              <a:latin typeface="Lato Light" panose="020B0604020202020204" charset="0"/>
            </a:rPr>
            <a:t>Análisis a partir de Indicadores</a:t>
          </a:r>
        </a:p>
        <a:p>
          <a:pPr marL="0" lvl="0" indent="0" algn="ctr" defTabSz="622300" rtl="0">
            <a:lnSpc>
              <a:spcPct val="90000"/>
            </a:lnSpc>
            <a:spcBef>
              <a:spcPct val="0"/>
            </a:spcBef>
            <a:spcAft>
              <a:spcPct val="35000"/>
            </a:spcAft>
            <a:buNone/>
          </a:pPr>
          <a:r>
            <a:rPr lang="es-ES" sz="1400" kern="1200" dirty="0">
              <a:solidFill>
                <a:srgbClr val="000000"/>
              </a:solidFill>
              <a:latin typeface="Lato Light" panose="020B0604020202020204" charset="0"/>
            </a:rPr>
            <a:t>27 en total</a:t>
          </a:r>
        </a:p>
      </dsp:txBody>
      <dsp:txXfrm>
        <a:off x="3847864" y="160045"/>
        <a:ext cx="1213564" cy="1423039"/>
      </dsp:txXfrm>
    </dsp:sp>
    <dsp:sp modelId="{EEDB41D3-8F88-8949-A166-D990455A3573}">
      <dsp:nvSpPr>
        <dsp:cNvPr id="0" name=""/>
        <dsp:cNvSpPr/>
      </dsp:nvSpPr>
      <dsp:spPr>
        <a:xfrm>
          <a:off x="5228093" y="711719"/>
          <a:ext cx="273284" cy="31969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solidFill>
              <a:srgbClr val="000000"/>
            </a:solidFill>
          </a:endParaRPr>
        </a:p>
      </dsp:txBody>
      <dsp:txXfrm>
        <a:off x="5228093" y="775657"/>
        <a:ext cx="191299" cy="191815"/>
      </dsp:txXfrm>
    </dsp:sp>
    <dsp:sp modelId="{35077E16-DF02-004E-80BA-CFF2C5A72D97}">
      <dsp:nvSpPr>
        <dsp:cNvPr id="0" name=""/>
        <dsp:cNvSpPr/>
      </dsp:nvSpPr>
      <dsp:spPr>
        <a:xfrm>
          <a:off x="5614816" y="122289"/>
          <a:ext cx="1289076" cy="1498551"/>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latin typeface="Lato Light" panose="020B0604020202020204" charset="0"/>
            </a:rPr>
            <a:t>Información para el análisis</a:t>
          </a:r>
        </a:p>
      </dsp:txBody>
      <dsp:txXfrm>
        <a:off x="5652572" y="160045"/>
        <a:ext cx="1213564" cy="1423039"/>
      </dsp:txXfrm>
    </dsp:sp>
    <dsp:sp modelId="{E45E8EDF-D206-3442-99D0-8503321CA2DA}">
      <dsp:nvSpPr>
        <dsp:cNvPr id="0" name=""/>
        <dsp:cNvSpPr/>
      </dsp:nvSpPr>
      <dsp:spPr>
        <a:xfrm>
          <a:off x="7032800" y="711719"/>
          <a:ext cx="273284" cy="31969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7032800" y="775657"/>
        <a:ext cx="191299" cy="191815"/>
      </dsp:txXfrm>
    </dsp:sp>
    <dsp:sp modelId="{49BAA7CF-9783-FC40-9660-A3FC3092007E}">
      <dsp:nvSpPr>
        <dsp:cNvPr id="0" name=""/>
        <dsp:cNvSpPr/>
      </dsp:nvSpPr>
      <dsp:spPr>
        <a:xfrm>
          <a:off x="7419523" y="122289"/>
          <a:ext cx="1289076" cy="1498551"/>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ES" sz="1400" kern="1200" dirty="0">
              <a:solidFill>
                <a:srgbClr val="000000"/>
              </a:solidFill>
              <a:latin typeface="Lato Light" panose="020B0604020202020204" charset="0"/>
            </a:rPr>
            <a:t>7 tópicos en 4 aspectos principales</a:t>
          </a:r>
        </a:p>
      </dsp:txBody>
      <dsp:txXfrm>
        <a:off x="7457279" y="160045"/>
        <a:ext cx="1213564" cy="142303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98539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7205253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802987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052358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343387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563112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000367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6856370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325979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1689961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131173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2566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964598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8211466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083506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17778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s-CL"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24679107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2371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819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999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627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868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3713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endParaRPr lang="es-CL"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750100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CL" sz="1100" b="0" i="0" u="none" strike="noStrike" cap="none" dirty="0">
                <a:solidFill>
                  <a:srgbClr val="000000"/>
                </a:solidFill>
                <a:effectLst/>
                <a:latin typeface="Arial"/>
                <a:ea typeface="Arial"/>
                <a:cs typeface="Arial"/>
                <a:sym typeface="Arial"/>
              </a:rPr>
              <a:t>El costo mensual ex – ante asciende a MM$11,6 versus los MM$10,5 recopilados ex – post. Tal como se observa, existen dos ítems que presentan las mayores diferencias, las que operan en sentidos contrapuestos. Por una parte se tiene una diferencia de MM$2,6 en el ítem insumos, debido a una sobrestimación ex – ante principalmente por concepto de material de cobertura (diferencia de MM$2,0), gasto que no existe en la práctica. En sentido contrario se tiene una subestimación ex – ante de MM$2,0 mensuales de la dotación requerida para el adecuado funcionamiento del Relleno Sanitario.</a:t>
            </a:r>
          </a:p>
          <a:p>
            <a:endParaRPr lang="es-CL"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447560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CL" sz="1100" b="0" i="0" u="none" strike="noStrike" cap="none" dirty="0">
                <a:solidFill>
                  <a:srgbClr val="000000"/>
                </a:solidFill>
                <a:effectLst/>
                <a:latin typeface="Arial"/>
                <a:ea typeface="Arial"/>
                <a:cs typeface="Arial"/>
                <a:sym typeface="Arial"/>
              </a:rPr>
              <a:t>Tal como se mencionó anteriormente la comparación de indicadores de rentabilidad se desarrollará de acuerdo a las siguientes condiciones:</a:t>
            </a:r>
          </a:p>
          <a:p>
            <a:pPr lvl="0"/>
            <a:r>
              <a:rPr lang="es-CL" sz="1100" b="0" i="0" u="none" strike="noStrike" cap="none" dirty="0">
                <a:solidFill>
                  <a:srgbClr val="000000"/>
                </a:solidFill>
                <a:effectLst/>
                <a:latin typeface="Arial"/>
                <a:ea typeface="Arial"/>
                <a:cs typeface="Arial"/>
                <a:sym typeface="Arial"/>
              </a:rPr>
              <a:t>Horizonte de evaluación de 13 años, debido al desfase entre el inicio de operaciones planificado en relación a lo sucedido en la realidad. Ex – ante el Relleno Sanitario comenzaba operaciones el 2008, sin embargo, comenzó en 2015, es decir, un desfase de 7 años.</a:t>
            </a:r>
          </a:p>
          <a:p>
            <a:pPr lvl="0"/>
            <a:r>
              <a:rPr lang="es-CL" sz="1100" b="0" i="0" u="none" strike="noStrike" cap="none" dirty="0">
                <a:solidFill>
                  <a:srgbClr val="000000"/>
                </a:solidFill>
                <a:effectLst/>
                <a:latin typeface="Arial"/>
                <a:ea typeface="Arial"/>
                <a:cs typeface="Arial"/>
                <a:sym typeface="Arial"/>
              </a:rPr>
              <a:t>Se utilizará la versión corregida de la evaluación ex – ante como base de comparación.</a:t>
            </a:r>
          </a:p>
          <a:p>
            <a:pPr lvl="0"/>
            <a:r>
              <a:rPr lang="es-CL" sz="1100" b="0" i="0" u="none" strike="noStrike" cap="none" dirty="0">
                <a:solidFill>
                  <a:srgbClr val="000000"/>
                </a:solidFill>
                <a:effectLst/>
                <a:latin typeface="Arial"/>
                <a:ea typeface="Arial"/>
                <a:cs typeface="Arial"/>
                <a:sym typeface="Arial"/>
              </a:rPr>
              <a:t>El flujo de caja considera moneda real en pesos de agosto de 2013 (año de contrato de ejecución).</a:t>
            </a:r>
          </a:p>
          <a:p>
            <a:pPr lvl="0"/>
            <a:r>
              <a:rPr lang="es-CL" sz="1100" b="0" i="0" u="none" strike="noStrike" cap="none" dirty="0">
                <a:solidFill>
                  <a:srgbClr val="000000"/>
                </a:solidFill>
                <a:effectLst/>
                <a:latin typeface="Arial"/>
                <a:ea typeface="Arial"/>
                <a:cs typeface="Arial"/>
                <a:sym typeface="Arial"/>
              </a:rPr>
              <a:t>Se utilizan precios sociales vigentes a agosto de 2013, de acuerdo a documento del Ministerio de Desarrollo Social y Familia “Precios Sociales para la Evaluación Social de Proyectos”.</a:t>
            </a:r>
          </a:p>
          <a:p>
            <a:pPr lvl="0"/>
            <a:r>
              <a:rPr lang="es-CL" sz="1100" b="0" i="0" u="none" strike="noStrike" cap="none" dirty="0">
                <a:solidFill>
                  <a:srgbClr val="000000"/>
                </a:solidFill>
                <a:effectLst/>
                <a:latin typeface="Arial"/>
                <a:ea typeface="Arial"/>
                <a:cs typeface="Arial"/>
                <a:sym typeface="Arial"/>
              </a:rPr>
              <a:t>Para el flujo de caja ex – post, se utilizarán los valores ex – ante en aquellos casos en que no se cuente con información real. Esto tiene como objetivo obtener indicadores de rentabilidad comparables, de modo que las diferencias encontradas no sean atribuibles a la falta de datos.</a:t>
            </a:r>
          </a:p>
          <a:p>
            <a:pPr lvl="0"/>
            <a:r>
              <a:rPr lang="es-CL" sz="1100" b="0" i="0" u="none" strike="noStrike" cap="none" dirty="0">
                <a:solidFill>
                  <a:srgbClr val="000000"/>
                </a:solidFill>
                <a:effectLst/>
                <a:latin typeface="Arial"/>
                <a:ea typeface="Arial"/>
                <a:cs typeface="Arial"/>
                <a:sym typeface="Arial"/>
              </a:rPr>
              <a:t>Se mantendrán para la evaluación ex – post los factores de escalamiento utilizados sobre algunas variables consideradas en la evaluación ex – ante, independientemente de si éstos se justifican metodológicamente.</a:t>
            </a:r>
          </a:p>
          <a:p>
            <a:pPr lvl="0"/>
            <a:r>
              <a:rPr lang="es-CL" sz="1100" b="0" i="0" u="none" strike="noStrike" cap="none" dirty="0">
                <a:solidFill>
                  <a:srgbClr val="000000"/>
                </a:solidFill>
                <a:effectLst/>
                <a:latin typeface="Arial"/>
                <a:ea typeface="Arial"/>
                <a:cs typeface="Arial"/>
                <a:sym typeface="Arial"/>
              </a:rPr>
              <a:t>Se mantendrá la temporalidad de sus inversiones para cada caso.</a:t>
            </a:r>
          </a:p>
          <a:p>
            <a:r>
              <a:rPr lang="es-CL" sz="1100" b="0" i="0" u="none" strike="noStrike" cap="none" dirty="0">
                <a:solidFill>
                  <a:srgbClr val="000000"/>
                </a:solidFill>
                <a:effectLst/>
                <a:latin typeface="Arial"/>
                <a:ea typeface="Arial"/>
                <a:cs typeface="Arial"/>
                <a:sym typeface="Arial"/>
              </a:rPr>
              <a:t>De no haber consistencia metodológica, se dejará establecido en el análisis de la evaluación ex – ante realizado en el punto 3.3.5.1</a:t>
            </a:r>
          </a:p>
          <a:p>
            <a:pPr lvl="0"/>
            <a:endParaRPr lang="es-CL" sz="1100" b="0" i="0" u="none" strike="noStrike" cap="none" dirty="0">
              <a:solidFill>
                <a:srgbClr val="000000"/>
              </a:solidFill>
              <a:effectLst/>
              <a:latin typeface="Arial"/>
              <a:ea typeface="Arial"/>
              <a:cs typeface="Arial"/>
              <a:sym typeface="Arial"/>
            </a:endParaRPr>
          </a:p>
          <a:p>
            <a:r>
              <a:rPr lang="es-CL" sz="1100" b="0" i="0" u="none" strike="noStrike" cap="none" dirty="0">
                <a:solidFill>
                  <a:srgbClr val="000000"/>
                </a:solidFill>
                <a:effectLst/>
                <a:latin typeface="Arial"/>
                <a:ea typeface="Arial"/>
                <a:cs typeface="Arial"/>
                <a:sym typeface="Arial"/>
              </a:rPr>
              <a:t>La evaluación ex – ante presenta un VACS de MM$2.502 versus los MM$2.224 de la evaluación ex – post, lo que representa un 11,1% de diferencia. En el Anexo N°13 se encuentran ambos flujos de caja.</a:t>
            </a:r>
          </a:p>
          <a:p>
            <a:r>
              <a:rPr lang="es-CL" sz="1100" b="0" i="0" u="none" strike="noStrike" cap="none" dirty="0">
                <a:solidFill>
                  <a:srgbClr val="000000"/>
                </a:solidFill>
                <a:effectLst/>
                <a:latin typeface="Arial"/>
                <a:ea typeface="Arial"/>
                <a:cs typeface="Arial"/>
                <a:sym typeface="Arial"/>
              </a:rPr>
              <a:t>Las principales diferencias entre ambos indicadores radican en los siguientes puntos:</a:t>
            </a:r>
          </a:p>
          <a:p>
            <a:pPr lvl="0"/>
            <a:r>
              <a:rPr lang="es-CL" sz="1100" b="0" i="0" u="none" strike="noStrike" cap="none" dirty="0">
                <a:solidFill>
                  <a:srgbClr val="000000"/>
                </a:solidFill>
                <a:effectLst/>
                <a:latin typeface="Arial"/>
                <a:ea typeface="Arial"/>
                <a:cs typeface="Arial"/>
                <a:sym typeface="Arial"/>
              </a:rPr>
              <a:t>Inversión:</a:t>
            </a:r>
          </a:p>
          <a:p>
            <a:pPr lvl="0"/>
            <a:r>
              <a:rPr lang="es-CL" sz="1100" b="0" i="0" u="none" strike="noStrike" cap="none" dirty="0">
                <a:solidFill>
                  <a:srgbClr val="000000"/>
                </a:solidFill>
                <a:effectLst/>
                <a:latin typeface="Arial"/>
                <a:ea typeface="Arial"/>
                <a:cs typeface="Arial"/>
                <a:sym typeface="Arial"/>
              </a:rPr>
              <a:t>Diferencias entre ambos presupuestos, tal como fue abordado precedentemente.</a:t>
            </a:r>
          </a:p>
          <a:p>
            <a:pPr lvl="0"/>
            <a:r>
              <a:rPr lang="es-CL" sz="1100" b="0" i="0" u="none" strike="noStrike" cap="none" dirty="0">
                <a:solidFill>
                  <a:srgbClr val="000000"/>
                </a:solidFill>
                <a:effectLst/>
                <a:latin typeface="Arial"/>
                <a:ea typeface="Arial"/>
                <a:cs typeface="Arial"/>
                <a:sym typeface="Arial"/>
              </a:rPr>
              <a:t>Diferencia de temporalidad en la ejecución de las inversiones consideradas en cada caso, principalmente por los ítems Caminos de Acceso e Interiores, Planta de Lixiviación e Infraestructura Auxiliar, como también por la adquisición de maquinaria.</a:t>
            </a:r>
          </a:p>
          <a:p>
            <a:pPr lvl="0"/>
            <a:r>
              <a:rPr lang="es-CL" sz="1100" b="0" i="0" u="none" strike="noStrike" cap="none" dirty="0">
                <a:solidFill>
                  <a:srgbClr val="000000"/>
                </a:solidFill>
                <a:effectLst/>
                <a:latin typeface="Arial"/>
                <a:ea typeface="Arial"/>
                <a:cs typeface="Arial"/>
                <a:sym typeface="Arial"/>
              </a:rPr>
              <a:t>No consideración ex – ante de inversión en terreno, ingeniería y permisos, por lo tanto, tampoco fue considerado el valor residual del terreno.</a:t>
            </a:r>
          </a:p>
          <a:p>
            <a:pPr lvl="0"/>
            <a:r>
              <a:rPr lang="es-CL" sz="1100" b="0" i="0" u="none" strike="noStrike" cap="none" dirty="0">
                <a:solidFill>
                  <a:srgbClr val="000000"/>
                </a:solidFill>
                <a:effectLst/>
                <a:latin typeface="Arial"/>
                <a:ea typeface="Arial"/>
                <a:cs typeface="Arial"/>
                <a:sym typeface="Arial"/>
              </a:rPr>
              <a:t>Operación:</a:t>
            </a:r>
          </a:p>
          <a:p>
            <a:pPr lvl="0"/>
            <a:r>
              <a:rPr lang="es-CL" sz="1100" b="0" i="0" u="none" strike="noStrike" cap="none" dirty="0">
                <a:solidFill>
                  <a:srgbClr val="000000"/>
                </a:solidFill>
                <a:effectLst/>
                <a:latin typeface="Arial"/>
                <a:ea typeface="Arial"/>
                <a:cs typeface="Arial"/>
                <a:sym typeface="Arial"/>
              </a:rPr>
              <a:t>Un menor costo de operación anual ex – post de alrededor de MM$138 en valor presente, explicado principalmente por dotación e insumos, tal como se presentó precedentemente.</a:t>
            </a:r>
          </a:p>
          <a:p>
            <a:r>
              <a:rPr lang="es-CL" sz="1100" b="0" i="0" u="none" strike="noStrike" cap="none" dirty="0">
                <a:solidFill>
                  <a:srgbClr val="000000"/>
                </a:solidFill>
                <a:effectLst/>
                <a:latin typeface="Arial"/>
                <a:ea typeface="Arial"/>
                <a:cs typeface="Arial"/>
                <a:sym typeface="Arial"/>
              </a:rPr>
              <a:t>Al analizar el Costo por Tonelada Dispuesta, se observa que ex – ante se refleja un menor valor que en el escenario ex – post, a pesar de tener un VACS más alto en el primer escenario. Lo anterior se explica por la sobrestimación de la demanda en el escenario ex – ante.</a:t>
            </a:r>
          </a:p>
          <a:p>
            <a:pPr lvl="0"/>
            <a:endParaRPr lang="es-CL"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893673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4876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3404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indent="-342900" algn="just">
              <a:spcAft>
                <a:spcPts val="600"/>
              </a:spcAft>
              <a:buClr>
                <a:srgbClr val="544F52"/>
              </a:buClr>
              <a:buFont typeface="+mj-lt"/>
              <a:buAutoNum type="alphaLcParenR" startAt="3"/>
            </a:pPr>
            <a:r>
              <a:rPr lang="es-ES" dirty="0">
                <a:solidFill>
                  <a:srgbClr val="544F52"/>
                </a:solidFill>
                <a:latin typeface="Lato Light" panose="020B0604020202020204" charset="0"/>
              </a:rPr>
              <a:t>Como se menciono en láminas anteriores, en los proyectos de Rellenos Sanitarios, la demanda depende principalmente de dos variables: i) de la población y </a:t>
            </a:r>
            <a:r>
              <a:rPr lang="es-ES" dirty="0" err="1">
                <a:solidFill>
                  <a:srgbClr val="544F52"/>
                </a:solidFill>
                <a:latin typeface="Lato Light" panose="020B0604020202020204" charset="0"/>
              </a:rPr>
              <a:t>ii</a:t>
            </a:r>
            <a:r>
              <a:rPr lang="es-ES" dirty="0">
                <a:solidFill>
                  <a:srgbClr val="544F52"/>
                </a:solidFill>
                <a:latin typeface="Lato Light" panose="020B0604020202020204" charset="0"/>
              </a:rPr>
              <a:t>) de la producción per cápita de residuos.</a:t>
            </a:r>
          </a:p>
          <a:p>
            <a:pPr marL="342900" indent="-342900" algn="just">
              <a:spcAft>
                <a:spcPts val="600"/>
              </a:spcAft>
              <a:buClr>
                <a:srgbClr val="544F52"/>
              </a:buClr>
              <a:buFont typeface="+mj-lt"/>
              <a:buAutoNum type="alphaLcParenR" startAt="3"/>
            </a:pPr>
            <a:r>
              <a:rPr lang="es-CL" sz="1100" b="0" i="0" u="none" strike="noStrike" cap="none" dirty="0">
                <a:solidFill>
                  <a:srgbClr val="000000"/>
                </a:solidFill>
                <a:effectLst/>
                <a:latin typeface="Arial"/>
                <a:ea typeface="Arial"/>
                <a:cs typeface="Arial"/>
                <a:sym typeface="Arial"/>
              </a:rPr>
              <a:t>A diferencia del proyecto de Arauco – Curanilahue, en este caso no se cuenta con la proyección ex – ante de población atendida, lo que no permite realizar un análisis comparativo entre ambas proyecciones de demanda aplicando el procedimiento establecido en la “Metodología de Preparación y Evaluación de Proyectos de Residuos Domiciliarios y Asimilables”. En su defecto se hará la comparación directamente sobre las toneladas año proyectadas, para lo cual se utiliza la proyección ex – ante versus datos reales de tonelaje dispuesto para el periodo 2015 – 2019 y su proyección posterior utilizando las mismas tasas de crecimiento ex – ante, con el propósito de que el análisis no incorpore efectos por tasas, que finalmente pueden ser cuestionables</a:t>
            </a:r>
            <a:endParaRPr lang="es-ES" dirty="0">
              <a:solidFill>
                <a:srgbClr val="544F52"/>
              </a:solidFill>
              <a:latin typeface="Lato Light" panose="020B060402020202020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70049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CL" sz="1100" b="0" i="0" u="none" strike="noStrike" cap="none" dirty="0">
                <a:solidFill>
                  <a:srgbClr val="000000"/>
                </a:solidFill>
                <a:effectLst/>
                <a:latin typeface="Arial"/>
                <a:ea typeface="Arial"/>
                <a:cs typeface="Arial"/>
                <a:sym typeface="Arial"/>
              </a:rPr>
              <a:t>En términos agregados la proyección de demanda ex – ante se ajusta adecuadamente a la proyección ex – post, con una desviación promedio anual de 6,4% (1.332 ton/año); sin embargo, al desagregarla entre Residuos Domiciliarios y Residuos Asimilables, se observan diferencias importantes. Por una parte, la proyección de los Residuos Domiciliarios presenta una sobrestimación del 15,2% (2.021 ton/año) promedio anual; en contrapartida, la proyección de Asimilables presenta una subestimación del 43% (3.354 ton/año) promedio anual. Estos efectos contrapuestos se netean, provocando que a nivel global entreguen una estimación de demanda ajustada a estándares adecuados.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81301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5146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18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CL" sz="1100" b="0" i="0" u="none" strike="noStrike" cap="none" dirty="0">
                <a:solidFill>
                  <a:srgbClr val="000000"/>
                </a:solidFill>
                <a:effectLst/>
                <a:latin typeface="Arial"/>
                <a:ea typeface="Arial"/>
                <a:cs typeface="Arial"/>
                <a:sym typeface="Arial"/>
              </a:rPr>
              <a:t>En la evaluación ex – ante se identifican inversiones durante los años de operación en obras civiles de tipo replanteo de obras y topografía, impermeabilización de zanjas y cobertura final. No acontece así en la evaluación ex – post, ya que, al menos parte de estas actividades, están incluidas como costos de operación. El VAC de dichas inversiones para los 21 años de operación del proyecto, en moneda de febrero del 2014 alcanzan a MM$ 1.436,4 y para el periodo 2015 - 2018 de operación a MM$ 463,6 Para fines comparativos, se coloca en el análisis global un cuadro en que se agregan a los costos de operación ex – ante para compararlos con los costos de operación ex – post.</a:t>
            </a:r>
          </a:p>
          <a:p>
            <a:r>
              <a:rPr lang="es-CL" sz="1100" b="0" i="0" u="none" strike="noStrike" cap="none" dirty="0">
                <a:solidFill>
                  <a:srgbClr val="000000"/>
                </a:solidFill>
                <a:effectLst/>
                <a:latin typeface="Arial"/>
                <a:ea typeface="Arial"/>
                <a:cs typeface="Arial"/>
                <a:sym typeface="Arial"/>
              </a:rPr>
              <a:t>Finalmente, como resultado agregado se tiene que la inversión inicial ($1.438.373.945) fue subestimada en la evaluación ex – ante en MM$478, lo que representa una subestimación del 33%, destacando la omisión del terreno que representa el 62% del total de mayor inversión efectiva, seguido de obras complementarias que hubo que realizar con 9,6% de la diferencia total, como se muestra en el Gráfico N°5.</a:t>
            </a:r>
          </a:p>
          <a:p>
            <a:r>
              <a:rPr lang="es-CL" sz="1100" b="0" i="0" u="none" strike="noStrike" cap="none" dirty="0">
                <a:solidFill>
                  <a:srgbClr val="000000"/>
                </a:solidFill>
                <a:effectLst/>
                <a:latin typeface="Arial"/>
                <a:ea typeface="Arial"/>
                <a:cs typeface="Arial"/>
                <a:sym typeface="Arial"/>
              </a:rPr>
              <a:t>El análisis realizado muestra que los errores a nivel desagregado son aún más significativos, ya que en el global se compensan parcialmente sobreestimaciones y subestimaciones.</a:t>
            </a:r>
          </a:p>
          <a:p>
            <a:endParaRPr lang="es-CL"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070550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endParaRPr lang="es-CL"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7141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CL" sz="1100" b="0" i="0" u="none" strike="noStrike" cap="none" dirty="0">
                <a:solidFill>
                  <a:srgbClr val="000000"/>
                </a:solidFill>
                <a:effectLst/>
                <a:latin typeface="Arial"/>
                <a:ea typeface="Arial"/>
                <a:cs typeface="Arial"/>
                <a:sym typeface="Arial"/>
              </a:rPr>
              <a:t>Tal como se mencionó anteriormente la comparación de indicadores de rentabilidad se desarrollará de acuerdo con las siguientes condiciones:</a:t>
            </a:r>
          </a:p>
          <a:p>
            <a:pPr lvl="0"/>
            <a:r>
              <a:rPr lang="es-CL" sz="1100" b="0" i="0" u="none" strike="noStrike" cap="none" dirty="0">
                <a:solidFill>
                  <a:srgbClr val="000000"/>
                </a:solidFill>
                <a:effectLst/>
                <a:latin typeface="Arial"/>
                <a:ea typeface="Arial"/>
                <a:cs typeface="Arial"/>
                <a:sym typeface="Arial"/>
              </a:rPr>
              <a:t>Horizonte de evaluación de 19 años, debido al desfase de un año entre el inicio de operaciones planificado en relación a lo sucedido en la realidad.</a:t>
            </a:r>
          </a:p>
          <a:p>
            <a:pPr lvl="0"/>
            <a:r>
              <a:rPr lang="es-CL" sz="1100" b="0" i="0" u="none" strike="noStrike" cap="none" dirty="0">
                <a:solidFill>
                  <a:srgbClr val="000000"/>
                </a:solidFill>
                <a:effectLst/>
                <a:latin typeface="Arial"/>
                <a:ea typeface="Arial"/>
                <a:cs typeface="Arial"/>
                <a:sym typeface="Arial"/>
              </a:rPr>
              <a:t>Se utilizará la versión corregida de la evaluación ex – ante como base de comparación.</a:t>
            </a:r>
          </a:p>
          <a:p>
            <a:pPr lvl="0"/>
            <a:r>
              <a:rPr lang="es-CL" sz="1100" b="0" i="0" u="none" strike="noStrike" cap="none" dirty="0">
                <a:solidFill>
                  <a:srgbClr val="000000"/>
                </a:solidFill>
                <a:effectLst/>
                <a:latin typeface="Arial"/>
                <a:ea typeface="Arial"/>
                <a:cs typeface="Arial"/>
                <a:sym typeface="Arial"/>
              </a:rPr>
              <a:t>El flujo de caja considera moneda real en pesos de febrero de 2014 (año de contrato de ejecución).</a:t>
            </a:r>
          </a:p>
          <a:p>
            <a:pPr lvl="0"/>
            <a:r>
              <a:rPr lang="es-CL" sz="1100" b="0" i="0" u="none" strike="noStrike" cap="none" dirty="0">
                <a:solidFill>
                  <a:srgbClr val="000000"/>
                </a:solidFill>
                <a:effectLst/>
                <a:latin typeface="Arial"/>
                <a:ea typeface="Arial"/>
                <a:cs typeface="Arial"/>
                <a:sym typeface="Arial"/>
              </a:rPr>
              <a:t>Se utilizan precios sociales vigentes a febrero del año 2014.</a:t>
            </a:r>
          </a:p>
          <a:p>
            <a:pPr lvl="0"/>
            <a:r>
              <a:rPr lang="es-CL" sz="1100" b="0" i="0" u="none" strike="noStrike" cap="none" dirty="0">
                <a:solidFill>
                  <a:srgbClr val="000000"/>
                </a:solidFill>
                <a:effectLst/>
                <a:latin typeface="Arial"/>
                <a:ea typeface="Arial"/>
                <a:cs typeface="Arial"/>
                <a:sym typeface="Arial"/>
              </a:rPr>
              <a:t>Para el flujo de caja ex – post, se utilizarán los valores ex – ante en aquellos casos en que no se cuente con información real y la actividad o consumo efectivamente se realizó ex post. Esto tiene como objetivo obtener indicadores de rentabilidad comparables, de modo que las diferencias encontradas no sean atribuibles a la falta de datos.</a:t>
            </a:r>
          </a:p>
          <a:p>
            <a:pPr lvl="0"/>
            <a:r>
              <a:rPr lang="es-CL" sz="1100" b="0" i="0" u="none" strike="noStrike" cap="none" dirty="0">
                <a:solidFill>
                  <a:srgbClr val="000000"/>
                </a:solidFill>
                <a:effectLst/>
                <a:latin typeface="Arial"/>
                <a:ea typeface="Arial"/>
                <a:cs typeface="Arial"/>
                <a:sym typeface="Arial"/>
              </a:rPr>
              <a:t>Se mantendrán para la evaluación ex – post los factores de escalamiento utilizados sobre algunas variables consideradas en la evaluación ex – ante, independientemente si éstos se justifican metodológicamente.</a:t>
            </a:r>
          </a:p>
          <a:p>
            <a:pPr lvl="0"/>
            <a:r>
              <a:rPr lang="es-CL" sz="1100" b="0" i="0" u="none" strike="noStrike" cap="none" dirty="0">
                <a:solidFill>
                  <a:srgbClr val="000000"/>
                </a:solidFill>
                <a:effectLst/>
                <a:latin typeface="Arial"/>
                <a:ea typeface="Arial"/>
                <a:cs typeface="Arial"/>
                <a:sym typeface="Arial"/>
              </a:rPr>
              <a:t>Se mantendrá la temporalidad de sus inversiones para cada caso.</a:t>
            </a:r>
          </a:p>
          <a:p>
            <a:pPr lvl="0"/>
            <a:endParaRPr lang="es-CL" sz="1100" b="0" i="0" u="none" strike="noStrike" cap="none" dirty="0">
              <a:solidFill>
                <a:srgbClr val="000000"/>
              </a:solidFill>
              <a:effectLst/>
              <a:latin typeface="Arial"/>
              <a:ea typeface="Arial"/>
              <a:cs typeface="Arial"/>
              <a:sym typeface="Arial"/>
            </a:endParaRPr>
          </a:p>
          <a:p>
            <a:r>
              <a:rPr lang="es-CL" sz="1100" b="0" i="0" u="none" strike="noStrike" cap="none" dirty="0">
                <a:solidFill>
                  <a:srgbClr val="000000"/>
                </a:solidFill>
                <a:effectLst/>
                <a:latin typeface="Arial"/>
                <a:ea typeface="Arial"/>
                <a:cs typeface="Arial"/>
                <a:sym typeface="Arial"/>
              </a:rPr>
              <a:t>La evaluación ex – ante presenta un VACS de MM$4.061 versus los MM$3.925 de la evaluación ex – post, lo que representa un menor VACS ex post de un 3,3%, valor aceptable dentro del rango de tolerancia.</a:t>
            </a:r>
          </a:p>
          <a:p>
            <a:r>
              <a:rPr lang="es-CL" sz="1100" b="0" i="0" u="none" strike="noStrike" cap="none" dirty="0">
                <a:solidFill>
                  <a:srgbClr val="000000"/>
                </a:solidFill>
                <a:effectLst/>
                <a:latin typeface="Arial"/>
                <a:ea typeface="Arial"/>
                <a:cs typeface="Arial"/>
                <a:sym typeface="Arial"/>
              </a:rPr>
              <a:t>Las principales diferencias entre ambos indicadores radican en los siguientes puntos:</a:t>
            </a:r>
          </a:p>
          <a:p>
            <a:pPr lvl="0"/>
            <a:r>
              <a:rPr lang="es-CL" sz="1100" b="0" i="1" u="none" strike="noStrike" cap="none" dirty="0">
                <a:solidFill>
                  <a:srgbClr val="000000"/>
                </a:solidFill>
                <a:effectLst/>
                <a:latin typeface="Arial"/>
                <a:ea typeface="Arial"/>
                <a:cs typeface="Arial"/>
                <a:sym typeface="Arial"/>
              </a:rPr>
              <a:t>Inversión:</a:t>
            </a:r>
            <a:endParaRPr lang="es-CL" sz="1100" b="0" i="0" u="none" strike="noStrike" cap="none" dirty="0">
              <a:solidFill>
                <a:srgbClr val="000000"/>
              </a:solidFill>
              <a:effectLst/>
              <a:latin typeface="Arial"/>
              <a:ea typeface="Arial"/>
              <a:cs typeface="Arial"/>
              <a:sym typeface="Arial"/>
            </a:endParaRPr>
          </a:p>
          <a:p>
            <a:pPr lvl="0"/>
            <a:r>
              <a:rPr lang="es-CL" sz="1100" b="0" i="0" u="none" strike="noStrike" cap="none" dirty="0">
                <a:solidFill>
                  <a:srgbClr val="000000"/>
                </a:solidFill>
                <a:effectLst/>
                <a:latin typeface="Arial"/>
                <a:ea typeface="Arial"/>
                <a:cs typeface="Arial"/>
                <a:sym typeface="Arial"/>
              </a:rPr>
              <a:t>Diferencias entre ambos presupuestos, tal como fue abordado precedentemente.</a:t>
            </a:r>
          </a:p>
          <a:p>
            <a:pPr lvl="0"/>
            <a:r>
              <a:rPr lang="es-CL" sz="1100" b="0" i="0" u="none" strike="noStrike" cap="none" dirty="0">
                <a:solidFill>
                  <a:srgbClr val="000000"/>
                </a:solidFill>
                <a:effectLst/>
                <a:latin typeface="Arial"/>
                <a:ea typeface="Arial"/>
                <a:cs typeface="Arial"/>
                <a:sym typeface="Arial"/>
              </a:rPr>
              <a:t>Inversiones anuales muy superiores en ex ante, debido a que ex post se clasifica lo relativo a zanjas e impermeabilización como costo operativo en lugar de inversión. </a:t>
            </a:r>
          </a:p>
          <a:p>
            <a:pPr lvl="0"/>
            <a:r>
              <a:rPr lang="es-CL" sz="1100" b="0" i="0" u="none" strike="noStrike" cap="none" dirty="0">
                <a:solidFill>
                  <a:srgbClr val="000000"/>
                </a:solidFill>
                <a:effectLst/>
                <a:latin typeface="Arial"/>
                <a:ea typeface="Arial"/>
                <a:cs typeface="Arial"/>
                <a:sym typeface="Arial"/>
              </a:rPr>
              <a:t>No consideración ex – ante de inversión en terreno.</a:t>
            </a:r>
          </a:p>
          <a:p>
            <a:pPr lvl="0"/>
            <a:r>
              <a:rPr lang="es-CL" sz="1100" b="0" i="0" u="none" strike="noStrike" cap="none" dirty="0">
                <a:solidFill>
                  <a:srgbClr val="000000"/>
                </a:solidFill>
                <a:effectLst/>
                <a:latin typeface="Arial"/>
                <a:ea typeface="Arial"/>
                <a:cs typeface="Arial"/>
                <a:sym typeface="Arial"/>
              </a:rPr>
              <a:t>No consideración ex – ante de valor residual del terreno y maquinarias</a:t>
            </a:r>
          </a:p>
          <a:p>
            <a:pPr lvl="0"/>
            <a:r>
              <a:rPr lang="es-CL" sz="1100" b="0" i="1" u="none" strike="noStrike" cap="none" dirty="0">
                <a:solidFill>
                  <a:srgbClr val="000000"/>
                </a:solidFill>
                <a:effectLst/>
                <a:latin typeface="Arial"/>
                <a:ea typeface="Arial"/>
                <a:cs typeface="Arial"/>
                <a:sym typeface="Arial"/>
              </a:rPr>
              <a:t>Operación:</a:t>
            </a:r>
            <a:endParaRPr lang="es-CL" sz="1100" b="0" i="0" u="none" strike="noStrike" cap="none" dirty="0">
              <a:solidFill>
                <a:srgbClr val="000000"/>
              </a:solidFill>
              <a:effectLst/>
              <a:latin typeface="Arial"/>
              <a:ea typeface="Arial"/>
              <a:cs typeface="Arial"/>
              <a:sym typeface="Arial"/>
            </a:endParaRPr>
          </a:p>
          <a:p>
            <a:pPr lvl="0"/>
            <a:r>
              <a:rPr lang="es-CL" sz="1100" b="0" i="0" u="none" strike="noStrike" cap="none" dirty="0">
                <a:solidFill>
                  <a:srgbClr val="000000"/>
                </a:solidFill>
                <a:effectLst/>
                <a:latin typeface="Arial"/>
                <a:ea typeface="Arial"/>
                <a:cs typeface="Arial"/>
                <a:sym typeface="Arial"/>
              </a:rPr>
              <a:t>Un mayor costo de operación anual ex – post de alrededor de MM$355 en valor presente, explicado principalmente por dotación e insumos, tal como se presentó precedentemente.</a:t>
            </a:r>
          </a:p>
          <a:p>
            <a:r>
              <a:rPr lang="es-CL" sz="1100" b="0" i="0" u="none" strike="noStrike" cap="none" dirty="0">
                <a:solidFill>
                  <a:srgbClr val="000000"/>
                </a:solidFill>
                <a:effectLst/>
                <a:latin typeface="Arial"/>
                <a:ea typeface="Arial"/>
                <a:cs typeface="Arial"/>
                <a:sym typeface="Arial"/>
              </a:rPr>
              <a:t>Al analizar el Costo por Tonelada Dispuesta, se observa que ex – ante se refleja un mayor valor que en el escenario ex – post, lo que es consistente con el mayor VACS ex ante y el tonelaje de residuos dispuesto.</a:t>
            </a:r>
          </a:p>
          <a:p>
            <a:pPr lvl="0"/>
            <a:endParaRPr lang="es-CL" sz="1100" b="0" i="0" u="none" strike="noStrike" cap="none" dirty="0">
              <a:solidFill>
                <a:srgbClr val="000000"/>
              </a:solidFill>
              <a:effectLst/>
              <a:latin typeface="Arial"/>
              <a:ea typeface="Arial"/>
              <a:cs typeface="Arial"/>
              <a:sym typeface="Arial"/>
            </a:endParaRPr>
          </a:p>
          <a:p>
            <a:pPr lvl="0"/>
            <a:endParaRPr lang="es-CL"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611794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184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6973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789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CL" sz="1100" b="0" i="0" u="none" strike="noStrike" cap="none" dirty="0">
                <a:solidFill>
                  <a:srgbClr val="000000"/>
                </a:solidFill>
                <a:effectLst/>
                <a:latin typeface="Arial"/>
                <a:ea typeface="Arial"/>
                <a:cs typeface="Arial"/>
                <a:sym typeface="Arial"/>
              </a:rPr>
              <a:t>En primer término, se analizará la proyección de población realizada para todas las comunas de la provincia del Huasco. Para la evaluación ex – ante se utilizó información de los Censos 2002, 1992 y 1982, en tanto para el caso ex – post se utilizó información de los Censos 2017 y 2012 actualizado. En la Tabla N°51 es posible observar las tasas de crecimiento poblacional intercensal para ambas.</a:t>
            </a:r>
          </a:p>
          <a:p>
            <a:r>
              <a:rPr lang="es-CL" sz="1100" b="0" i="0" u="none" strike="noStrike" cap="none" dirty="0">
                <a:solidFill>
                  <a:srgbClr val="000000"/>
                </a:solidFill>
                <a:effectLst/>
                <a:latin typeface="Arial"/>
                <a:ea typeface="Arial"/>
                <a:cs typeface="Arial"/>
                <a:sym typeface="Arial"/>
              </a:rPr>
              <a:t>Cabe señalar que se utilizó la misma tasa de cobertura del proyecto original, de un 100% para el área urbana y rural.</a:t>
            </a:r>
          </a:p>
          <a:p>
            <a:r>
              <a:rPr lang="es-CL" sz="1100" b="0" i="0" u="none" strike="noStrike" cap="none" dirty="0">
                <a:solidFill>
                  <a:srgbClr val="000000"/>
                </a:solidFill>
                <a:effectLst/>
                <a:latin typeface="Arial"/>
                <a:ea typeface="Arial"/>
                <a:cs typeface="Arial"/>
                <a:sym typeface="Arial"/>
              </a:rPr>
              <a:t>Con esta información se desarrolló una estimación del crecimiento poblacional para todas las comunas, las que posteriormente se contrastaron con la proyección realizada ex – ante. En la Tabla N°54 es posible observar las diferencias entre ambas proyecciones de población total atendida.</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512282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7135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CL" sz="1100" b="0" i="0" u="none" strike="noStrike" cap="none" dirty="0">
                <a:solidFill>
                  <a:srgbClr val="000000"/>
                </a:solidFill>
                <a:effectLst/>
                <a:latin typeface="Arial"/>
                <a:ea typeface="Arial"/>
                <a:cs typeface="Arial"/>
                <a:sym typeface="Arial"/>
              </a:rPr>
              <a:t>Al analizar la estimación de demanda ex – post versus ex – ante, es posible determinar que, en términos agregados, es decir, en conjunto para las cuatro comunas se observa una desviación promedio anual del orden del 1,9% (581 ton/año), con la demanda ex – ante por sobre la ex – post. Las desviaciones son elevadas al principio del periodo, entre los años 2015 – 2019 con una desviación promedio anual del 22% (4.921 ton/año) de subestimación, suavizándose entre los años 2020 y 2024, con una desviación promedio anual un 10,3% (2.404 ton/año) de sobreestimación, para luego volver a incrementarse al final del periodo, entre los años 2025 y 2030, con una desviación de un 14,7% (3.625 ton/año) de sobrestimación.</a:t>
            </a:r>
          </a:p>
          <a:p>
            <a:r>
              <a:rPr lang="es-CL" sz="1100" b="0" i="0" u="none" strike="noStrike" cap="none" dirty="0">
                <a:solidFill>
                  <a:srgbClr val="000000"/>
                </a:solidFill>
                <a:effectLst/>
                <a:latin typeface="Arial"/>
                <a:ea typeface="Arial"/>
                <a:cs typeface="Arial"/>
                <a:sym typeface="Arial"/>
              </a:rPr>
              <a:t>Si bien es cierto que la demanda agregada se encuentra en rangos razonables de desviación (1,9%), al analizar cada comuna en particular se pueden encontrar casos en los cuales hay diferencias significativas. Vallenar presenta una sobrestimación promedio anual del orden de un 2,8% (574 ton/año), Huasco presenta una subestimación promedio anual del orden de un 33,0% (825 ton/año), Freirina presenta una sobrestimación promedio anual del orden de un 8,1% (200 ton/año), y, finalmente, Alto del Carmen presenta una sobrestimación promedio anual del orden de un 29,2% (434 ton/año). Estos efectos contrapuestos permiten que la demanda global con la cual se dimensionó el proyecto se encuentre en rangos razonables.</a:t>
            </a:r>
            <a:endParaRPr dirty="0"/>
          </a:p>
        </p:txBody>
      </p:sp>
    </p:spTree>
    <p:extLst>
      <p:ext uri="{BB962C8B-B14F-4D97-AF65-F5344CB8AC3E}">
        <p14:creationId xmlns:p14="http://schemas.microsoft.com/office/powerpoint/2010/main" val="3036051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974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CL" sz="1100" b="0" i="0" u="none" strike="noStrike" cap="none" dirty="0">
                <a:solidFill>
                  <a:srgbClr val="000000"/>
                </a:solidFill>
                <a:effectLst/>
                <a:latin typeface="Arial"/>
                <a:ea typeface="Arial"/>
                <a:cs typeface="Arial"/>
                <a:sym typeface="Arial"/>
              </a:rPr>
              <a:t>En términos nominales la inversión ejecutada, a nivel de costos directos de O.O.C.C., es un 23,7% menor a lo presupuestado ex – ante. En términos reales esta diferencia aumenta a un 28,0% de sobrestimación, como se aprecia en la Tabla N°63. De este primer análisis general se puede decir que las estimaciones realizadas ex – ante superan el rango de tolerancia máxima de +-5% para proyectos a nivel de diseño.</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83119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endParaRPr lang="es-CL"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310899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CL" sz="1100" b="0" i="0" u="none" strike="noStrike" cap="none" dirty="0">
                <a:solidFill>
                  <a:srgbClr val="000000"/>
                </a:solidFill>
                <a:effectLst/>
                <a:latin typeface="Arial"/>
                <a:ea typeface="Arial"/>
                <a:cs typeface="Arial"/>
                <a:sym typeface="Arial"/>
              </a:rPr>
              <a:t>Tal como se mencionó anteriormente la comparación de indicadores de rentabilidad se desarrollará de acuerdo con las siguientes condiciones:</a:t>
            </a:r>
          </a:p>
          <a:p>
            <a:pPr lvl="0"/>
            <a:r>
              <a:rPr lang="es-CL" sz="1100" b="0" i="0" u="none" strike="noStrike" cap="none" dirty="0">
                <a:solidFill>
                  <a:srgbClr val="000000"/>
                </a:solidFill>
                <a:effectLst/>
                <a:latin typeface="Arial"/>
                <a:ea typeface="Arial"/>
                <a:cs typeface="Arial"/>
                <a:sym typeface="Arial"/>
              </a:rPr>
              <a:t>Horizonte de evaluación de 18 años, debido al desfase entre el inicio de operaciones planificado en relación con lo sucedido en la realidad. Ex – ante el RS comenzaba operaciones el 2012, sin embargo, comenzó a mediados del 2014, esto es un desfase de 2 año.</a:t>
            </a:r>
          </a:p>
          <a:p>
            <a:pPr lvl="0"/>
            <a:r>
              <a:rPr lang="es-CL" sz="1100" b="0" i="0" u="none" strike="noStrike" cap="none" dirty="0">
                <a:solidFill>
                  <a:srgbClr val="000000"/>
                </a:solidFill>
                <a:effectLst/>
                <a:latin typeface="Arial"/>
                <a:ea typeface="Arial"/>
                <a:cs typeface="Arial"/>
                <a:sym typeface="Arial"/>
              </a:rPr>
              <a:t>Se utilizará la versión corregida de la evaluación ex – ante como base de comparación.</a:t>
            </a:r>
          </a:p>
          <a:p>
            <a:pPr lvl="0"/>
            <a:r>
              <a:rPr lang="es-CL" sz="1100" b="0" i="0" u="none" strike="noStrike" cap="none" dirty="0">
                <a:solidFill>
                  <a:srgbClr val="000000"/>
                </a:solidFill>
                <a:effectLst/>
                <a:latin typeface="Arial"/>
                <a:ea typeface="Arial"/>
                <a:cs typeface="Arial"/>
                <a:sym typeface="Arial"/>
              </a:rPr>
              <a:t>El flujo de caja considera moneda real en pesos de diciembre de 2012.</a:t>
            </a:r>
          </a:p>
          <a:p>
            <a:pPr lvl="0"/>
            <a:r>
              <a:rPr lang="es-CL" sz="1100" b="0" i="0" u="none" strike="noStrike" cap="none" dirty="0">
                <a:solidFill>
                  <a:srgbClr val="000000"/>
                </a:solidFill>
                <a:effectLst/>
                <a:latin typeface="Arial"/>
                <a:ea typeface="Arial"/>
                <a:cs typeface="Arial"/>
                <a:sym typeface="Arial"/>
              </a:rPr>
              <a:t>Se utilizan precios sociales vigentes a diciembre de 2012.</a:t>
            </a:r>
          </a:p>
          <a:p>
            <a:pPr lvl="0"/>
            <a:r>
              <a:rPr lang="es-CL" sz="1100" b="0" i="0" u="none" strike="noStrike" cap="none" dirty="0">
                <a:solidFill>
                  <a:srgbClr val="000000"/>
                </a:solidFill>
                <a:effectLst/>
                <a:latin typeface="Arial"/>
                <a:ea typeface="Arial"/>
                <a:cs typeface="Arial"/>
                <a:sym typeface="Arial"/>
              </a:rPr>
              <a:t>Para el flujo de caja ex – post, se utilizarán los valores ex – ante en aquellos ítems en que no se dispone de información de gasto real pero sabiendo que la actividad del ítem sí se ejecuta en la realidad. Esto tiene como objetivo obtener indicadores de rentabilidad comparables, de modo que las diferencias encontradas no sean atribuibles a la falta de datos.</a:t>
            </a:r>
          </a:p>
          <a:p>
            <a:pPr lvl="0"/>
            <a:r>
              <a:rPr lang="es-CL" sz="1100" b="0" i="0" u="none" strike="noStrike" cap="none" dirty="0">
                <a:solidFill>
                  <a:srgbClr val="000000"/>
                </a:solidFill>
                <a:effectLst/>
                <a:latin typeface="Arial"/>
                <a:ea typeface="Arial"/>
                <a:cs typeface="Arial"/>
                <a:sym typeface="Arial"/>
              </a:rPr>
              <a:t>Se mantendrá la temporalidad de sus inversiones para cada caso.</a:t>
            </a:r>
          </a:p>
          <a:p>
            <a:pPr lvl="0"/>
            <a:endParaRPr lang="es-CL"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968311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CL" sz="1100" b="0" i="0" u="none" strike="noStrike" cap="none" dirty="0">
                <a:solidFill>
                  <a:srgbClr val="000000"/>
                </a:solidFill>
                <a:effectLst/>
                <a:latin typeface="Arial"/>
                <a:ea typeface="Arial"/>
                <a:cs typeface="Arial"/>
                <a:sym typeface="Arial"/>
              </a:rPr>
              <a:t>Como se puede apreciar, el mayor gasto dentro de la estructura de costos de los 4 RS analizados se encuentra concentrado en la partida remuneraciones, que en los casos de Arauco – Curanilahue, Caldera y Huasco superan el 55,4%. Este porcentaje disminuye a 29,9% en el caso del RS de Provincial; sin perjuicio de ello, igualmente esta partida es la más importante.</a:t>
            </a:r>
          </a:p>
          <a:p>
            <a:r>
              <a:rPr lang="es-CL" sz="1100" b="0" i="0" u="none" strike="noStrike" cap="none" dirty="0">
                <a:solidFill>
                  <a:srgbClr val="000000"/>
                </a:solidFill>
                <a:effectLst/>
                <a:latin typeface="Arial"/>
                <a:ea typeface="Arial"/>
                <a:cs typeface="Arial"/>
                <a:sym typeface="Arial"/>
              </a:rPr>
              <a:t>Otra partida significativa dentro de los costos de operación es el gasto en combustible y lubricantes, oscilando entre un mínimo de 10% y un máximo de 22,1% de los gastos operacionales. </a:t>
            </a:r>
          </a:p>
          <a:p>
            <a:r>
              <a:rPr lang="es-CL" sz="1100" b="0" i="0" u="none" strike="noStrike" cap="none" dirty="0">
                <a:solidFill>
                  <a:srgbClr val="000000"/>
                </a:solidFill>
                <a:effectLst/>
                <a:latin typeface="Arial"/>
                <a:ea typeface="Arial"/>
                <a:cs typeface="Arial"/>
                <a:sym typeface="Arial"/>
              </a:rPr>
              <a:t>La mantención de maquinarias y vehículos es una labor fundamental para la continuidad operativa del RS. Este gasto es bastante similar entre los RS de Arauco – Curanilahue y Caldera, 7,0% y 8,3% respectivamente. Este no es el caso del RS de Huasco, ya que representa un gasto porcentual de sólo 3,8%.</a:t>
            </a:r>
          </a:p>
          <a:p>
            <a:r>
              <a:rPr lang="es-CL" sz="1100" b="0" i="0" u="none" strike="noStrike" cap="none" dirty="0">
                <a:solidFill>
                  <a:srgbClr val="000000"/>
                </a:solidFill>
                <a:effectLst/>
                <a:latin typeface="Arial"/>
                <a:ea typeface="Arial"/>
                <a:cs typeface="Arial"/>
                <a:sym typeface="Arial"/>
              </a:rPr>
              <a:t>Asimismo, el gasto en seguimiento ambiental es bastante similar entre los RS, y se encuentran entre un rango de 2,9% a 7,1%.</a:t>
            </a:r>
          </a:p>
          <a:p>
            <a:pPr lvl="0"/>
            <a:endParaRPr lang="es-CL"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9216638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CL" sz="1100" b="0" i="0" u="none" strike="noStrike" cap="none" dirty="0">
                <a:solidFill>
                  <a:srgbClr val="000000"/>
                </a:solidFill>
                <a:effectLst/>
                <a:latin typeface="Arial"/>
                <a:ea typeface="Arial"/>
                <a:cs typeface="Arial"/>
                <a:sym typeface="Arial"/>
              </a:rPr>
              <a:t>Como se puede apreciar, el mayor gasto dentro de la estructura de costos de los 4 RS analizados se encuentra concentrado en la partida remuneraciones, que en los casos de Arauco – Curanilahue, Caldera y Huasco superan el 55,4%. Este porcentaje disminuye a 29,9% en el caso del RS de Provincial; sin perjuicio de ello, igualmente esta partida es la más importante.</a:t>
            </a:r>
          </a:p>
          <a:p>
            <a:r>
              <a:rPr lang="es-CL" sz="1100" b="0" i="0" u="none" strike="noStrike" cap="none" dirty="0">
                <a:solidFill>
                  <a:srgbClr val="000000"/>
                </a:solidFill>
                <a:effectLst/>
                <a:latin typeface="Arial"/>
                <a:ea typeface="Arial"/>
                <a:cs typeface="Arial"/>
                <a:sym typeface="Arial"/>
              </a:rPr>
              <a:t>Otra partida significativa dentro de los costos de operación es el gasto en combustible y lubricantes, oscilando entre un mínimo de 10% y un máximo de 22,1% de los gastos operacionales. </a:t>
            </a:r>
          </a:p>
          <a:p>
            <a:r>
              <a:rPr lang="es-CL" sz="1100" b="0" i="0" u="none" strike="noStrike" cap="none" dirty="0">
                <a:solidFill>
                  <a:srgbClr val="000000"/>
                </a:solidFill>
                <a:effectLst/>
                <a:latin typeface="Arial"/>
                <a:ea typeface="Arial"/>
                <a:cs typeface="Arial"/>
                <a:sym typeface="Arial"/>
              </a:rPr>
              <a:t>La mantención de maquinarias y vehículos es una labor fundamental para la continuidad operativa del RS. Este gasto es bastante similar entre los RS de Arauco – Curanilahue y Caldera, 7,0% y 8,3% respectivamente. Este no es el caso del RS de Huasco, ya que representa un gasto porcentual de sólo 3,8%.</a:t>
            </a:r>
          </a:p>
          <a:p>
            <a:r>
              <a:rPr lang="es-CL" sz="1100" b="0" i="0" u="none" strike="noStrike" cap="none" dirty="0">
                <a:solidFill>
                  <a:srgbClr val="000000"/>
                </a:solidFill>
                <a:effectLst/>
                <a:latin typeface="Arial"/>
                <a:ea typeface="Arial"/>
                <a:cs typeface="Arial"/>
                <a:sym typeface="Arial"/>
              </a:rPr>
              <a:t>Asimismo, el gasto en seguimiento ambiental es bastante similar entre los RS, y se encuentran entre un rango de 2,9% a 7,1%.</a:t>
            </a:r>
          </a:p>
          <a:p>
            <a:pPr lvl="0"/>
            <a:endParaRPr lang="es-CL"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66527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49777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endParaRPr lang="es-CL"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8959193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endParaRPr lang="es-CL"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4974696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35302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32832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78102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60645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94249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6379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20511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62550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28578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9596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984077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78010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22506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8523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93164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122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194097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53824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31348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23613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03311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34462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60576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63109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67917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58186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5349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684155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72615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62628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15152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25044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52495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415292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28512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814993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675090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9821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8777200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819330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1786283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619868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87262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49768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925637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485519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636184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6466737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6e3a823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6e3a823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590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114300" lvl="0" indent="0">
              <a:spcBef>
                <a:spcPts val="0"/>
              </a:spcBef>
              <a:spcAft>
                <a:spcPts val="0"/>
              </a:spcAft>
              <a:buSzPts val="1800"/>
              <a:buNone/>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8" Type="http://schemas.openxmlformats.org/officeDocument/2006/relationships/image" Target="../media/image98.emf"/><Relationship Id="rId3" Type="http://schemas.openxmlformats.org/officeDocument/2006/relationships/image" Target="../media/image3.png"/><Relationship Id="rId7" Type="http://schemas.openxmlformats.org/officeDocument/2006/relationships/image" Target="../media/image97.emf"/><Relationship Id="rId2" Type="http://schemas.openxmlformats.org/officeDocument/2006/relationships/notesSlide" Target="../notesSlides/notesSlide100.xml"/><Relationship Id="rId1" Type="http://schemas.openxmlformats.org/officeDocument/2006/relationships/slideLayout" Target="../slideLayouts/slideLayout3.xml"/><Relationship Id="rId6" Type="http://schemas.openxmlformats.org/officeDocument/2006/relationships/image" Target="../media/image96.emf"/><Relationship Id="rId5" Type="http://schemas.openxmlformats.org/officeDocument/2006/relationships/slide" Target="slide27.xml"/><Relationship Id="rId4" Type="http://schemas.openxmlformats.org/officeDocument/2006/relationships/image" Target="../media/image4.png"/></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3.xml"/><Relationship Id="rId6" Type="http://schemas.openxmlformats.org/officeDocument/2006/relationships/image" Target="../media/image99.emf"/><Relationship Id="rId5" Type="http://schemas.openxmlformats.org/officeDocument/2006/relationships/slide" Target="slide102.xml"/><Relationship Id="rId4" Type="http://schemas.openxmlformats.org/officeDocument/2006/relationships/image" Target="../media/image4.png"/></Relationships>
</file>

<file path=ppt/slides/_rels/slide102.xml.rels><?xml version="1.0" encoding="UTF-8" standalone="yes"?>
<Relationships xmlns="http://schemas.openxmlformats.org/package/2006/relationships"><Relationship Id="rId8" Type="http://schemas.openxmlformats.org/officeDocument/2006/relationships/image" Target="../media/image102.emf"/><Relationship Id="rId3" Type="http://schemas.openxmlformats.org/officeDocument/2006/relationships/image" Target="../media/image3.png"/><Relationship Id="rId7" Type="http://schemas.openxmlformats.org/officeDocument/2006/relationships/image" Target="../media/image101.emf"/><Relationship Id="rId2" Type="http://schemas.openxmlformats.org/officeDocument/2006/relationships/notesSlide" Target="../notesSlides/notesSlide102.xml"/><Relationship Id="rId1" Type="http://schemas.openxmlformats.org/officeDocument/2006/relationships/slideLayout" Target="../slideLayouts/slideLayout3.xml"/><Relationship Id="rId6" Type="http://schemas.openxmlformats.org/officeDocument/2006/relationships/image" Target="../media/image100.emf"/><Relationship Id="rId5" Type="http://schemas.openxmlformats.org/officeDocument/2006/relationships/slide" Target="slide36.xml"/><Relationship Id="rId4" Type="http://schemas.openxmlformats.org/officeDocument/2006/relationships/image" Target="../media/image4.png"/><Relationship Id="rId9" Type="http://schemas.openxmlformats.org/officeDocument/2006/relationships/image" Target="../media/image103.emf"/></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3.xml"/><Relationship Id="rId6" Type="http://schemas.openxmlformats.org/officeDocument/2006/relationships/image" Target="../media/image104.emf"/><Relationship Id="rId5" Type="http://schemas.openxmlformats.org/officeDocument/2006/relationships/slide" Target="slide18.xml"/><Relationship Id="rId4" Type="http://schemas.openxmlformats.org/officeDocument/2006/relationships/image" Target="../media/image4.png"/></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3.xml"/><Relationship Id="rId6" Type="http://schemas.openxmlformats.org/officeDocument/2006/relationships/image" Target="../media/image105.emf"/><Relationship Id="rId5" Type="http://schemas.openxmlformats.org/officeDocument/2006/relationships/slide" Target="slide27.xml"/><Relationship Id="rId4" Type="http://schemas.openxmlformats.org/officeDocument/2006/relationships/image" Target="../media/image4.png"/></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5.xml"/><Relationship Id="rId1" Type="http://schemas.openxmlformats.org/officeDocument/2006/relationships/slideLayout" Target="../slideLayouts/slideLayout3.xml"/><Relationship Id="rId6" Type="http://schemas.openxmlformats.org/officeDocument/2006/relationships/image" Target="../media/image106.emf"/><Relationship Id="rId5" Type="http://schemas.openxmlformats.org/officeDocument/2006/relationships/slide" Target="slide36.xml"/><Relationship Id="rId4" Type="http://schemas.openxmlformats.org/officeDocument/2006/relationships/image" Target="../media/image4.png"/></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6.xml"/><Relationship Id="rId1" Type="http://schemas.openxmlformats.org/officeDocument/2006/relationships/slideLayout" Target="../slideLayouts/slideLayout3.xml"/><Relationship Id="rId6" Type="http://schemas.openxmlformats.org/officeDocument/2006/relationships/image" Target="../media/image107.emf"/><Relationship Id="rId5" Type="http://schemas.openxmlformats.org/officeDocument/2006/relationships/slide" Target="slide18.xml"/><Relationship Id="rId4" Type="http://schemas.openxmlformats.org/officeDocument/2006/relationships/image" Target="../media/image4.png"/></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7.xml"/><Relationship Id="rId1" Type="http://schemas.openxmlformats.org/officeDocument/2006/relationships/slideLayout" Target="../slideLayouts/slideLayout3.xml"/><Relationship Id="rId6" Type="http://schemas.openxmlformats.org/officeDocument/2006/relationships/image" Target="../media/image108.emf"/><Relationship Id="rId5" Type="http://schemas.openxmlformats.org/officeDocument/2006/relationships/slide" Target="slide18.xml"/><Relationship Id="rId4" Type="http://schemas.openxmlformats.org/officeDocument/2006/relationships/image" Target="../media/image4.png"/></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8.xml"/><Relationship Id="rId1" Type="http://schemas.openxmlformats.org/officeDocument/2006/relationships/slideLayout" Target="../slideLayouts/slideLayout3.xml"/><Relationship Id="rId6" Type="http://schemas.openxmlformats.org/officeDocument/2006/relationships/image" Target="../media/image109.emf"/><Relationship Id="rId5" Type="http://schemas.openxmlformats.org/officeDocument/2006/relationships/slide" Target="slide18.xml"/><Relationship Id="rId4" Type="http://schemas.openxmlformats.org/officeDocument/2006/relationships/image" Target="../media/image4.png"/></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9.xml"/><Relationship Id="rId1" Type="http://schemas.openxmlformats.org/officeDocument/2006/relationships/slideLayout" Target="../slideLayouts/slideLayout3.xml"/><Relationship Id="rId6" Type="http://schemas.openxmlformats.org/officeDocument/2006/relationships/image" Target="../media/image110.emf"/><Relationship Id="rId5" Type="http://schemas.openxmlformats.org/officeDocument/2006/relationships/slide" Target="slide2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0.xml"/><Relationship Id="rId1" Type="http://schemas.openxmlformats.org/officeDocument/2006/relationships/slideLayout" Target="../slideLayouts/slideLayout3.xml"/><Relationship Id="rId6" Type="http://schemas.openxmlformats.org/officeDocument/2006/relationships/image" Target="../media/image111.emf"/><Relationship Id="rId5" Type="http://schemas.openxmlformats.org/officeDocument/2006/relationships/slide" Target="slide36.xml"/><Relationship Id="rId4" Type="http://schemas.openxmlformats.org/officeDocument/2006/relationships/image" Target="../media/image4.png"/></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1.xml"/><Relationship Id="rId1" Type="http://schemas.openxmlformats.org/officeDocument/2006/relationships/slideLayout" Target="../slideLayouts/slideLayout3.xml"/><Relationship Id="rId6" Type="http://schemas.openxmlformats.org/officeDocument/2006/relationships/image" Target="../media/image112.emf"/><Relationship Id="rId5" Type="http://schemas.openxmlformats.org/officeDocument/2006/relationships/slide" Target="slide27.xml"/><Relationship Id="rId4" Type="http://schemas.openxmlformats.org/officeDocument/2006/relationships/image" Target="../media/image4.png"/></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2.xml"/><Relationship Id="rId1" Type="http://schemas.openxmlformats.org/officeDocument/2006/relationships/slideLayout" Target="../slideLayouts/slideLayout3.xml"/><Relationship Id="rId6" Type="http://schemas.openxmlformats.org/officeDocument/2006/relationships/image" Target="../media/image113.emf"/><Relationship Id="rId5" Type="http://schemas.openxmlformats.org/officeDocument/2006/relationships/slide" Target="slide36.xml"/><Relationship Id="rId4" Type="http://schemas.openxmlformats.org/officeDocument/2006/relationships/image" Target="../media/image4.png"/></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3.xml"/><Relationship Id="rId1" Type="http://schemas.openxmlformats.org/officeDocument/2006/relationships/slideLayout" Target="../slideLayouts/slideLayout3.xml"/><Relationship Id="rId6" Type="http://schemas.openxmlformats.org/officeDocument/2006/relationships/slide" Target="slide27.xml"/><Relationship Id="rId5" Type="http://schemas.openxmlformats.org/officeDocument/2006/relationships/image" Target="../media/image114.emf"/><Relationship Id="rId4" Type="http://schemas.openxmlformats.org/officeDocument/2006/relationships/image" Target="../media/image4.pn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78.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2.emf"/><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3.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file:///C:\Users\Jaime\Desktop\Tablas%20Final.xlsx!N&#176;23y24!F5C3:F30C26"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slide" Target="slide82.xml"/><Relationship Id="rId5" Type="http://schemas.openxmlformats.org/officeDocument/2006/relationships/image" Target="../media/image14.emf"/><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slide" Target="slide88.xml"/><Relationship Id="rId3" Type="http://schemas.openxmlformats.org/officeDocument/2006/relationships/image" Target="../media/image3.png"/><Relationship Id="rId7" Type="http://schemas.openxmlformats.org/officeDocument/2006/relationships/slide" Target="slide94.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slide" Target="slide91.xml"/><Relationship Id="rId5" Type="http://schemas.openxmlformats.org/officeDocument/2006/relationships/image" Target="../media/image15.emf"/><Relationship Id="rId4" Type="http://schemas.openxmlformats.org/officeDocument/2006/relationships/image" Target="../media/image4.png"/><Relationship Id="rId9" Type="http://schemas.openxmlformats.org/officeDocument/2006/relationships/slide" Target="slide8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slide" Target="slide106.xml"/><Relationship Id="rId3" Type="http://schemas.openxmlformats.org/officeDocument/2006/relationships/image" Target="../media/image16.png"/><Relationship Id="rId7" Type="http://schemas.openxmlformats.org/officeDocument/2006/relationships/slide" Target="slide103.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slide" Target="slide97.xml"/><Relationship Id="rId5" Type="http://schemas.openxmlformats.org/officeDocument/2006/relationships/image" Target="../media/image4.png"/><Relationship Id="rId10" Type="http://schemas.openxmlformats.org/officeDocument/2006/relationships/slide" Target="slide108.xml"/><Relationship Id="rId4" Type="http://schemas.openxmlformats.org/officeDocument/2006/relationships/image" Target="../media/image3.png"/><Relationship Id="rId9" Type="http://schemas.openxmlformats.org/officeDocument/2006/relationships/slide" Target="slide10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7.e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slide" Target="slide68.xml"/><Relationship Id="rId3" Type="http://schemas.openxmlformats.org/officeDocument/2006/relationships/image" Target="../media/image3.png"/><Relationship Id="rId7" Type="http://schemas.openxmlformats.org/officeDocument/2006/relationships/diagramQuickStyle" Target="../diagrams/quickStyle1.xml"/><Relationship Id="rId12" Type="http://schemas.openxmlformats.org/officeDocument/2006/relationships/slide" Target="slide4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Layout" Target="../diagrams/layout1.xml"/><Relationship Id="rId11" Type="http://schemas.openxmlformats.org/officeDocument/2006/relationships/slide" Target="slide9.xml"/><Relationship Id="rId5" Type="http://schemas.openxmlformats.org/officeDocument/2006/relationships/diagramData" Target="../diagrams/data1.xml"/><Relationship Id="rId10" Type="http://schemas.openxmlformats.org/officeDocument/2006/relationships/slide" Target="slide3.xml"/><Relationship Id="rId4" Type="http://schemas.openxmlformats.org/officeDocument/2006/relationships/image" Target="../media/image4.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79.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0.emf"/><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slide" Target="slide83.xml"/><Relationship Id="rId5" Type="http://schemas.openxmlformats.org/officeDocument/2006/relationships/image" Target="../media/image21.emf"/><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image" Target="../media/image3.png"/><Relationship Id="rId7" Type="http://schemas.openxmlformats.org/officeDocument/2006/relationships/slide" Target="slide95.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slide" Target="slide92.xml"/><Relationship Id="rId5" Type="http://schemas.openxmlformats.org/officeDocument/2006/relationships/image" Target="../media/image22.emf"/><Relationship Id="rId10" Type="http://schemas.openxmlformats.org/officeDocument/2006/relationships/slide" Target="slide86.xml"/><Relationship Id="rId4" Type="http://schemas.openxmlformats.org/officeDocument/2006/relationships/image" Target="../media/image4.png"/><Relationship Id="rId9" Type="http://schemas.openxmlformats.org/officeDocument/2006/relationships/slide" Target="slide89.xml"/></Relationships>
</file>

<file path=ppt/slides/_rels/slide27.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image" Target="../media/image3.png"/><Relationship Id="rId7" Type="http://schemas.openxmlformats.org/officeDocument/2006/relationships/slide" Target="slide104.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slide" Target="slide99.xml"/><Relationship Id="rId5" Type="http://schemas.openxmlformats.org/officeDocument/2006/relationships/image" Target="../media/image23.emf"/><Relationship Id="rId10" Type="http://schemas.openxmlformats.org/officeDocument/2006/relationships/slide" Target="slide113.xml"/><Relationship Id="rId4" Type="http://schemas.openxmlformats.org/officeDocument/2006/relationships/image" Target="../media/image4.png"/><Relationship Id="rId9" Type="http://schemas.openxmlformats.org/officeDocument/2006/relationships/slide" Target="slide109.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4.emf"/><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slide" Target="slide80.xml"/><Relationship Id="rId5" Type="http://schemas.openxmlformats.org/officeDocument/2006/relationships/image" Target="../media/image18.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5.emf"/><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6.emf"/><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7.emf"/><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slide" Target="slide84.xml"/><Relationship Id="rId5" Type="http://schemas.openxmlformats.org/officeDocument/2006/relationships/image" Target="../media/image28.emf"/><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image" Target="../media/image3.png"/><Relationship Id="rId7" Type="http://schemas.openxmlformats.org/officeDocument/2006/relationships/slide" Target="slide90.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slide" Target="slide93.xml"/><Relationship Id="rId5" Type="http://schemas.openxmlformats.org/officeDocument/2006/relationships/image" Target="../media/image29.emf"/><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image" Target="../media/image3.png"/><Relationship Id="rId7" Type="http://schemas.openxmlformats.org/officeDocument/2006/relationships/slide" Target="slide105.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slide" Target="slide101.xml"/><Relationship Id="rId5" Type="http://schemas.openxmlformats.org/officeDocument/2006/relationships/image" Target="../media/image30.emf"/><Relationship Id="rId4" Type="http://schemas.openxmlformats.org/officeDocument/2006/relationships/image" Target="../media/image4.png"/><Relationship Id="rId9" Type="http://schemas.openxmlformats.org/officeDocument/2006/relationships/slide" Target="slide110.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31.emf"/><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32.emf"/><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33.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43.xml"/><Relationship Id="rId7" Type="http://schemas.openxmlformats.org/officeDocument/2006/relationships/diagramLayout" Target="../diagrams/layout2.xml"/><Relationship Id="rId12" Type="http://schemas.openxmlformats.org/officeDocument/2006/relationships/image" Target="../media/image34.e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diagramData" Target="../diagrams/data2.xml"/><Relationship Id="rId11" Type="http://schemas.openxmlformats.org/officeDocument/2006/relationships/oleObject" Target="file:///C:\Users\Jaime\Desktop\Tablas.xlsx!N&#176;1!F4C6:F6C7" TargetMode="External"/><Relationship Id="rId5" Type="http://schemas.openxmlformats.org/officeDocument/2006/relationships/image" Target="../media/image4.pn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35.emf"/><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36.emf"/><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37.emf"/><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38.emf"/><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43.emf"/><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44.emf"/><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45.emf"/><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46.emf"/><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50.emf"/><Relationship Id="rId5" Type="http://schemas.openxmlformats.org/officeDocument/2006/relationships/image" Target="../media/image49.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image" Target="../media/image54.emf"/><Relationship Id="rId5" Type="http://schemas.openxmlformats.org/officeDocument/2006/relationships/image" Target="../media/image53.pn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image" Target="../media/image58.emf"/><Relationship Id="rId5" Type="http://schemas.openxmlformats.org/officeDocument/2006/relationships/image" Target="../media/image57.pn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62.emf"/><Relationship Id="rId5" Type="http://schemas.openxmlformats.org/officeDocument/2006/relationships/image" Target="../media/image61.png"/><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68.png"/><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3.xml"/><Relationship Id="rId5" Type="http://schemas.openxmlformats.org/officeDocument/2006/relationships/image" Target="../media/image69.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3.xml"/><Relationship Id="rId5" Type="http://schemas.openxmlformats.org/officeDocument/2006/relationships/image" Target="../media/image71.png"/><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3.xml"/><Relationship Id="rId5" Type="http://schemas.openxmlformats.org/officeDocument/2006/relationships/image" Target="../media/image72.png"/><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3.xml"/><Relationship Id="rId5" Type="http://schemas.openxmlformats.org/officeDocument/2006/relationships/image" Target="../media/image73.png"/><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3.xml"/><Relationship Id="rId5" Type="http://schemas.openxmlformats.org/officeDocument/2006/relationships/image" Target="../media/image74.png"/><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3.xml"/><Relationship Id="rId5" Type="http://schemas.openxmlformats.org/officeDocument/2006/relationships/image" Target="../media/image75.png"/><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slide" Target="slide12.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3.xml"/><Relationship Id="rId6" Type="http://schemas.openxmlformats.org/officeDocument/2006/relationships/image" Target="../media/image77.jpg"/><Relationship Id="rId5" Type="http://schemas.openxmlformats.org/officeDocument/2006/relationships/slide" Target="slide2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3.xml"/><Relationship Id="rId6" Type="http://schemas.openxmlformats.org/officeDocument/2006/relationships/image" Target="../media/image78.jpg"/><Relationship Id="rId5" Type="http://schemas.openxmlformats.org/officeDocument/2006/relationships/slide" Target="slide30.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14.xml"/><Relationship Id="rId2" Type="http://schemas.openxmlformats.org/officeDocument/2006/relationships/notesSlide" Target="../notesSlides/notesSlide81.xml"/><Relationship Id="rId1" Type="http://schemas.openxmlformats.org/officeDocument/2006/relationships/slideLayout" Target="../slideLayouts/slideLayout3.xml"/><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3.xml"/><Relationship Id="rId5" Type="http://schemas.openxmlformats.org/officeDocument/2006/relationships/slide" Target="slide25.xml"/><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3.xml"/><Relationship Id="rId5" Type="http://schemas.openxmlformats.org/officeDocument/2006/relationships/slide" Target="slide34.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image" Target="../media/image81.emf"/><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3.xml"/><Relationship Id="rId6" Type="http://schemas.openxmlformats.org/officeDocument/2006/relationships/image" Target="../media/image82.emf"/><Relationship Id="rId5" Type="http://schemas.openxmlformats.org/officeDocument/2006/relationships/slide" Target="slide26.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3.xml"/><Relationship Id="rId6" Type="http://schemas.openxmlformats.org/officeDocument/2006/relationships/image" Target="../media/image83.emf"/><Relationship Id="rId5" Type="http://schemas.openxmlformats.org/officeDocument/2006/relationships/slide" Target="slide35.xml"/><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3.xml"/><Relationship Id="rId6" Type="http://schemas.openxmlformats.org/officeDocument/2006/relationships/image" Target="../media/image84.emf"/><Relationship Id="rId5" Type="http://schemas.openxmlformats.org/officeDocument/2006/relationships/slide" Target="slide16.xml"/><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3.xml"/><Relationship Id="rId6" Type="http://schemas.openxmlformats.org/officeDocument/2006/relationships/image" Target="../media/image85.emf"/><Relationship Id="rId5" Type="http://schemas.openxmlformats.org/officeDocument/2006/relationships/slide" Target="slide2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3.xml"/><Relationship Id="rId6" Type="http://schemas.openxmlformats.org/officeDocument/2006/relationships/image" Target="../media/image86.emf"/><Relationship Id="rId5" Type="http://schemas.openxmlformats.org/officeDocument/2006/relationships/slide" Target="slide35.x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3.xml"/><Relationship Id="rId6" Type="http://schemas.openxmlformats.org/officeDocument/2006/relationships/image" Target="../media/image87.emf"/><Relationship Id="rId5" Type="http://schemas.openxmlformats.org/officeDocument/2006/relationships/slide" Target="slide16.xml"/><Relationship Id="rId4" Type="http://schemas.openxmlformats.org/officeDocument/2006/relationships/image" Target="../media/image4.png"/></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3.xml"/><Relationship Id="rId6" Type="http://schemas.openxmlformats.org/officeDocument/2006/relationships/image" Target="../media/image88.emf"/><Relationship Id="rId5" Type="http://schemas.openxmlformats.org/officeDocument/2006/relationships/slide" Target="slide26.xml"/><Relationship Id="rId4" Type="http://schemas.openxmlformats.org/officeDocument/2006/relationships/image" Target="../media/image4.png"/></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3.xml"/><Relationship Id="rId6" Type="http://schemas.openxmlformats.org/officeDocument/2006/relationships/image" Target="../media/image89.emf"/><Relationship Id="rId5" Type="http://schemas.openxmlformats.org/officeDocument/2006/relationships/slide" Target="slide35.xml"/><Relationship Id="rId4" Type="http://schemas.openxmlformats.org/officeDocument/2006/relationships/image" Target="../media/image4.png"/></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3.xml"/><Relationship Id="rId6" Type="http://schemas.openxmlformats.org/officeDocument/2006/relationships/image" Target="../media/image90.emf"/><Relationship Id="rId5" Type="http://schemas.openxmlformats.org/officeDocument/2006/relationships/slide" Target="slide16.xml"/><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3.xml"/><Relationship Id="rId6" Type="http://schemas.openxmlformats.org/officeDocument/2006/relationships/image" Target="../media/image91.emf"/><Relationship Id="rId5" Type="http://schemas.openxmlformats.org/officeDocument/2006/relationships/slide" Target="slide26.xml"/><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notesSlide" Target="../notesSlides/notesSlide96.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92.emf"/><Relationship Id="rId4" Type="http://schemas.openxmlformats.org/officeDocument/2006/relationships/oleObject" Target="file:///C:\Users\Jaime\Desktop\SANTAR\Proyectos\Evaluaci&#243;n%20de%20Proyectos\Evaluaci&#243;n%20Ex-post\Ministerio%20de%20Desarrollo%20Social\Ev.%20Ex-post%20Proyectos%20Rellenos%20Sanitarios%20730566-16-LE18\Ev.%20Ex-Post%20Residuos%20S&#243;lidos\06%20Informe%20Final\Respaldos\Caldera.xlsx!%20Equipos%20y%20Equipamiento!F7C2:F13C8"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3.xml"/><Relationship Id="rId6" Type="http://schemas.openxmlformats.org/officeDocument/2006/relationships/slide" Target="slide98.xml"/><Relationship Id="rId5" Type="http://schemas.openxmlformats.org/officeDocument/2006/relationships/image" Target="../media/image93.emf"/><Relationship Id="rId4" Type="http://schemas.openxmlformats.org/officeDocument/2006/relationships/image" Target="../media/image4.png"/></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8.xml"/><Relationship Id="rId1" Type="http://schemas.openxmlformats.org/officeDocument/2006/relationships/slideLayout" Target="../slideLayouts/slideLayout3.xml"/><Relationship Id="rId6" Type="http://schemas.openxmlformats.org/officeDocument/2006/relationships/image" Target="../media/image94.emf"/><Relationship Id="rId5" Type="http://schemas.openxmlformats.org/officeDocument/2006/relationships/slide" Target="slide18.xml"/><Relationship Id="rId4" Type="http://schemas.openxmlformats.org/officeDocument/2006/relationships/image" Target="../media/image4.png"/></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3.xml"/><Relationship Id="rId6" Type="http://schemas.openxmlformats.org/officeDocument/2006/relationships/slide" Target="slide100.xml"/><Relationship Id="rId5" Type="http://schemas.openxmlformats.org/officeDocument/2006/relationships/image" Target="../media/image95.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9157950" cy="5143500"/>
          </a:xfrm>
          <a:prstGeom prst="rect">
            <a:avLst/>
          </a:prstGeom>
          <a:solidFill>
            <a:srgbClr val="544F5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5" name="Google Shape;55;p13"/>
          <p:cNvPicPr preferRelativeResize="0"/>
          <p:nvPr/>
        </p:nvPicPr>
        <p:blipFill rotWithShape="1">
          <a:blip r:embed="rId3">
            <a:alphaModFix/>
          </a:blip>
          <a:srcRect t="2467" r="10857"/>
          <a:stretch/>
        </p:blipFill>
        <p:spPr>
          <a:xfrm>
            <a:off x="4898553" y="0"/>
            <a:ext cx="4265975" cy="3854150"/>
          </a:xfrm>
          <a:prstGeom prst="rect">
            <a:avLst/>
          </a:prstGeom>
          <a:noFill/>
          <a:ln>
            <a:noFill/>
          </a:ln>
        </p:spPr>
      </p:pic>
      <p:pic>
        <p:nvPicPr>
          <p:cNvPr id="56" name="Google Shape;56;p13"/>
          <p:cNvPicPr preferRelativeResize="0"/>
          <p:nvPr/>
        </p:nvPicPr>
        <p:blipFill>
          <a:blip r:embed="rId4">
            <a:alphaModFix/>
          </a:blip>
          <a:stretch>
            <a:fillRect/>
          </a:stretch>
        </p:blipFill>
        <p:spPr>
          <a:xfrm>
            <a:off x="6460275" y="4137125"/>
            <a:ext cx="2224025" cy="686700"/>
          </a:xfrm>
          <a:prstGeom prst="rect">
            <a:avLst/>
          </a:prstGeom>
          <a:noFill/>
          <a:ln>
            <a:noFill/>
          </a:ln>
        </p:spPr>
      </p:pic>
      <p:sp>
        <p:nvSpPr>
          <p:cNvPr id="57" name="Google Shape;57;p13"/>
          <p:cNvSpPr txBox="1"/>
          <p:nvPr/>
        </p:nvSpPr>
        <p:spPr>
          <a:xfrm>
            <a:off x="425175" y="909141"/>
            <a:ext cx="4864500" cy="1881750"/>
          </a:xfrm>
          <a:prstGeom prst="rect">
            <a:avLst/>
          </a:prstGeom>
          <a:noFill/>
          <a:ln>
            <a:noFill/>
          </a:ln>
        </p:spPr>
        <p:txBody>
          <a:bodyPr spcFirstLastPara="1" wrap="square" lIns="91425" tIns="91425" rIns="91425" bIns="91425" anchor="t" anchorCtr="0">
            <a:noAutofit/>
          </a:bodyPr>
          <a:lstStyle/>
          <a:p>
            <a:pPr lvl="0" algn="just"/>
            <a:endParaRPr lang="es-MX" sz="2000" dirty="0">
              <a:solidFill>
                <a:srgbClr val="FFFFFF"/>
              </a:solidFill>
              <a:latin typeface="Lato"/>
              <a:ea typeface="Lato"/>
              <a:cs typeface="Lato"/>
              <a:sym typeface="Lato"/>
            </a:endParaRPr>
          </a:p>
          <a:p>
            <a:pPr lvl="0" algn="just"/>
            <a:r>
              <a:rPr lang="es-MX" sz="2000" dirty="0">
                <a:solidFill>
                  <a:srgbClr val="FFFFFF"/>
                </a:solidFill>
                <a:latin typeface="Lato"/>
                <a:ea typeface="Lato"/>
                <a:cs typeface="Lato"/>
                <a:sym typeface="Lato"/>
              </a:rPr>
              <a:t>“Estudio de Evaluación Ex – Post de Mediano Plazo a Proyectos de Rellenos Sanitarios e Infraestructura Complementaria para la Gestión de Residuos Sólidos Domiciliarios”</a:t>
            </a:r>
          </a:p>
        </p:txBody>
      </p:sp>
      <p:sp>
        <p:nvSpPr>
          <p:cNvPr id="2" name="CuadroTexto 1">
            <a:extLst>
              <a:ext uri="{FF2B5EF4-FFF2-40B4-BE49-F238E27FC236}">
                <a16:creationId xmlns:a16="http://schemas.microsoft.com/office/drawing/2014/main" id="{05EF7DAA-B94E-4285-BD61-77720FB0A7EA}"/>
              </a:ext>
            </a:extLst>
          </p:cNvPr>
          <p:cNvSpPr txBox="1"/>
          <p:nvPr/>
        </p:nvSpPr>
        <p:spPr>
          <a:xfrm>
            <a:off x="1387391" y="3241675"/>
            <a:ext cx="2246763" cy="307777"/>
          </a:xfrm>
          <a:prstGeom prst="rect">
            <a:avLst/>
          </a:prstGeom>
          <a:noFill/>
        </p:spPr>
        <p:txBody>
          <a:bodyPr wrap="square" rtlCol="0">
            <a:spAutoFit/>
          </a:bodyPr>
          <a:lstStyle/>
          <a:p>
            <a:r>
              <a:rPr lang="es-CL" dirty="0">
                <a:solidFill>
                  <a:srgbClr val="FFFFFF"/>
                </a:solidFill>
                <a:latin typeface="Lato"/>
              </a:rPr>
              <a:t>10 de septiembre de 2020</a:t>
            </a:r>
          </a:p>
        </p:txBody>
      </p:sp>
    </p:spTree>
    <p:extLst>
      <p:ext uri="{BB962C8B-B14F-4D97-AF65-F5344CB8AC3E}">
        <p14:creationId xmlns:p14="http://schemas.microsoft.com/office/powerpoint/2010/main" val="1305427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2646878"/>
          </a:xfrm>
          <a:prstGeom prst="rect">
            <a:avLst/>
          </a:prstGeom>
          <a:noFill/>
        </p:spPr>
        <p:txBody>
          <a:bodyPr wrap="square" rtlCol="0">
            <a:spAutoFit/>
          </a:bodyPr>
          <a:lstStyle/>
          <a:p>
            <a:pPr marL="342900" indent="-342900" algn="just">
              <a:spcAft>
                <a:spcPts val="600"/>
              </a:spcAft>
              <a:buClr>
                <a:srgbClr val="544F52"/>
              </a:buClr>
              <a:buFont typeface="+mj-lt"/>
              <a:buAutoNum type="alphaUcPeriod"/>
            </a:pPr>
            <a:r>
              <a:rPr lang="es-ES" b="1" dirty="0">
                <a:solidFill>
                  <a:srgbClr val="544F52"/>
                </a:solidFill>
                <a:latin typeface="Lato Light" panose="020B0604020202020204" charset="0"/>
              </a:rPr>
              <a:t>Iniciativas de Inversión Analizadas</a:t>
            </a:r>
          </a:p>
          <a:p>
            <a:pPr marL="342900" indent="-34290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Listado de Proyectos Seleccionables</a:t>
            </a:r>
          </a:p>
          <a:p>
            <a:pPr marL="342900"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Iniciativas de Inversión con Información Disponible</a:t>
            </a:r>
            <a:endParaRPr lang="es-CL" dirty="0">
              <a:solidFill>
                <a:srgbClr val="544F52"/>
              </a:solidFill>
              <a:latin typeface="Lato Light" panose="020B0604020202020204" charset="0"/>
            </a:endParaRPr>
          </a:p>
        </p:txBody>
      </p:sp>
      <p:pic>
        <p:nvPicPr>
          <p:cNvPr id="2" name="Imagen 1">
            <a:extLst>
              <a:ext uri="{FF2B5EF4-FFF2-40B4-BE49-F238E27FC236}">
                <a16:creationId xmlns:a16="http://schemas.microsoft.com/office/drawing/2014/main" id="{DE72370E-B254-469C-BE62-41121DC90139}"/>
              </a:ext>
            </a:extLst>
          </p:cNvPr>
          <p:cNvPicPr>
            <a:picLocks noChangeAspect="1"/>
          </p:cNvPicPr>
          <p:nvPr/>
        </p:nvPicPr>
        <p:blipFill>
          <a:blip r:embed="rId5"/>
          <a:stretch>
            <a:fillRect/>
          </a:stretch>
        </p:blipFill>
        <p:spPr>
          <a:xfrm>
            <a:off x="2109257" y="1742161"/>
            <a:ext cx="4855146" cy="1659178"/>
          </a:xfrm>
          <a:prstGeom prst="rect">
            <a:avLst/>
          </a:prstGeom>
        </p:spPr>
      </p:pic>
      <p:pic>
        <p:nvPicPr>
          <p:cNvPr id="3" name="Imagen 2">
            <a:extLst>
              <a:ext uri="{FF2B5EF4-FFF2-40B4-BE49-F238E27FC236}">
                <a16:creationId xmlns:a16="http://schemas.microsoft.com/office/drawing/2014/main" id="{BC4147DB-9D8C-4003-A49E-B28E1B0EA3E1}"/>
              </a:ext>
            </a:extLst>
          </p:cNvPr>
          <p:cNvPicPr>
            <a:picLocks noChangeAspect="1"/>
          </p:cNvPicPr>
          <p:nvPr/>
        </p:nvPicPr>
        <p:blipFill>
          <a:blip r:embed="rId6"/>
          <a:stretch>
            <a:fillRect/>
          </a:stretch>
        </p:blipFill>
        <p:spPr>
          <a:xfrm>
            <a:off x="2129491" y="3868772"/>
            <a:ext cx="4838127" cy="1040108"/>
          </a:xfrm>
          <a:prstGeom prst="rect">
            <a:avLst/>
          </a:prstGeom>
        </p:spPr>
      </p:pic>
    </p:spTree>
    <p:extLst>
      <p:ext uri="{BB962C8B-B14F-4D97-AF65-F5344CB8AC3E}">
        <p14:creationId xmlns:p14="http://schemas.microsoft.com/office/powerpoint/2010/main" val="37351504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Efecto Precio y Cantidad Dotación ($ 2014)</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4" name="Imagen 3">
            <a:extLst>
              <a:ext uri="{FF2B5EF4-FFF2-40B4-BE49-F238E27FC236}">
                <a16:creationId xmlns:a16="http://schemas.microsoft.com/office/drawing/2014/main" id="{EAE6805D-01CD-4BB7-8393-02B4B8FDBC39}"/>
              </a:ext>
            </a:extLst>
          </p:cNvPr>
          <p:cNvPicPr>
            <a:picLocks noChangeAspect="1"/>
          </p:cNvPicPr>
          <p:nvPr/>
        </p:nvPicPr>
        <p:blipFill>
          <a:blip r:embed="rId6"/>
          <a:stretch>
            <a:fillRect/>
          </a:stretch>
        </p:blipFill>
        <p:spPr>
          <a:xfrm>
            <a:off x="78538" y="1224671"/>
            <a:ext cx="4493462" cy="1784054"/>
          </a:xfrm>
          <a:prstGeom prst="rect">
            <a:avLst/>
          </a:prstGeom>
        </p:spPr>
      </p:pic>
      <p:pic>
        <p:nvPicPr>
          <p:cNvPr id="5" name="Imagen 4">
            <a:extLst>
              <a:ext uri="{FF2B5EF4-FFF2-40B4-BE49-F238E27FC236}">
                <a16:creationId xmlns:a16="http://schemas.microsoft.com/office/drawing/2014/main" id="{B189F072-591C-4E22-9FB6-1B88BC30DFA8}"/>
              </a:ext>
            </a:extLst>
          </p:cNvPr>
          <p:cNvPicPr>
            <a:picLocks noChangeAspect="1"/>
          </p:cNvPicPr>
          <p:nvPr/>
        </p:nvPicPr>
        <p:blipFill>
          <a:blip r:embed="rId7"/>
          <a:stretch>
            <a:fillRect/>
          </a:stretch>
        </p:blipFill>
        <p:spPr>
          <a:xfrm>
            <a:off x="4615376" y="1224646"/>
            <a:ext cx="4493528" cy="1784080"/>
          </a:xfrm>
          <a:prstGeom prst="rect">
            <a:avLst/>
          </a:prstGeom>
        </p:spPr>
      </p:pic>
      <p:pic>
        <p:nvPicPr>
          <p:cNvPr id="6" name="Imagen 5">
            <a:extLst>
              <a:ext uri="{FF2B5EF4-FFF2-40B4-BE49-F238E27FC236}">
                <a16:creationId xmlns:a16="http://schemas.microsoft.com/office/drawing/2014/main" id="{A0E7BA7F-D7F5-4023-91A7-5294483C464E}"/>
              </a:ext>
            </a:extLst>
          </p:cNvPr>
          <p:cNvPicPr>
            <a:picLocks noChangeAspect="1"/>
          </p:cNvPicPr>
          <p:nvPr/>
        </p:nvPicPr>
        <p:blipFill>
          <a:blip r:embed="rId8"/>
          <a:stretch>
            <a:fillRect/>
          </a:stretch>
        </p:blipFill>
        <p:spPr>
          <a:xfrm>
            <a:off x="2299855" y="3177265"/>
            <a:ext cx="4531183" cy="1799031"/>
          </a:xfrm>
          <a:prstGeom prst="rect">
            <a:avLst/>
          </a:prstGeom>
        </p:spPr>
      </p:pic>
    </p:spTree>
    <p:extLst>
      <p:ext uri="{BB962C8B-B14F-4D97-AF65-F5344CB8AC3E}">
        <p14:creationId xmlns:p14="http://schemas.microsoft.com/office/powerpoint/2010/main" val="42572260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Remuneraciones ($ 2012)</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CuadroTexto 9">
            <a:hlinkClick r:id="rId5" action="ppaction://hlinksldjump"/>
            <a:extLst>
              <a:ext uri="{FF2B5EF4-FFF2-40B4-BE49-F238E27FC236}">
                <a16:creationId xmlns:a16="http://schemas.microsoft.com/office/drawing/2014/main" id="{DCCD3747-E90C-4CC1-B869-8089057BC534}"/>
              </a:ext>
            </a:extLst>
          </p:cNvPr>
          <p:cNvSpPr txBox="1"/>
          <p:nvPr/>
        </p:nvSpPr>
        <p:spPr>
          <a:xfrm>
            <a:off x="8254111" y="4919138"/>
            <a:ext cx="724699" cy="184989"/>
          </a:xfrm>
          <a:prstGeom prst="rect">
            <a:avLst/>
          </a:prstGeom>
          <a:solidFill>
            <a:srgbClr val="544F52"/>
          </a:solidFill>
          <a:ln>
            <a:noFill/>
          </a:ln>
        </p:spPr>
        <p:txBody>
          <a:bodyPr wrap="square" rtlCol="0">
            <a:spAutoFit/>
          </a:bodyPr>
          <a:lstStyle/>
          <a:p>
            <a:pPr algn="ctr"/>
            <a:r>
              <a:rPr lang="es-CL" sz="1000" b="1" dirty="0">
                <a:solidFill>
                  <a:schemeClr val="bg1"/>
                </a:solidFill>
                <a:latin typeface="Lato Light" panose="020B0604020202020204" charset="0"/>
              </a:rPr>
              <a:t>siguiente</a:t>
            </a:r>
          </a:p>
        </p:txBody>
      </p:sp>
      <p:pic>
        <p:nvPicPr>
          <p:cNvPr id="2" name="Imagen 1">
            <a:extLst>
              <a:ext uri="{FF2B5EF4-FFF2-40B4-BE49-F238E27FC236}">
                <a16:creationId xmlns:a16="http://schemas.microsoft.com/office/drawing/2014/main" id="{EB61BC9D-C283-4F64-B95A-78120F646C63}"/>
              </a:ext>
            </a:extLst>
          </p:cNvPr>
          <p:cNvPicPr>
            <a:picLocks noChangeAspect="1"/>
          </p:cNvPicPr>
          <p:nvPr/>
        </p:nvPicPr>
        <p:blipFill>
          <a:blip r:embed="rId6"/>
          <a:stretch>
            <a:fillRect/>
          </a:stretch>
        </p:blipFill>
        <p:spPr>
          <a:xfrm>
            <a:off x="983797" y="809750"/>
            <a:ext cx="7199850" cy="4250826"/>
          </a:xfrm>
          <a:prstGeom prst="rect">
            <a:avLst/>
          </a:prstGeom>
        </p:spPr>
      </p:pic>
    </p:spTree>
    <p:extLst>
      <p:ext uri="{BB962C8B-B14F-4D97-AF65-F5344CB8AC3E}">
        <p14:creationId xmlns:p14="http://schemas.microsoft.com/office/powerpoint/2010/main" val="24146340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Efecto Precio y Cantidad Dotación ($ 2012)</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2" name="Imagen 1">
            <a:extLst>
              <a:ext uri="{FF2B5EF4-FFF2-40B4-BE49-F238E27FC236}">
                <a16:creationId xmlns:a16="http://schemas.microsoft.com/office/drawing/2014/main" id="{96777669-BD07-44BB-9B16-20DFEA1E4064}"/>
              </a:ext>
            </a:extLst>
          </p:cNvPr>
          <p:cNvPicPr>
            <a:picLocks noChangeAspect="1"/>
          </p:cNvPicPr>
          <p:nvPr/>
        </p:nvPicPr>
        <p:blipFill>
          <a:blip r:embed="rId6"/>
          <a:stretch>
            <a:fillRect/>
          </a:stretch>
        </p:blipFill>
        <p:spPr>
          <a:xfrm>
            <a:off x="256750" y="1149568"/>
            <a:ext cx="4105395" cy="1507941"/>
          </a:xfrm>
          <a:prstGeom prst="rect">
            <a:avLst/>
          </a:prstGeom>
        </p:spPr>
      </p:pic>
      <p:pic>
        <p:nvPicPr>
          <p:cNvPr id="3" name="Imagen 2">
            <a:extLst>
              <a:ext uri="{FF2B5EF4-FFF2-40B4-BE49-F238E27FC236}">
                <a16:creationId xmlns:a16="http://schemas.microsoft.com/office/drawing/2014/main" id="{A51B0EEF-7ECA-4BB5-94A0-DD4169D4DC63}"/>
              </a:ext>
            </a:extLst>
          </p:cNvPr>
          <p:cNvPicPr>
            <a:picLocks noChangeAspect="1"/>
          </p:cNvPicPr>
          <p:nvPr/>
        </p:nvPicPr>
        <p:blipFill>
          <a:blip r:embed="rId7"/>
          <a:stretch>
            <a:fillRect/>
          </a:stretch>
        </p:blipFill>
        <p:spPr>
          <a:xfrm>
            <a:off x="4629456" y="1146216"/>
            <a:ext cx="4105395" cy="1514644"/>
          </a:xfrm>
          <a:prstGeom prst="rect">
            <a:avLst/>
          </a:prstGeom>
        </p:spPr>
      </p:pic>
      <p:pic>
        <p:nvPicPr>
          <p:cNvPr id="8" name="Imagen 7">
            <a:extLst>
              <a:ext uri="{FF2B5EF4-FFF2-40B4-BE49-F238E27FC236}">
                <a16:creationId xmlns:a16="http://schemas.microsoft.com/office/drawing/2014/main" id="{F2615A89-4CA4-41E6-9142-17DDE49B9004}"/>
              </a:ext>
            </a:extLst>
          </p:cNvPr>
          <p:cNvPicPr>
            <a:picLocks noChangeAspect="1"/>
          </p:cNvPicPr>
          <p:nvPr/>
        </p:nvPicPr>
        <p:blipFill>
          <a:blip r:embed="rId8"/>
          <a:stretch>
            <a:fillRect/>
          </a:stretch>
        </p:blipFill>
        <p:spPr>
          <a:xfrm>
            <a:off x="256752" y="2963289"/>
            <a:ext cx="4105395" cy="1514644"/>
          </a:xfrm>
          <a:prstGeom prst="rect">
            <a:avLst/>
          </a:prstGeom>
        </p:spPr>
      </p:pic>
      <p:pic>
        <p:nvPicPr>
          <p:cNvPr id="9" name="Imagen 8">
            <a:extLst>
              <a:ext uri="{FF2B5EF4-FFF2-40B4-BE49-F238E27FC236}">
                <a16:creationId xmlns:a16="http://schemas.microsoft.com/office/drawing/2014/main" id="{2C1F9943-4757-41FF-83D9-100B426AD550}"/>
              </a:ext>
            </a:extLst>
          </p:cNvPr>
          <p:cNvPicPr>
            <a:picLocks noChangeAspect="1"/>
          </p:cNvPicPr>
          <p:nvPr/>
        </p:nvPicPr>
        <p:blipFill>
          <a:blip r:embed="rId9"/>
          <a:stretch>
            <a:fillRect/>
          </a:stretch>
        </p:blipFill>
        <p:spPr>
          <a:xfrm>
            <a:off x="4641183" y="2951558"/>
            <a:ext cx="4105395" cy="1514644"/>
          </a:xfrm>
          <a:prstGeom prst="rect">
            <a:avLst/>
          </a:prstGeom>
        </p:spPr>
      </p:pic>
    </p:spTree>
    <p:extLst>
      <p:ext uri="{BB962C8B-B14F-4D97-AF65-F5344CB8AC3E}">
        <p14:creationId xmlns:p14="http://schemas.microsoft.com/office/powerpoint/2010/main" val="752201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Insumos ($ 2013)</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2" name="Imagen 1">
            <a:extLst>
              <a:ext uri="{FF2B5EF4-FFF2-40B4-BE49-F238E27FC236}">
                <a16:creationId xmlns:a16="http://schemas.microsoft.com/office/drawing/2014/main" id="{6C8E69D4-A863-4FF2-A10B-1E1174A232DB}"/>
              </a:ext>
            </a:extLst>
          </p:cNvPr>
          <p:cNvPicPr>
            <a:picLocks noChangeAspect="1"/>
          </p:cNvPicPr>
          <p:nvPr/>
        </p:nvPicPr>
        <p:blipFill>
          <a:blip r:embed="rId6"/>
          <a:stretch>
            <a:fillRect/>
          </a:stretch>
        </p:blipFill>
        <p:spPr>
          <a:xfrm>
            <a:off x="2047632" y="1379060"/>
            <a:ext cx="4790829" cy="2385381"/>
          </a:xfrm>
          <a:prstGeom prst="rect">
            <a:avLst/>
          </a:prstGeom>
        </p:spPr>
      </p:pic>
    </p:spTree>
    <p:extLst>
      <p:ext uri="{BB962C8B-B14F-4D97-AF65-F5344CB8AC3E}">
        <p14:creationId xmlns:p14="http://schemas.microsoft.com/office/powerpoint/2010/main" val="36246894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Insumos ($ 2014)</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2" name="Imagen 1">
            <a:extLst>
              <a:ext uri="{FF2B5EF4-FFF2-40B4-BE49-F238E27FC236}">
                <a16:creationId xmlns:a16="http://schemas.microsoft.com/office/drawing/2014/main" id="{CB4E2E96-68F1-4692-AD9A-B8741925248E}"/>
              </a:ext>
            </a:extLst>
          </p:cNvPr>
          <p:cNvPicPr>
            <a:picLocks noChangeAspect="1"/>
          </p:cNvPicPr>
          <p:nvPr/>
        </p:nvPicPr>
        <p:blipFill>
          <a:blip r:embed="rId6"/>
          <a:stretch>
            <a:fillRect/>
          </a:stretch>
        </p:blipFill>
        <p:spPr>
          <a:xfrm>
            <a:off x="325172" y="1582406"/>
            <a:ext cx="8493656" cy="1978688"/>
          </a:xfrm>
          <a:prstGeom prst="rect">
            <a:avLst/>
          </a:prstGeom>
        </p:spPr>
      </p:pic>
    </p:spTree>
    <p:extLst>
      <p:ext uri="{BB962C8B-B14F-4D97-AF65-F5344CB8AC3E}">
        <p14:creationId xmlns:p14="http://schemas.microsoft.com/office/powerpoint/2010/main" val="5115530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Insumos ($ 2012)</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4" name="Imagen 3">
            <a:extLst>
              <a:ext uri="{FF2B5EF4-FFF2-40B4-BE49-F238E27FC236}">
                <a16:creationId xmlns:a16="http://schemas.microsoft.com/office/drawing/2014/main" id="{AA327C59-1893-4248-8AAC-943775FF868B}"/>
              </a:ext>
            </a:extLst>
          </p:cNvPr>
          <p:cNvPicPr>
            <a:picLocks noChangeAspect="1"/>
          </p:cNvPicPr>
          <p:nvPr/>
        </p:nvPicPr>
        <p:blipFill>
          <a:blip r:embed="rId6"/>
          <a:stretch>
            <a:fillRect/>
          </a:stretch>
        </p:blipFill>
        <p:spPr>
          <a:xfrm>
            <a:off x="218493" y="1465630"/>
            <a:ext cx="8707015" cy="2212238"/>
          </a:xfrm>
          <a:prstGeom prst="rect">
            <a:avLst/>
          </a:prstGeom>
        </p:spPr>
      </p:pic>
    </p:spTree>
    <p:extLst>
      <p:ext uri="{BB962C8B-B14F-4D97-AF65-F5344CB8AC3E}">
        <p14:creationId xmlns:p14="http://schemas.microsoft.com/office/powerpoint/2010/main" val="16553276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Mantenciones ($ 2013)</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4" name="Imagen 3">
            <a:extLst>
              <a:ext uri="{FF2B5EF4-FFF2-40B4-BE49-F238E27FC236}">
                <a16:creationId xmlns:a16="http://schemas.microsoft.com/office/drawing/2014/main" id="{24636EA5-D65F-4D50-B7E3-3677A1A4B17C}"/>
              </a:ext>
            </a:extLst>
          </p:cNvPr>
          <p:cNvPicPr>
            <a:picLocks noChangeAspect="1"/>
          </p:cNvPicPr>
          <p:nvPr/>
        </p:nvPicPr>
        <p:blipFill>
          <a:blip r:embed="rId6"/>
          <a:stretch>
            <a:fillRect/>
          </a:stretch>
        </p:blipFill>
        <p:spPr>
          <a:xfrm>
            <a:off x="1890151" y="1597869"/>
            <a:ext cx="5269912" cy="1994653"/>
          </a:xfrm>
          <a:prstGeom prst="rect">
            <a:avLst/>
          </a:prstGeom>
        </p:spPr>
      </p:pic>
    </p:spTree>
    <p:extLst>
      <p:ext uri="{BB962C8B-B14F-4D97-AF65-F5344CB8AC3E}">
        <p14:creationId xmlns:p14="http://schemas.microsoft.com/office/powerpoint/2010/main" val="15030461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Arriendos ($ 2013)</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2" name="Imagen 1">
            <a:extLst>
              <a:ext uri="{FF2B5EF4-FFF2-40B4-BE49-F238E27FC236}">
                <a16:creationId xmlns:a16="http://schemas.microsoft.com/office/drawing/2014/main" id="{D2073F70-27FE-49EA-BB2B-703899D2018F}"/>
              </a:ext>
            </a:extLst>
          </p:cNvPr>
          <p:cNvPicPr>
            <a:picLocks noChangeAspect="1"/>
          </p:cNvPicPr>
          <p:nvPr/>
        </p:nvPicPr>
        <p:blipFill>
          <a:blip r:embed="rId6"/>
          <a:stretch>
            <a:fillRect/>
          </a:stretch>
        </p:blipFill>
        <p:spPr>
          <a:xfrm>
            <a:off x="638841" y="1859409"/>
            <a:ext cx="7842871" cy="861977"/>
          </a:xfrm>
          <a:prstGeom prst="rect">
            <a:avLst/>
          </a:prstGeom>
        </p:spPr>
      </p:pic>
    </p:spTree>
    <p:extLst>
      <p:ext uri="{BB962C8B-B14F-4D97-AF65-F5344CB8AC3E}">
        <p14:creationId xmlns:p14="http://schemas.microsoft.com/office/powerpoint/2010/main" val="31775227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Seguimiento Ambiental ($ 2013)</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3" name="Imagen 2">
            <a:extLst>
              <a:ext uri="{FF2B5EF4-FFF2-40B4-BE49-F238E27FC236}">
                <a16:creationId xmlns:a16="http://schemas.microsoft.com/office/drawing/2014/main" id="{4007CD0C-F526-43BA-89B1-C43338F5D86B}"/>
              </a:ext>
            </a:extLst>
          </p:cNvPr>
          <p:cNvPicPr>
            <a:picLocks noChangeAspect="1"/>
          </p:cNvPicPr>
          <p:nvPr/>
        </p:nvPicPr>
        <p:blipFill>
          <a:blip r:embed="rId6"/>
          <a:stretch>
            <a:fillRect/>
          </a:stretch>
        </p:blipFill>
        <p:spPr>
          <a:xfrm>
            <a:off x="1424561" y="1644761"/>
            <a:ext cx="6271433" cy="1994653"/>
          </a:xfrm>
          <a:prstGeom prst="rect">
            <a:avLst/>
          </a:prstGeom>
        </p:spPr>
      </p:pic>
    </p:spTree>
    <p:extLst>
      <p:ext uri="{BB962C8B-B14F-4D97-AF65-F5344CB8AC3E}">
        <p14:creationId xmlns:p14="http://schemas.microsoft.com/office/powerpoint/2010/main" val="3510162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Seguimiento Ambiental ($ 2014)</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2" name="Imagen 1">
            <a:extLst>
              <a:ext uri="{FF2B5EF4-FFF2-40B4-BE49-F238E27FC236}">
                <a16:creationId xmlns:a16="http://schemas.microsoft.com/office/drawing/2014/main" id="{7E64EBD7-E5A7-4DFA-8470-B38E2C983588}"/>
              </a:ext>
            </a:extLst>
          </p:cNvPr>
          <p:cNvPicPr>
            <a:picLocks noChangeAspect="1"/>
          </p:cNvPicPr>
          <p:nvPr/>
        </p:nvPicPr>
        <p:blipFill>
          <a:blip r:embed="rId6"/>
          <a:stretch>
            <a:fillRect/>
          </a:stretch>
        </p:blipFill>
        <p:spPr>
          <a:xfrm>
            <a:off x="675342" y="1160718"/>
            <a:ext cx="7793316" cy="2822063"/>
          </a:xfrm>
          <a:prstGeom prst="rect">
            <a:avLst/>
          </a:prstGeom>
        </p:spPr>
      </p:pic>
    </p:spTree>
    <p:extLst>
      <p:ext uri="{BB962C8B-B14F-4D97-AF65-F5344CB8AC3E}">
        <p14:creationId xmlns:p14="http://schemas.microsoft.com/office/powerpoint/2010/main" val="2538090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3785652"/>
          </a:xfrm>
          <a:prstGeom prst="rect">
            <a:avLst/>
          </a:prstGeom>
          <a:noFill/>
        </p:spPr>
        <p:txBody>
          <a:bodyPr wrap="square" rtlCol="0">
            <a:spAutoFit/>
          </a:bodyPr>
          <a:lstStyle/>
          <a:p>
            <a:pPr marL="342900" indent="-342900" algn="just">
              <a:spcAft>
                <a:spcPts val="600"/>
              </a:spcAft>
              <a:buClr>
                <a:srgbClr val="544F52"/>
              </a:buClr>
              <a:buFont typeface="+mj-lt"/>
              <a:buAutoNum type="alphaUcPeriod" startAt="2"/>
            </a:pPr>
            <a:r>
              <a:rPr lang="es-ES" b="1" dirty="0">
                <a:solidFill>
                  <a:srgbClr val="544F52"/>
                </a:solidFill>
                <a:latin typeface="Lato Light" panose="020B0604020202020204" charset="0"/>
              </a:rPr>
              <a:t>Análisis Ex – Post</a:t>
            </a:r>
          </a:p>
          <a:p>
            <a:pPr marL="342900" indent="-342900" algn="just">
              <a:spcAft>
                <a:spcPts val="600"/>
              </a:spcAft>
              <a:buClr>
                <a:srgbClr val="544F52"/>
              </a:buClr>
              <a:buFont typeface="+mj-lt"/>
              <a:buAutoNum type="arabicPeriod"/>
            </a:pPr>
            <a:r>
              <a:rPr lang="es-CL" b="1" dirty="0">
                <a:solidFill>
                  <a:srgbClr val="544F52"/>
                </a:solidFill>
                <a:latin typeface="Lato Light" panose="020B0604020202020204" charset="0"/>
              </a:rPr>
              <a:t>Relleno Sanitario Arauco – Curanilahue, BIP: 30073438 – 0</a:t>
            </a:r>
          </a:p>
          <a:p>
            <a:pPr marL="285750" indent="-28575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Esta iniciativa busca dar una solución definitiva a la disposición final de los residuos domiciliarios y asimilables, conjuntamente para las comunas de Arauco y Curanilahue, que cumpla con los estándares ambientales y sanitarios vigentes en el país y que considere un 100% de cobertura para la población urbana y en forma gradual para la población rural . </a:t>
            </a:r>
          </a:p>
          <a:p>
            <a:pPr marL="285750" indent="-28575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La comuna de Arauco disponía sus residuos en el Relleno Sanitario “Centro de Manejo de Residuos Concepción (CEMARC)”, ubicado en la comuna de Penco a 75 km de distancia. </a:t>
            </a:r>
          </a:p>
          <a:p>
            <a:pPr marL="285750" indent="-28575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Por su parte, la comuna de Curanilahue disponía sus residuos en el Basural Municipal de la comuna a 7 km de distancia de la ciudad de Curanilahue, el cual no contaba con autorización sanitaria ni ambiental. </a:t>
            </a:r>
          </a:p>
          <a:p>
            <a:pPr marL="285750" indent="-28575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Ambas situaciones no eran sostenibles en el tiempo, dado el alto costo de transporte que implicaba la gestión de residuos en el caso de Arauco y el no cumplimiento de las exigencias sanitarias y ambientales en el caso de Curanilahue.</a:t>
            </a:r>
          </a:p>
          <a:p>
            <a:pPr marL="285750" indent="-285750" algn="just">
              <a:spcAft>
                <a:spcPts val="600"/>
              </a:spcAft>
              <a:buClr>
                <a:srgbClr val="544F52"/>
              </a:buClr>
              <a:buFont typeface="Arial" panose="020B0604020202020204" pitchFamily="34" charset="0"/>
              <a:buChar char="•"/>
            </a:pPr>
            <a:endParaRPr lang="es-CL" b="1" dirty="0">
              <a:solidFill>
                <a:srgbClr val="544F52"/>
              </a:solidFill>
              <a:latin typeface="Lato Light" panose="020B0604020202020204" charset="0"/>
            </a:endParaRPr>
          </a:p>
        </p:txBody>
      </p:sp>
    </p:spTree>
    <p:extLst>
      <p:ext uri="{BB962C8B-B14F-4D97-AF65-F5344CB8AC3E}">
        <p14:creationId xmlns:p14="http://schemas.microsoft.com/office/powerpoint/2010/main" val="24650942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Seguimiento Ambiental ($ 2012)</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3" name="Imagen 2">
            <a:extLst>
              <a:ext uri="{FF2B5EF4-FFF2-40B4-BE49-F238E27FC236}">
                <a16:creationId xmlns:a16="http://schemas.microsoft.com/office/drawing/2014/main" id="{16A4AB11-DD50-43E8-A600-DC8085827ADC}"/>
              </a:ext>
            </a:extLst>
          </p:cNvPr>
          <p:cNvPicPr>
            <a:picLocks noChangeAspect="1"/>
          </p:cNvPicPr>
          <p:nvPr/>
        </p:nvPicPr>
        <p:blipFill>
          <a:blip r:embed="rId6"/>
          <a:stretch>
            <a:fillRect/>
          </a:stretch>
        </p:blipFill>
        <p:spPr>
          <a:xfrm>
            <a:off x="435109" y="1501312"/>
            <a:ext cx="8273782" cy="2140875"/>
          </a:xfrm>
          <a:prstGeom prst="rect">
            <a:avLst/>
          </a:prstGeom>
        </p:spPr>
      </p:pic>
    </p:spTree>
    <p:extLst>
      <p:ext uri="{BB962C8B-B14F-4D97-AF65-F5344CB8AC3E}">
        <p14:creationId xmlns:p14="http://schemas.microsoft.com/office/powerpoint/2010/main" val="24237859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Gasto en Maquinarias, Equipos y Gastos Generales </a:t>
            </a:r>
          </a:p>
          <a:p>
            <a:pPr>
              <a:lnSpc>
                <a:spcPct val="115000"/>
              </a:lnSpc>
            </a:pPr>
            <a:r>
              <a:rPr lang="es-ES" sz="1800" b="1" dirty="0">
                <a:solidFill>
                  <a:srgbClr val="544F52"/>
                </a:solidFill>
                <a:latin typeface="Lato Light" panose="020B0604020202020204" charset="0"/>
                <a:ea typeface="Lato Light"/>
                <a:cs typeface="Lato Light"/>
                <a:sym typeface="Lato Light"/>
              </a:rPr>
              <a:t>($ 2014)</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146599" y="934302"/>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2" name="Imagen 1">
            <a:extLst>
              <a:ext uri="{FF2B5EF4-FFF2-40B4-BE49-F238E27FC236}">
                <a16:creationId xmlns:a16="http://schemas.microsoft.com/office/drawing/2014/main" id="{DA312A14-547A-416F-B658-5BAA3AE56EE6}"/>
              </a:ext>
            </a:extLst>
          </p:cNvPr>
          <p:cNvPicPr>
            <a:picLocks noChangeAspect="1"/>
          </p:cNvPicPr>
          <p:nvPr/>
        </p:nvPicPr>
        <p:blipFill>
          <a:blip r:embed="rId6"/>
          <a:stretch>
            <a:fillRect/>
          </a:stretch>
        </p:blipFill>
        <p:spPr>
          <a:xfrm>
            <a:off x="492113" y="1582406"/>
            <a:ext cx="8159773" cy="1978688"/>
          </a:xfrm>
          <a:prstGeom prst="rect">
            <a:avLst/>
          </a:prstGeom>
        </p:spPr>
      </p:pic>
    </p:spTree>
    <p:extLst>
      <p:ext uri="{BB962C8B-B14F-4D97-AF65-F5344CB8AC3E}">
        <p14:creationId xmlns:p14="http://schemas.microsoft.com/office/powerpoint/2010/main" val="33638990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Mantenimiento ($ 2012)</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146599" y="934302"/>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3" name="Imagen 2">
            <a:extLst>
              <a:ext uri="{FF2B5EF4-FFF2-40B4-BE49-F238E27FC236}">
                <a16:creationId xmlns:a16="http://schemas.microsoft.com/office/drawing/2014/main" id="{01D5EF01-E421-4BE7-BA32-2DFCBBA7ED11}"/>
              </a:ext>
            </a:extLst>
          </p:cNvPr>
          <p:cNvPicPr>
            <a:picLocks noChangeAspect="1"/>
          </p:cNvPicPr>
          <p:nvPr/>
        </p:nvPicPr>
        <p:blipFill>
          <a:blip r:embed="rId6"/>
          <a:stretch>
            <a:fillRect/>
          </a:stretch>
        </p:blipFill>
        <p:spPr>
          <a:xfrm>
            <a:off x="231929" y="1746622"/>
            <a:ext cx="8680142" cy="1650257"/>
          </a:xfrm>
          <a:prstGeom prst="rect">
            <a:avLst/>
          </a:prstGeom>
        </p:spPr>
      </p:pic>
    </p:spTree>
    <p:extLst>
      <p:ext uri="{BB962C8B-B14F-4D97-AF65-F5344CB8AC3E}">
        <p14:creationId xmlns:p14="http://schemas.microsoft.com/office/powerpoint/2010/main" val="9620649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Zanja como Gasto de Operación (MM$ 2014)</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pic>
        <p:nvPicPr>
          <p:cNvPr id="29698" name="Picture 2">
            <a:extLst>
              <a:ext uri="{FF2B5EF4-FFF2-40B4-BE49-F238E27FC236}">
                <a16:creationId xmlns:a16="http://schemas.microsoft.com/office/drawing/2014/main" id="{7F3DCD5D-410F-400D-8B44-436CAEFC1B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6780" y="1144192"/>
            <a:ext cx="4450076" cy="261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echa: curvada hacia la izquierda 7">
            <a:hlinkClick r:id="rId6" action="ppaction://hlinksldjump"/>
            <a:extLst>
              <a:ext uri="{FF2B5EF4-FFF2-40B4-BE49-F238E27FC236}">
                <a16:creationId xmlns:a16="http://schemas.microsoft.com/office/drawing/2014/main" id="{FB980D78-61CC-49A8-B0B6-29E0F916DB2C}"/>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Tree>
    <p:extLst>
      <p:ext uri="{BB962C8B-B14F-4D97-AF65-F5344CB8AC3E}">
        <p14:creationId xmlns:p14="http://schemas.microsoft.com/office/powerpoint/2010/main" val="40967925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9157950" cy="5143500"/>
          </a:xfrm>
          <a:prstGeom prst="rect">
            <a:avLst/>
          </a:prstGeom>
          <a:solidFill>
            <a:srgbClr val="544F5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5" name="Google Shape;55;p13"/>
          <p:cNvPicPr preferRelativeResize="0"/>
          <p:nvPr/>
        </p:nvPicPr>
        <p:blipFill rotWithShape="1">
          <a:blip r:embed="rId3">
            <a:alphaModFix/>
          </a:blip>
          <a:srcRect t="2467" r="10857"/>
          <a:stretch/>
        </p:blipFill>
        <p:spPr>
          <a:xfrm>
            <a:off x="4898553" y="0"/>
            <a:ext cx="4265975" cy="3854150"/>
          </a:xfrm>
          <a:prstGeom prst="rect">
            <a:avLst/>
          </a:prstGeom>
          <a:noFill/>
          <a:ln>
            <a:noFill/>
          </a:ln>
        </p:spPr>
      </p:pic>
      <p:pic>
        <p:nvPicPr>
          <p:cNvPr id="56" name="Google Shape;56;p13"/>
          <p:cNvPicPr preferRelativeResize="0"/>
          <p:nvPr/>
        </p:nvPicPr>
        <p:blipFill>
          <a:blip r:embed="rId4">
            <a:alphaModFix/>
          </a:blip>
          <a:stretch>
            <a:fillRect/>
          </a:stretch>
        </p:blipFill>
        <p:spPr>
          <a:xfrm>
            <a:off x="6460275" y="4137125"/>
            <a:ext cx="2224025" cy="686700"/>
          </a:xfrm>
          <a:prstGeom prst="rect">
            <a:avLst/>
          </a:prstGeom>
          <a:noFill/>
          <a:ln>
            <a:noFill/>
          </a:ln>
        </p:spPr>
      </p:pic>
      <p:sp>
        <p:nvSpPr>
          <p:cNvPr id="57" name="Google Shape;57;p13"/>
          <p:cNvSpPr txBox="1"/>
          <p:nvPr/>
        </p:nvSpPr>
        <p:spPr>
          <a:xfrm>
            <a:off x="425175" y="909141"/>
            <a:ext cx="4864500" cy="1881750"/>
          </a:xfrm>
          <a:prstGeom prst="rect">
            <a:avLst/>
          </a:prstGeom>
          <a:noFill/>
          <a:ln>
            <a:noFill/>
          </a:ln>
        </p:spPr>
        <p:txBody>
          <a:bodyPr spcFirstLastPara="1" wrap="square" lIns="91425" tIns="91425" rIns="91425" bIns="91425" anchor="t" anchorCtr="0">
            <a:noAutofit/>
          </a:bodyPr>
          <a:lstStyle/>
          <a:p>
            <a:pPr lvl="0" algn="just"/>
            <a:endParaRPr lang="es-MX" sz="2000" dirty="0">
              <a:solidFill>
                <a:srgbClr val="FFFFFF"/>
              </a:solidFill>
              <a:latin typeface="Lato"/>
              <a:ea typeface="Lato"/>
              <a:cs typeface="Lato"/>
              <a:sym typeface="Lato"/>
            </a:endParaRPr>
          </a:p>
          <a:p>
            <a:pPr lvl="0" algn="just"/>
            <a:r>
              <a:rPr lang="es-MX" sz="2000" dirty="0">
                <a:solidFill>
                  <a:srgbClr val="FFFFFF"/>
                </a:solidFill>
                <a:latin typeface="Lato"/>
                <a:ea typeface="Lato"/>
                <a:cs typeface="Lato"/>
                <a:sym typeface="Lato"/>
              </a:rPr>
              <a:t>“Estudio de Evaluación Ex – Post de Mediano Plazo a Proyectos de Rellenos Sanitarios e Infraestructura Complementaria para la Gestión de Residuos Sólidos Domiciliarios”</a:t>
            </a:r>
          </a:p>
        </p:txBody>
      </p:sp>
      <p:sp>
        <p:nvSpPr>
          <p:cNvPr id="2" name="CuadroTexto 1">
            <a:extLst>
              <a:ext uri="{FF2B5EF4-FFF2-40B4-BE49-F238E27FC236}">
                <a16:creationId xmlns:a16="http://schemas.microsoft.com/office/drawing/2014/main" id="{05EF7DAA-B94E-4285-BD61-77720FB0A7EA}"/>
              </a:ext>
            </a:extLst>
          </p:cNvPr>
          <p:cNvSpPr txBox="1"/>
          <p:nvPr/>
        </p:nvSpPr>
        <p:spPr>
          <a:xfrm>
            <a:off x="1387391" y="3241675"/>
            <a:ext cx="2007161" cy="307777"/>
          </a:xfrm>
          <a:prstGeom prst="rect">
            <a:avLst/>
          </a:prstGeom>
          <a:noFill/>
        </p:spPr>
        <p:txBody>
          <a:bodyPr wrap="square" rtlCol="0">
            <a:spAutoFit/>
          </a:bodyPr>
          <a:lstStyle/>
          <a:p>
            <a:r>
              <a:rPr lang="es-CL" dirty="0">
                <a:solidFill>
                  <a:srgbClr val="FFFFFF"/>
                </a:solidFill>
                <a:latin typeface="Lato"/>
              </a:rPr>
              <a:t>30 de enero de 2020</a:t>
            </a:r>
          </a:p>
        </p:txBody>
      </p:sp>
    </p:spTree>
    <p:extLst>
      <p:ext uri="{BB962C8B-B14F-4D97-AF65-F5344CB8AC3E}">
        <p14:creationId xmlns:p14="http://schemas.microsoft.com/office/powerpoint/2010/main" val="1406900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738664"/>
          </a:xfrm>
          <a:prstGeom prst="rect">
            <a:avLst/>
          </a:prstGeom>
          <a:noFill/>
        </p:spPr>
        <p:txBody>
          <a:bodyPr wrap="square" rtlCol="0">
            <a:spAutoFit/>
          </a:bodyPr>
          <a:lstStyle/>
          <a:p>
            <a:pPr marL="342900" indent="-342900" algn="just">
              <a:spcAft>
                <a:spcPts val="600"/>
              </a:spcAft>
              <a:buClr>
                <a:srgbClr val="544F52"/>
              </a:buClr>
              <a:buFont typeface="+mj-lt"/>
              <a:buAutoNum type="alphaLcParenR"/>
            </a:pPr>
            <a:r>
              <a:rPr lang="es-ES" b="1" dirty="0">
                <a:solidFill>
                  <a:srgbClr val="544F52"/>
                </a:solidFill>
                <a:latin typeface="Lato Light" panose="020B0604020202020204" charset="0"/>
              </a:rPr>
              <a:t>Área de Estudio y Área de Influencia :</a:t>
            </a:r>
            <a:r>
              <a:rPr lang="es-ES" dirty="0">
                <a:solidFill>
                  <a:srgbClr val="544F52"/>
                </a:solidFill>
                <a:latin typeface="Lato Light" panose="020B0604020202020204" charset="0"/>
              </a:rPr>
              <a:t> Esta iniciativa de inversión se encuentra ubicada en la Región del Bío – Bío, en la Provincia de Arauco, específicamente en la comuna de Curanilahue, en el sector de la Colcha 3,5 km al S.O de la localidad de </a:t>
            </a:r>
            <a:r>
              <a:rPr lang="es-ES" dirty="0" err="1">
                <a:solidFill>
                  <a:srgbClr val="544F52"/>
                </a:solidFill>
                <a:latin typeface="Lato Light" panose="020B0604020202020204" charset="0"/>
              </a:rPr>
              <a:t>Colico</a:t>
            </a:r>
            <a:r>
              <a:rPr lang="es-ES" dirty="0">
                <a:solidFill>
                  <a:srgbClr val="544F52"/>
                </a:solidFill>
                <a:latin typeface="Lato Light" panose="020B0604020202020204" charset="0"/>
              </a:rPr>
              <a:t>.</a:t>
            </a:r>
            <a:endParaRPr lang="es-CL" b="1" dirty="0">
              <a:solidFill>
                <a:srgbClr val="544F52"/>
              </a:solidFill>
              <a:latin typeface="Lato Light" panose="020B0604020202020204" charset="0"/>
            </a:endParaRPr>
          </a:p>
        </p:txBody>
      </p:sp>
      <p:grpSp>
        <p:nvGrpSpPr>
          <p:cNvPr id="3" name="Group 2">
            <a:extLst>
              <a:ext uri="{FF2B5EF4-FFF2-40B4-BE49-F238E27FC236}">
                <a16:creationId xmlns:a16="http://schemas.microsoft.com/office/drawing/2014/main" id="{4540C2DB-033D-42E7-9718-C416F720AE01}"/>
              </a:ext>
            </a:extLst>
          </p:cNvPr>
          <p:cNvGrpSpPr/>
          <p:nvPr/>
        </p:nvGrpSpPr>
        <p:grpSpPr>
          <a:xfrm>
            <a:off x="990973" y="1987524"/>
            <a:ext cx="3121476" cy="2914875"/>
            <a:chOff x="2871514" y="1987525"/>
            <a:chExt cx="3121476" cy="2914875"/>
          </a:xfrm>
        </p:grpSpPr>
        <p:pic>
          <p:nvPicPr>
            <p:cNvPr id="2" name="Picture 1">
              <a:extLst>
                <a:ext uri="{FF2B5EF4-FFF2-40B4-BE49-F238E27FC236}">
                  <a16:creationId xmlns:a16="http://schemas.microsoft.com/office/drawing/2014/main" id="{D4C56931-D3EC-4498-B106-776076E68CA1}"/>
                </a:ext>
              </a:extLst>
            </p:cNvPr>
            <p:cNvPicPr>
              <a:picLocks noChangeAspect="1"/>
            </p:cNvPicPr>
            <p:nvPr/>
          </p:nvPicPr>
          <p:blipFill>
            <a:blip r:embed="rId5"/>
            <a:stretch>
              <a:fillRect/>
            </a:stretch>
          </p:blipFill>
          <p:spPr>
            <a:xfrm>
              <a:off x="2871514" y="1987525"/>
              <a:ext cx="3121476" cy="2914875"/>
            </a:xfrm>
            <a:prstGeom prst="rect">
              <a:avLst/>
            </a:prstGeom>
          </p:spPr>
        </p:pic>
        <p:sp>
          <p:nvSpPr>
            <p:cNvPr id="10" name="Elipse 6">
              <a:extLst>
                <a:ext uri="{FF2B5EF4-FFF2-40B4-BE49-F238E27FC236}">
                  <a16:creationId xmlns:a16="http://schemas.microsoft.com/office/drawing/2014/main" id="{AF130C55-D736-4053-B358-0A61ABCBC4FD}"/>
                </a:ext>
              </a:extLst>
            </p:cNvPr>
            <p:cNvSpPr/>
            <p:nvPr/>
          </p:nvSpPr>
          <p:spPr>
            <a:xfrm rot="18561821">
              <a:off x="3918606" y="1835745"/>
              <a:ext cx="707353" cy="14911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grpSp>
      <p:pic>
        <p:nvPicPr>
          <p:cNvPr id="12" name="Imagen 24">
            <a:extLst>
              <a:ext uri="{FF2B5EF4-FFF2-40B4-BE49-F238E27FC236}">
                <a16:creationId xmlns:a16="http://schemas.microsoft.com/office/drawing/2014/main" id="{1D2E0933-50C5-453F-98C1-F5A9A3CF5DA4}"/>
              </a:ext>
            </a:extLst>
          </p:cNvPr>
          <p:cNvPicPr/>
          <p:nvPr/>
        </p:nvPicPr>
        <p:blipFill>
          <a:blip r:embed="rId6"/>
          <a:stretch>
            <a:fillRect/>
          </a:stretch>
        </p:blipFill>
        <p:spPr>
          <a:xfrm>
            <a:off x="4393482" y="1987525"/>
            <a:ext cx="3278994" cy="2914875"/>
          </a:xfrm>
          <a:prstGeom prst="rect">
            <a:avLst/>
          </a:prstGeom>
          <a:ln>
            <a:solidFill>
              <a:schemeClr val="tx1"/>
            </a:solidFill>
          </a:ln>
        </p:spPr>
      </p:pic>
      <p:sp>
        <p:nvSpPr>
          <p:cNvPr id="4" name="CuadroTexto 3">
            <a:hlinkClick r:id="rId7" action="ppaction://hlinksldjump"/>
            <a:extLst>
              <a:ext uri="{FF2B5EF4-FFF2-40B4-BE49-F238E27FC236}">
                <a16:creationId xmlns:a16="http://schemas.microsoft.com/office/drawing/2014/main" id="{EA0741AE-4AD1-4DC7-991F-D4EF3FCF58C0}"/>
              </a:ext>
            </a:extLst>
          </p:cNvPr>
          <p:cNvSpPr txBox="1"/>
          <p:nvPr/>
        </p:nvSpPr>
        <p:spPr>
          <a:xfrm>
            <a:off x="8217876" y="4618893"/>
            <a:ext cx="797169" cy="246221"/>
          </a:xfrm>
          <a:prstGeom prst="rect">
            <a:avLst/>
          </a:prstGeom>
          <a:solidFill>
            <a:srgbClr val="544F52"/>
          </a:solidFill>
          <a:ln>
            <a:noFill/>
          </a:ln>
        </p:spPr>
        <p:txBody>
          <a:bodyPr wrap="square" rtlCol="0">
            <a:spAutoFit/>
          </a:bodyPr>
          <a:lstStyle/>
          <a:p>
            <a:pPr algn="ctr"/>
            <a:r>
              <a:rPr lang="es-CL" sz="1000" b="1" dirty="0">
                <a:solidFill>
                  <a:schemeClr val="bg1"/>
                </a:solidFill>
                <a:latin typeface="Lato Light" panose="020B0604020202020204" charset="0"/>
              </a:rPr>
              <a:t>Foto</a:t>
            </a:r>
          </a:p>
        </p:txBody>
      </p:sp>
    </p:spTree>
    <p:extLst>
      <p:ext uri="{BB962C8B-B14F-4D97-AF65-F5344CB8AC3E}">
        <p14:creationId xmlns:p14="http://schemas.microsoft.com/office/powerpoint/2010/main" val="1011344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2477601"/>
          </a:xfrm>
          <a:prstGeom prst="rect">
            <a:avLst/>
          </a:prstGeom>
          <a:noFill/>
        </p:spPr>
        <p:txBody>
          <a:bodyPr wrap="square" rtlCol="0">
            <a:spAutoFit/>
          </a:bodyPr>
          <a:lstStyle/>
          <a:p>
            <a:pPr marL="342900" indent="-342900" algn="just">
              <a:spcAft>
                <a:spcPts val="600"/>
              </a:spcAft>
              <a:buClr>
                <a:srgbClr val="544F52"/>
              </a:buClr>
              <a:buFont typeface="+mj-lt"/>
              <a:buAutoNum type="alphaLcParenR" startAt="2"/>
            </a:pPr>
            <a:r>
              <a:rPr lang="es-ES" b="1" dirty="0">
                <a:solidFill>
                  <a:srgbClr val="544F52"/>
                </a:solidFill>
                <a:latin typeface="Lato Light" panose="020B0604020202020204" charset="0"/>
              </a:rPr>
              <a:t>Población Proyectada y Estimación de Demanda:</a:t>
            </a:r>
            <a:r>
              <a:rPr lang="es-ES" dirty="0">
                <a:solidFill>
                  <a:srgbClr val="544F52"/>
                </a:solidFill>
                <a:latin typeface="Lato Light" panose="020B0604020202020204" charset="0"/>
              </a:rPr>
              <a:t> En proyectos de Rellenos Sanitarios, la demanda depende principalmente de dos variables: i) de la población y </a:t>
            </a:r>
            <a:r>
              <a:rPr lang="es-ES" dirty="0" err="1">
                <a:solidFill>
                  <a:srgbClr val="544F52"/>
                </a:solidFill>
                <a:latin typeface="Lato Light" panose="020B0604020202020204" charset="0"/>
              </a:rPr>
              <a:t>ii</a:t>
            </a:r>
            <a:r>
              <a:rPr lang="es-ES" dirty="0">
                <a:solidFill>
                  <a:srgbClr val="544F52"/>
                </a:solidFill>
                <a:latin typeface="Lato Light" panose="020B0604020202020204" charset="0"/>
              </a:rPr>
              <a:t>) de la producción per cápita de residuos.</a:t>
            </a:r>
          </a:p>
          <a:p>
            <a:pPr marL="342900" indent="-34290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Esta iniciativa fue ingresada al Sistema Nacional de Inversiones el año 2007, donde se consideraba el inicio de su operación durante el 2008. En la práctica sus operaciones comenzaron durante el segundo semestre del año 2015. </a:t>
            </a:r>
          </a:p>
          <a:p>
            <a:pPr marL="342900" indent="-342900" algn="just">
              <a:spcAft>
                <a:spcPts val="600"/>
              </a:spcAft>
              <a:buClr>
                <a:srgbClr val="544F52"/>
              </a:buClr>
              <a:buFont typeface="Arial" panose="020B0604020202020204" pitchFamily="34" charset="0"/>
              <a:buChar char="•"/>
            </a:pPr>
            <a:r>
              <a:rPr lang="es-CL" dirty="0">
                <a:solidFill>
                  <a:srgbClr val="544F52"/>
                </a:solidFill>
                <a:latin typeface="Lato Light" panose="020B0604020202020204" charset="0"/>
              </a:rPr>
              <a:t>La evaluación ex – ante utilizó información de los Censos 2002 y 1992, en tanto para el caso ex – post se utilizó información de los Censos 2017 y 2012. La siguiente tabla muestra las tasas de variación poblacional intercensal y porcentajes de población urbana y rural comunal:</a:t>
            </a:r>
          </a:p>
          <a:p>
            <a:pPr marL="342900" indent="-342900" algn="just">
              <a:spcAft>
                <a:spcPts val="600"/>
              </a:spcAft>
              <a:buClr>
                <a:srgbClr val="544F52"/>
              </a:buClr>
              <a:buFont typeface="Arial" panose="020B0604020202020204" pitchFamily="34" charset="0"/>
              <a:buChar char="•"/>
            </a:pPr>
            <a:endParaRPr lang="es-CL" dirty="0">
              <a:solidFill>
                <a:srgbClr val="544F52"/>
              </a:solidFill>
              <a:latin typeface="Lato Light" panose="020B0604020202020204" charset="0"/>
            </a:endParaRPr>
          </a:p>
        </p:txBody>
      </p:sp>
      <p:pic>
        <p:nvPicPr>
          <p:cNvPr id="2" name="Imagen 1">
            <a:extLst>
              <a:ext uri="{FF2B5EF4-FFF2-40B4-BE49-F238E27FC236}">
                <a16:creationId xmlns:a16="http://schemas.microsoft.com/office/drawing/2014/main" id="{5EADAD5F-46FE-4249-96C9-0539A3106859}"/>
              </a:ext>
            </a:extLst>
          </p:cNvPr>
          <p:cNvPicPr>
            <a:picLocks noChangeAspect="1"/>
          </p:cNvPicPr>
          <p:nvPr/>
        </p:nvPicPr>
        <p:blipFill>
          <a:blip r:embed="rId5"/>
          <a:stretch>
            <a:fillRect/>
          </a:stretch>
        </p:blipFill>
        <p:spPr>
          <a:xfrm>
            <a:off x="1889129" y="3481905"/>
            <a:ext cx="5365743" cy="1204243"/>
          </a:xfrm>
          <a:prstGeom prst="rect">
            <a:avLst/>
          </a:prstGeom>
        </p:spPr>
      </p:pic>
    </p:spTree>
    <p:extLst>
      <p:ext uri="{BB962C8B-B14F-4D97-AF65-F5344CB8AC3E}">
        <p14:creationId xmlns:p14="http://schemas.microsoft.com/office/powerpoint/2010/main" val="3025276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4">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5">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2354491"/>
          </a:xfrm>
          <a:prstGeom prst="rect">
            <a:avLst/>
          </a:prstGeom>
          <a:noFill/>
        </p:spPr>
        <p:txBody>
          <a:bodyPr wrap="square" rtlCol="0">
            <a:spAutoFit/>
          </a:bodyPr>
          <a:lstStyle/>
          <a:p>
            <a:pPr marL="342900" indent="-34290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Proyección de Demanda</a:t>
            </a:r>
          </a:p>
          <a:p>
            <a:pPr marL="342900"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algn="just">
              <a:spcAft>
                <a:spcPts val="600"/>
              </a:spcAft>
              <a:buClr>
                <a:srgbClr val="544F52"/>
              </a:buClr>
            </a:pP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CL" dirty="0">
              <a:solidFill>
                <a:srgbClr val="544F52"/>
              </a:solidFill>
              <a:latin typeface="Lato Light" panose="020B0604020202020204" charset="0"/>
            </a:endParaRPr>
          </a:p>
        </p:txBody>
      </p:sp>
      <p:graphicFrame>
        <p:nvGraphicFramePr>
          <p:cNvPr id="2" name="Objeto 1">
            <a:extLst>
              <a:ext uri="{FF2B5EF4-FFF2-40B4-BE49-F238E27FC236}">
                <a16:creationId xmlns:a16="http://schemas.microsoft.com/office/drawing/2014/main" id="{4A7A4DE6-7E2D-4A4F-A708-8FD906F71989}"/>
              </a:ext>
            </a:extLst>
          </p:cNvPr>
          <p:cNvGraphicFramePr>
            <a:graphicFrameLocks noChangeAspect="1"/>
          </p:cNvGraphicFramePr>
          <p:nvPr>
            <p:extLst>
              <p:ext uri="{D42A27DB-BD31-4B8C-83A1-F6EECF244321}">
                <p14:modId xmlns:p14="http://schemas.microsoft.com/office/powerpoint/2010/main" val="1118773689"/>
              </p:ext>
            </p:extLst>
          </p:nvPr>
        </p:nvGraphicFramePr>
        <p:xfrm>
          <a:off x="109423" y="1856333"/>
          <a:ext cx="8925154" cy="3142398"/>
        </p:xfrm>
        <a:graphic>
          <a:graphicData uri="http://schemas.openxmlformats.org/presentationml/2006/ole">
            <mc:AlternateContent xmlns:mc="http://schemas.openxmlformats.org/markup-compatibility/2006">
              <mc:Choice xmlns:v="urn:schemas-microsoft-com:vml" Requires="v">
                <p:oleObj spid="_x0000_s3145" name="Worksheet" r:id="rId6" imgW="12744611" imgH="4486374" progId="Excel.Sheet.12">
                  <p:link updateAutomatic="1"/>
                </p:oleObj>
              </mc:Choice>
              <mc:Fallback>
                <p:oleObj name="Worksheet" r:id="rId6" imgW="12744611" imgH="4486374" progId="Excel.Sheet.12">
                  <p:link updateAutomatic="1"/>
                  <p:pic>
                    <p:nvPicPr>
                      <p:cNvPr id="0" name=""/>
                      <p:cNvPicPr/>
                      <p:nvPr/>
                    </p:nvPicPr>
                    <p:blipFill>
                      <a:blip r:embed="rId7"/>
                      <a:stretch>
                        <a:fillRect/>
                      </a:stretch>
                    </p:blipFill>
                    <p:spPr>
                      <a:xfrm>
                        <a:off x="109423" y="1856333"/>
                        <a:ext cx="8925154" cy="3142398"/>
                      </a:xfrm>
                      <a:prstGeom prst="rect">
                        <a:avLst/>
                      </a:prstGeom>
                    </p:spPr>
                  </p:pic>
                </p:oleObj>
              </mc:Fallback>
            </mc:AlternateContent>
          </a:graphicData>
        </a:graphic>
      </p:graphicFrame>
    </p:spTree>
    <p:extLst>
      <p:ext uri="{BB962C8B-B14F-4D97-AF65-F5344CB8AC3E}">
        <p14:creationId xmlns:p14="http://schemas.microsoft.com/office/powerpoint/2010/main" val="934932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3893374"/>
          </a:xfrm>
          <a:prstGeom prst="rect">
            <a:avLst/>
          </a:prstGeom>
          <a:noFill/>
        </p:spPr>
        <p:txBody>
          <a:bodyPr wrap="square" rtlCol="0">
            <a:spAutoFit/>
          </a:bodyPr>
          <a:lstStyle/>
          <a:p>
            <a:pPr marL="342900" indent="-342900" algn="just">
              <a:spcAft>
                <a:spcPts val="600"/>
              </a:spcAft>
              <a:buClr>
                <a:srgbClr val="544F52"/>
              </a:buClr>
              <a:buFont typeface="+mj-lt"/>
              <a:buAutoNum type="alphaLcParenR" startAt="3"/>
            </a:pPr>
            <a:r>
              <a:rPr lang="es-ES" b="1" dirty="0">
                <a:solidFill>
                  <a:srgbClr val="544F52"/>
                </a:solidFill>
                <a:latin typeface="Lato Light" panose="020B0604020202020204" charset="0"/>
              </a:rPr>
              <a:t>Evaluación Socio – Económica :</a:t>
            </a:r>
            <a:r>
              <a:rPr lang="es-ES" dirty="0">
                <a:solidFill>
                  <a:srgbClr val="544F52"/>
                </a:solidFill>
                <a:latin typeface="Lato Light" panose="020B0604020202020204" charset="0"/>
              </a:rPr>
              <a:t> La evaluación económica de esta iniciativa de inversión fue desarrollada por la Empresa Ingeniería Alemana S.A. (IASA), en la que se consideraron 3 alternativas de solución:</a:t>
            </a:r>
          </a:p>
          <a:p>
            <a:pPr marL="342900" indent="-34290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Alternativa A: Construcción dos Rellenos Sanitarios en Arauco y Curanilahue.</a:t>
            </a:r>
          </a:p>
          <a:p>
            <a:pPr marL="342900" indent="-34290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Alternativa B: Construcción Relleno Sanitario Intercomunal Arauco - Curanilahue.</a:t>
            </a:r>
          </a:p>
          <a:p>
            <a:pPr marL="342900" indent="-34290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Alternativa C: Construcción de Estación de Transferencia y Transporte a Relleno Sanitario Autorizado.</a:t>
            </a:r>
          </a:p>
          <a:p>
            <a:pPr marL="285750" indent="-28575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Los resultado de la evaluación ex – ante fueron los siguientes:</a:t>
            </a:r>
          </a:p>
          <a:p>
            <a:pPr marL="285750" indent="-28575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De acuerdo con estos indicadores se selecciona la Alternativa B, dado que presenta el menor VACS.</a:t>
            </a:r>
          </a:p>
          <a:p>
            <a:pPr marL="342900" indent="-342900" algn="just">
              <a:spcAft>
                <a:spcPts val="600"/>
              </a:spcAft>
              <a:buClr>
                <a:srgbClr val="544F52"/>
              </a:buClr>
              <a:buFont typeface="+mj-lt"/>
              <a:buAutoNum type="arabicPeriod"/>
            </a:pPr>
            <a:endParaRPr lang="es-CL" sz="2000" dirty="0">
              <a:latin typeface="Lato Light" panose="020B0604020202020204" charset="0"/>
            </a:endParaRPr>
          </a:p>
        </p:txBody>
      </p:sp>
      <p:pic>
        <p:nvPicPr>
          <p:cNvPr id="2" name="Imagen 1">
            <a:extLst>
              <a:ext uri="{FF2B5EF4-FFF2-40B4-BE49-F238E27FC236}">
                <a16:creationId xmlns:a16="http://schemas.microsoft.com/office/drawing/2014/main" id="{0FCD119A-0ED8-447F-9798-77CF28356E99}"/>
              </a:ext>
            </a:extLst>
          </p:cNvPr>
          <p:cNvPicPr>
            <a:picLocks noChangeAspect="1"/>
          </p:cNvPicPr>
          <p:nvPr/>
        </p:nvPicPr>
        <p:blipFill>
          <a:blip r:embed="rId5"/>
          <a:stretch>
            <a:fillRect/>
          </a:stretch>
        </p:blipFill>
        <p:spPr>
          <a:xfrm>
            <a:off x="2920330" y="3240064"/>
            <a:ext cx="3350230" cy="843862"/>
          </a:xfrm>
          <a:prstGeom prst="rect">
            <a:avLst/>
          </a:prstGeom>
        </p:spPr>
      </p:pic>
      <p:sp>
        <p:nvSpPr>
          <p:cNvPr id="9" name="CuadroTexto 8">
            <a:hlinkClick r:id="rId6" action="ppaction://hlinksldjump"/>
            <a:extLst>
              <a:ext uri="{FF2B5EF4-FFF2-40B4-BE49-F238E27FC236}">
                <a16:creationId xmlns:a16="http://schemas.microsoft.com/office/drawing/2014/main" id="{31B2BDB4-6D34-4A11-90EB-308D752C3E77}"/>
              </a:ext>
            </a:extLst>
          </p:cNvPr>
          <p:cNvSpPr txBox="1"/>
          <p:nvPr/>
        </p:nvSpPr>
        <p:spPr>
          <a:xfrm>
            <a:off x="7549658" y="4595447"/>
            <a:ext cx="1348154" cy="400110"/>
          </a:xfrm>
          <a:prstGeom prst="rect">
            <a:avLst/>
          </a:prstGeom>
          <a:solidFill>
            <a:srgbClr val="544F52"/>
          </a:solidFill>
          <a:ln>
            <a:noFill/>
          </a:ln>
        </p:spPr>
        <p:txBody>
          <a:bodyPr wrap="square" rtlCol="0">
            <a:spAutoFit/>
          </a:bodyPr>
          <a:lstStyle/>
          <a:p>
            <a:pPr algn="ctr"/>
            <a:r>
              <a:rPr lang="es-CL" sz="1000" b="1" dirty="0">
                <a:solidFill>
                  <a:schemeClr val="bg1"/>
                </a:solidFill>
                <a:latin typeface="Lato Light" panose="020B0604020202020204" charset="0"/>
              </a:rPr>
              <a:t>Comentarios  </a:t>
            </a:r>
          </a:p>
          <a:p>
            <a:pPr algn="ctr"/>
            <a:r>
              <a:rPr lang="es-CL" sz="1000" b="1" dirty="0" err="1">
                <a:solidFill>
                  <a:schemeClr val="bg1"/>
                </a:solidFill>
                <a:latin typeface="Lato Light" panose="020B0604020202020204" charset="0"/>
              </a:rPr>
              <a:t>Ev</a:t>
            </a:r>
            <a:r>
              <a:rPr lang="es-CL" sz="1000" b="1" dirty="0">
                <a:solidFill>
                  <a:schemeClr val="bg1"/>
                </a:solidFill>
                <a:latin typeface="Lato Light" panose="020B0604020202020204" charset="0"/>
              </a:rPr>
              <a:t>. Económica</a:t>
            </a:r>
          </a:p>
        </p:txBody>
      </p:sp>
    </p:spTree>
    <p:extLst>
      <p:ext uri="{BB962C8B-B14F-4D97-AF65-F5344CB8AC3E}">
        <p14:creationId xmlns:p14="http://schemas.microsoft.com/office/powerpoint/2010/main" val="530276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 </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48178" cy="3231654"/>
          </a:xfrm>
          <a:prstGeom prst="rect">
            <a:avLst/>
          </a:prstGeom>
          <a:noFill/>
        </p:spPr>
        <p:txBody>
          <a:bodyPr wrap="square" rtlCol="0">
            <a:spAutoFit/>
          </a:bodyPr>
          <a:lstStyle/>
          <a:p>
            <a:pPr algn="just">
              <a:spcAft>
                <a:spcPts val="600"/>
              </a:spcAft>
              <a:buClr>
                <a:srgbClr val="544F52"/>
              </a:buClr>
            </a:pPr>
            <a:r>
              <a:rPr lang="es-ES" b="1" dirty="0">
                <a:solidFill>
                  <a:srgbClr val="544F52"/>
                </a:solidFill>
                <a:latin typeface="Lato Light" panose="020B0604020202020204" charset="0"/>
              </a:rPr>
              <a:t>c.1  Fase de Inversión</a:t>
            </a:r>
          </a:p>
          <a:p>
            <a:pPr marL="285750" indent="-28575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Análisis Factorial </a:t>
            </a:r>
            <a:r>
              <a:rPr lang="es-MX" dirty="0">
                <a:solidFill>
                  <a:srgbClr val="544F52"/>
                </a:solidFill>
                <a:latin typeface="Lato Light" panose="020B0604020202020204" charset="0"/>
              </a:rPr>
              <a:t>Diferencias en Inversión Total Ex – Ante vs Ex – Post sin IVA (MM$ 2013)</a:t>
            </a:r>
            <a:r>
              <a:rPr lang="es-ES" dirty="0">
                <a:solidFill>
                  <a:srgbClr val="544F52"/>
                </a:solidFill>
                <a:latin typeface="Lato Light" panose="020B0604020202020204" charset="0"/>
              </a:rPr>
              <a:t>  </a:t>
            </a:r>
          </a:p>
          <a:p>
            <a:pPr algn="just">
              <a:spcAft>
                <a:spcPts val="600"/>
              </a:spcAft>
              <a:buClr>
                <a:srgbClr val="544F52"/>
              </a:buClr>
            </a:pPr>
            <a:endParaRPr lang="es-ES"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algn="just">
              <a:spcAft>
                <a:spcPts val="600"/>
              </a:spcAft>
              <a:buClr>
                <a:srgbClr val="544F52"/>
              </a:buClr>
            </a:pPr>
            <a:endParaRPr lang="es-MX"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MX"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MX"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MX" dirty="0">
              <a:solidFill>
                <a:srgbClr val="544F52"/>
              </a:solidFill>
              <a:latin typeface="Lato Light" panose="020B0604020202020204" charset="0"/>
            </a:endParaRPr>
          </a:p>
          <a:p>
            <a:pPr algn="just">
              <a:spcAft>
                <a:spcPts val="600"/>
              </a:spcAft>
              <a:buClr>
                <a:srgbClr val="544F52"/>
              </a:buClr>
            </a:pPr>
            <a:endParaRPr lang="es-MX" dirty="0">
              <a:solidFill>
                <a:srgbClr val="544F52"/>
              </a:solidFill>
              <a:latin typeface="Lato Light" panose="020B0604020202020204" charset="0"/>
            </a:endParaRPr>
          </a:p>
        </p:txBody>
      </p:sp>
      <p:pic>
        <p:nvPicPr>
          <p:cNvPr id="10" name="Picture 3">
            <a:extLst>
              <a:ext uri="{FF2B5EF4-FFF2-40B4-BE49-F238E27FC236}">
                <a16:creationId xmlns:a16="http://schemas.microsoft.com/office/drawing/2014/main" id="{D42F4276-F7DC-4417-AD22-8A0F31F19F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599" y="1772532"/>
            <a:ext cx="6424248" cy="334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hlinkClick r:id="rId6" action="ppaction://hlinksldjump"/>
            <a:extLst>
              <a:ext uri="{FF2B5EF4-FFF2-40B4-BE49-F238E27FC236}">
                <a16:creationId xmlns:a16="http://schemas.microsoft.com/office/drawing/2014/main" id="{47D6B0B7-96D5-423B-8889-194E83D36C1A}"/>
              </a:ext>
            </a:extLst>
          </p:cNvPr>
          <p:cNvSpPr/>
          <p:nvPr/>
        </p:nvSpPr>
        <p:spPr>
          <a:xfrm>
            <a:off x="3863589" y="4696570"/>
            <a:ext cx="113418" cy="128129"/>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hlinkClick r:id="rId7" action="ppaction://hlinksldjump"/>
            <a:extLst>
              <a:ext uri="{FF2B5EF4-FFF2-40B4-BE49-F238E27FC236}">
                <a16:creationId xmlns:a16="http://schemas.microsoft.com/office/drawing/2014/main" id="{6B4D2E82-F1CE-4783-B7F9-3550A165A189}"/>
              </a:ext>
            </a:extLst>
          </p:cNvPr>
          <p:cNvSpPr/>
          <p:nvPr/>
        </p:nvSpPr>
        <p:spPr>
          <a:xfrm>
            <a:off x="5744881" y="4708305"/>
            <a:ext cx="113418" cy="128129"/>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hlinkClick r:id="rId8" action="ppaction://hlinksldjump"/>
            <a:extLst>
              <a:ext uri="{FF2B5EF4-FFF2-40B4-BE49-F238E27FC236}">
                <a16:creationId xmlns:a16="http://schemas.microsoft.com/office/drawing/2014/main" id="{AC6A490F-4E86-4E00-997B-0B61E0B830C4}"/>
              </a:ext>
            </a:extLst>
          </p:cNvPr>
          <p:cNvSpPr/>
          <p:nvPr/>
        </p:nvSpPr>
        <p:spPr>
          <a:xfrm>
            <a:off x="8182707" y="4595441"/>
            <a:ext cx="726831" cy="372546"/>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latin typeface="Lato Light" panose="020B0604020202020204" charset="0"/>
              </a:rPr>
              <a:t>OOCC</a:t>
            </a:r>
          </a:p>
        </p:txBody>
      </p:sp>
      <p:sp>
        <p:nvSpPr>
          <p:cNvPr id="16" name="Rectángulo 15">
            <a:hlinkClick r:id="rId9" action="ppaction://hlinksldjump"/>
            <a:extLst>
              <a:ext uri="{FF2B5EF4-FFF2-40B4-BE49-F238E27FC236}">
                <a16:creationId xmlns:a16="http://schemas.microsoft.com/office/drawing/2014/main" id="{9BEEDD22-7247-4BBA-A652-241B595E22A4}"/>
              </a:ext>
            </a:extLst>
          </p:cNvPr>
          <p:cNvSpPr/>
          <p:nvPr/>
        </p:nvSpPr>
        <p:spPr>
          <a:xfrm>
            <a:off x="8182708" y="4138245"/>
            <a:ext cx="726831" cy="372546"/>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latin typeface="Lato Light" panose="020B0604020202020204" charset="0"/>
              </a:rPr>
              <a:t>Plazo Ejecución</a:t>
            </a:r>
          </a:p>
        </p:txBody>
      </p:sp>
    </p:spTree>
    <p:extLst>
      <p:ext uri="{BB962C8B-B14F-4D97-AF65-F5344CB8AC3E}">
        <p14:creationId xmlns:p14="http://schemas.microsoft.com/office/powerpoint/2010/main" val="1649138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117231" y="1114325"/>
            <a:ext cx="8815754" cy="3662541"/>
          </a:xfrm>
          <a:prstGeom prst="rect">
            <a:avLst/>
          </a:prstGeom>
          <a:noFill/>
        </p:spPr>
        <p:txBody>
          <a:bodyPr wrap="square" rtlCol="0">
            <a:spAutoFit/>
          </a:bodyPr>
          <a:lstStyle/>
          <a:p>
            <a:pPr algn="just">
              <a:spcAft>
                <a:spcPts val="600"/>
              </a:spcAft>
              <a:buClr>
                <a:srgbClr val="544F52"/>
              </a:buClr>
            </a:pPr>
            <a:r>
              <a:rPr lang="es-ES" b="1" dirty="0">
                <a:solidFill>
                  <a:srgbClr val="544F52"/>
                </a:solidFill>
                <a:latin typeface="Lato Light" panose="020B0604020202020204" charset="0"/>
              </a:rPr>
              <a:t>c.2 Fase de Operación</a:t>
            </a:r>
          </a:p>
          <a:p>
            <a:pPr marL="285750" indent="-285750" algn="just">
              <a:lnSpc>
                <a:spcPct val="150000"/>
              </a:lnSpc>
              <a:buClr>
                <a:srgbClr val="544F52"/>
              </a:buClr>
              <a:buFont typeface="Arial" panose="020B0604020202020204" pitchFamily="34" charset="0"/>
              <a:buChar char="•"/>
            </a:pPr>
            <a:r>
              <a:rPr lang="es-MX" dirty="0">
                <a:solidFill>
                  <a:srgbClr val="544F52"/>
                </a:solidFill>
                <a:latin typeface="Lato Light" panose="020B0604020202020204" charset="0"/>
              </a:rPr>
              <a:t>La información recopilada y su desagregación dificultan la realización de un acabado análisis ex – post, puesto que no cumple con los requisitos mínimos. </a:t>
            </a:r>
          </a:p>
          <a:p>
            <a:pPr marL="285750" indent="-285750" algn="just">
              <a:lnSpc>
                <a:spcPct val="150000"/>
              </a:lnSpc>
              <a:buClr>
                <a:srgbClr val="544F52"/>
              </a:buClr>
              <a:buFont typeface="Arial" panose="020B0604020202020204" pitchFamily="34" charset="0"/>
              <a:buChar char="•"/>
            </a:pPr>
            <a:r>
              <a:rPr lang="es-MX" dirty="0">
                <a:solidFill>
                  <a:srgbClr val="544F52"/>
                </a:solidFill>
                <a:latin typeface="Lato Light" panose="020B0604020202020204" charset="0"/>
              </a:rPr>
              <a:t>La información se obtuvo a partir documentación parcial entregada por el operador para cada año de funcionamiento del RS. Con ella fue posible recrear la estructura de costos de operación del RS para un mes tipo.</a:t>
            </a:r>
          </a:p>
          <a:p>
            <a:pPr marL="285750" indent="-285750" algn="just">
              <a:lnSpc>
                <a:spcPct val="150000"/>
              </a:lnSpc>
              <a:buClr>
                <a:srgbClr val="544F52"/>
              </a:buClr>
              <a:buFont typeface="Arial" panose="020B0604020202020204" pitchFamily="34" charset="0"/>
              <a:buChar char="•"/>
            </a:pPr>
            <a:r>
              <a:rPr lang="es-MX" dirty="0">
                <a:solidFill>
                  <a:srgbClr val="544F52"/>
                </a:solidFill>
                <a:latin typeface="Lato Light" panose="020B0604020202020204" charset="0"/>
              </a:rPr>
              <a:t>Como este RS en particular no posee estacionalidad, su nivel de actividad es prácticamente constante durante el año, por lo que el costo mensual estimado se anualizó multiplicándolo por 12.</a:t>
            </a:r>
          </a:p>
          <a:p>
            <a:pPr marL="285750" indent="-285750" algn="just">
              <a:lnSpc>
                <a:spcPct val="150000"/>
              </a:lnSpc>
              <a:buClr>
                <a:srgbClr val="544F52"/>
              </a:buClr>
              <a:buFont typeface="Arial" panose="020B0604020202020204" pitchFamily="34" charset="0"/>
              <a:buChar char="•"/>
            </a:pPr>
            <a:r>
              <a:rPr lang="es-MX" dirty="0">
                <a:solidFill>
                  <a:srgbClr val="544F52"/>
                </a:solidFill>
                <a:latin typeface="Lato Light" panose="020B0604020202020204" charset="0"/>
              </a:rPr>
              <a:t>Se consideró que los ítems que componen el costo de operación son constantes en términos reales para el periodo 2015 – 2019.</a:t>
            </a:r>
          </a:p>
          <a:p>
            <a:pPr marL="285750" indent="-285750" algn="just">
              <a:spcBef>
                <a:spcPts val="1200"/>
              </a:spcBef>
              <a:spcAft>
                <a:spcPts val="1200"/>
              </a:spcAft>
              <a:buClr>
                <a:srgbClr val="544F52"/>
              </a:buClr>
              <a:buFont typeface="Arial" panose="020B0604020202020204" pitchFamily="34" charset="0"/>
              <a:buChar char="•"/>
            </a:pPr>
            <a:endParaRPr lang="es-MX" dirty="0">
              <a:solidFill>
                <a:srgbClr val="544F52"/>
              </a:solidFill>
              <a:latin typeface="Lato Light" panose="020B0604020202020204" charset="0"/>
            </a:endParaRPr>
          </a:p>
        </p:txBody>
      </p:sp>
    </p:spTree>
    <p:extLst>
      <p:ext uri="{BB962C8B-B14F-4D97-AF65-F5344CB8AC3E}">
        <p14:creationId xmlns:p14="http://schemas.microsoft.com/office/powerpoint/2010/main" val="4044755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3" name="Imagen 2">
            <a:extLst>
              <a:ext uri="{FF2B5EF4-FFF2-40B4-BE49-F238E27FC236}">
                <a16:creationId xmlns:a16="http://schemas.microsoft.com/office/drawing/2014/main" id="{DF3B7192-7EF1-4459-A76F-F521E13650F8}"/>
              </a:ext>
            </a:extLst>
          </p:cNvPr>
          <p:cNvPicPr>
            <a:picLocks noChangeAspect="1"/>
          </p:cNvPicPr>
          <p:nvPr/>
        </p:nvPicPr>
        <p:blipFill>
          <a:blip r:embed="rId3"/>
          <a:stretch>
            <a:fillRect/>
          </a:stretch>
        </p:blipFill>
        <p:spPr>
          <a:xfrm>
            <a:off x="774872" y="1606062"/>
            <a:ext cx="7557454" cy="3448145"/>
          </a:xfrm>
          <a:prstGeom prst="rect">
            <a:avLst/>
          </a:prstGeom>
        </p:spPr>
      </p:pic>
      <p:pic>
        <p:nvPicPr>
          <p:cNvPr id="82" name="Google Shape;82;p16"/>
          <p:cNvPicPr preferRelativeResize="0"/>
          <p:nvPr/>
        </p:nvPicPr>
        <p:blipFill>
          <a:blip r:embed="rId4">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 </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5">
            <a:alphaModFix/>
          </a:blip>
          <a:srcRect l="21309"/>
          <a:stretch/>
        </p:blipFill>
        <p:spPr>
          <a:xfrm>
            <a:off x="0" y="-19200"/>
            <a:ext cx="1080075" cy="1133525"/>
          </a:xfrm>
          <a:prstGeom prst="rect">
            <a:avLst/>
          </a:prstGeom>
          <a:noFill/>
          <a:ln>
            <a:noFill/>
          </a:ln>
        </p:spPr>
      </p:pic>
      <p:sp>
        <p:nvSpPr>
          <p:cNvPr id="8" name="Rectángulo 7">
            <a:hlinkClick r:id="rId6" action="ppaction://hlinksldjump"/>
            <a:extLst>
              <a:ext uri="{FF2B5EF4-FFF2-40B4-BE49-F238E27FC236}">
                <a16:creationId xmlns:a16="http://schemas.microsoft.com/office/drawing/2014/main" id="{EC918903-653B-4E09-9139-77D794F12506}"/>
              </a:ext>
            </a:extLst>
          </p:cNvPr>
          <p:cNvSpPr/>
          <p:nvPr/>
        </p:nvSpPr>
        <p:spPr>
          <a:xfrm>
            <a:off x="2683410" y="4513370"/>
            <a:ext cx="113418" cy="128129"/>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hlinkClick r:id="rId7" action="ppaction://hlinksldjump"/>
            <a:extLst>
              <a:ext uri="{FF2B5EF4-FFF2-40B4-BE49-F238E27FC236}">
                <a16:creationId xmlns:a16="http://schemas.microsoft.com/office/drawing/2014/main" id="{74752CDC-95BD-44C2-8F29-8D6539AB6E59}"/>
              </a:ext>
            </a:extLst>
          </p:cNvPr>
          <p:cNvSpPr/>
          <p:nvPr/>
        </p:nvSpPr>
        <p:spPr>
          <a:xfrm>
            <a:off x="3867438" y="4583708"/>
            <a:ext cx="113418" cy="128129"/>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a:hlinkClick r:id="rId8" action="ppaction://hlinksldjump"/>
            <a:extLst>
              <a:ext uri="{FF2B5EF4-FFF2-40B4-BE49-F238E27FC236}">
                <a16:creationId xmlns:a16="http://schemas.microsoft.com/office/drawing/2014/main" id="{13D77402-AD9C-4B05-A9A6-514FDF834D8C}"/>
              </a:ext>
            </a:extLst>
          </p:cNvPr>
          <p:cNvSpPr/>
          <p:nvPr/>
        </p:nvSpPr>
        <p:spPr>
          <a:xfrm>
            <a:off x="4635299" y="4571986"/>
            <a:ext cx="113418" cy="128129"/>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hlinkClick r:id="rId9" action="ppaction://hlinksldjump"/>
            <a:extLst>
              <a:ext uri="{FF2B5EF4-FFF2-40B4-BE49-F238E27FC236}">
                <a16:creationId xmlns:a16="http://schemas.microsoft.com/office/drawing/2014/main" id="{225E9B56-E555-4297-BBF4-A4F6E3710332}"/>
              </a:ext>
            </a:extLst>
          </p:cNvPr>
          <p:cNvSpPr/>
          <p:nvPr/>
        </p:nvSpPr>
        <p:spPr>
          <a:xfrm>
            <a:off x="5403159" y="4571986"/>
            <a:ext cx="113418" cy="128129"/>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hlinkClick r:id="rId10" action="ppaction://hlinksldjump"/>
            <a:extLst>
              <a:ext uri="{FF2B5EF4-FFF2-40B4-BE49-F238E27FC236}">
                <a16:creationId xmlns:a16="http://schemas.microsoft.com/office/drawing/2014/main" id="{787706C3-44B7-460B-A539-73BA458808AF}"/>
              </a:ext>
            </a:extLst>
          </p:cNvPr>
          <p:cNvSpPr/>
          <p:nvPr/>
        </p:nvSpPr>
        <p:spPr>
          <a:xfrm>
            <a:off x="6985770" y="4712663"/>
            <a:ext cx="113418" cy="128129"/>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CuadroTexto 13">
            <a:extLst>
              <a:ext uri="{FF2B5EF4-FFF2-40B4-BE49-F238E27FC236}">
                <a16:creationId xmlns:a16="http://schemas.microsoft.com/office/drawing/2014/main" id="{CEF19ECF-B855-4DBF-BFF8-7FB82A7BD82A}"/>
              </a:ext>
            </a:extLst>
          </p:cNvPr>
          <p:cNvSpPr txBox="1"/>
          <p:nvPr/>
        </p:nvSpPr>
        <p:spPr>
          <a:xfrm>
            <a:off x="540037" y="1114325"/>
            <a:ext cx="7748178" cy="2862322"/>
          </a:xfrm>
          <a:prstGeom prst="rect">
            <a:avLst/>
          </a:prstGeom>
          <a:noFill/>
        </p:spPr>
        <p:txBody>
          <a:bodyPr wrap="square" rtlCol="0">
            <a:spAutoFit/>
          </a:bodyPr>
          <a:lstStyle/>
          <a:p>
            <a:pPr marL="285750" indent="-28575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Análisis Factorial </a:t>
            </a:r>
            <a:r>
              <a:rPr lang="es-MX" dirty="0">
                <a:solidFill>
                  <a:srgbClr val="544F52"/>
                </a:solidFill>
                <a:latin typeface="Lato Light" panose="020B0604020202020204" charset="0"/>
              </a:rPr>
              <a:t>Diferencias en Gasto Operacional Mensual Ex – Ante vs Ex – Post sin IVA (MM$ 2013)</a:t>
            </a:r>
            <a:r>
              <a:rPr lang="es-ES" dirty="0">
                <a:solidFill>
                  <a:srgbClr val="544F52"/>
                </a:solidFill>
                <a:latin typeface="Lato Light" panose="020B0604020202020204" charset="0"/>
              </a:rPr>
              <a:t>  </a:t>
            </a:r>
          </a:p>
          <a:p>
            <a:pPr algn="just">
              <a:spcAft>
                <a:spcPts val="600"/>
              </a:spcAft>
              <a:buClr>
                <a:srgbClr val="544F52"/>
              </a:buClr>
            </a:pPr>
            <a:endParaRPr lang="es-ES" dirty="0">
              <a:solidFill>
                <a:srgbClr val="544F52"/>
              </a:solidFill>
              <a:latin typeface="Lato Light" panose="020B0604020202020204" charset="0"/>
            </a:endParaRPr>
          </a:p>
          <a:p>
            <a:pPr algn="just">
              <a:spcAft>
                <a:spcPts val="600"/>
              </a:spcAft>
              <a:buClr>
                <a:srgbClr val="544F52"/>
              </a:buClr>
            </a:pPr>
            <a:endParaRPr lang="es-ES"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algn="just">
              <a:spcAft>
                <a:spcPts val="600"/>
              </a:spcAft>
              <a:buClr>
                <a:srgbClr val="544F52"/>
              </a:buClr>
            </a:pPr>
            <a:endParaRPr lang="es-MX"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MX"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MX"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MX" dirty="0">
              <a:solidFill>
                <a:srgbClr val="544F52"/>
              </a:solidFill>
              <a:latin typeface="Lato Light" panose="020B0604020202020204" charset="0"/>
            </a:endParaRPr>
          </a:p>
          <a:p>
            <a:pPr algn="just">
              <a:spcAft>
                <a:spcPts val="600"/>
              </a:spcAft>
              <a:buClr>
                <a:srgbClr val="544F52"/>
              </a:buClr>
            </a:pPr>
            <a:endParaRPr lang="es-MX" dirty="0">
              <a:solidFill>
                <a:srgbClr val="544F52"/>
              </a:solidFill>
              <a:latin typeface="Lato Light" panose="020B0604020202020204" charset="0"/>
            </a:endParaRPr>
          </a:p>
        </p:txBody>
      </p:sp>
    </p:spTree>
    <p:extLst>
      <p:ext uri="{BB962C8B-B14F-4D97-AF65-F5344CB8AC3E}">
        <p14:creationId xmlns:p14="http://schemas.microsoft.com/office/powerpoint/2010/main" val="4164489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928460" cy="1046440"/>
          </a:xfrm>
          <a:prstGeom prst="rect">
            <a:avLst/>
          </a:prstGeom>
          <a:noFill/>
        </p:spPr>
        <p:txBody>
          <a:bodyPr wrap="square" rtlCol="0">
            <a:spAutoFit/>
          </a:bodyPr>
          <a:lstStyle/>
          <a:p>
            <a:pPr algn="just">
              <a:spcAft>
                <a:spcPts val="600"/>
              </a:spcAft>
              <a:buClr>
                <a:srgbClr val="544F52"/>
              </a:buClr>
            </a:pPr>
            <a:r>
              <a:rPr lang="es-ES" b="1" dirty="0">
                <a:solidFill>
                  <a:srgbClr val="544F52"/>
                </a:solidFill>
                <a:latin typeface="Lato Light" panose="020B0604020202020204" charset="0"/>
              </a:rPr>
              <a:t>c.3 Indicadores de Rentabilidad</a:t>
            </a:r>
          </a:p>
          <a:p>
            <a:pPr algn="just">
              <a:spcAft>
                <a:spcPts val="600"/>
              </a:spcAft>
              <a:buClr>
                <a:srgbClr val="544F52"/>
              </a:buClr>
            </a:pPr>
            <a:endParaRPr lang="es-MX" dirty="0">
              <a:solidFill>
                <a:srgbClr val="544F52"/>
              </a:solidFill>
              <a:latin typeface="Lato Light" panose="020B0604020202020204" charset="0"/>
            </a:endParaRPr>
          </a:p>
          <a:p>
            <a:pPr marL="285750" indent="-285750" algn="just">
              <a:spcBef>
                <a:spcPts val="1200"/>
              </a:spcBef>
              <a:spcAft>
                <a:spcPts val="1200"/>
              </a:spcAft>
              <a:buClr>
                <a:srgbClr val="544F52"/>
              </a:buClr>
              <a:buFont typeface="Arial" panose="020B0604020202020204" pitchFamily="34" charset="0"/>
              <a:buChar char="•"/>
            </a:pPr>
            <a:endParaRPr lang="es-MX" dirty="0">
              <a:solidFill>
                <a:srgbClr val="544F52"/>
              </a:solidFill>
              <a:latin typeface="Lato Light" panose="020B0604020202020204" charset="0"/>
            </a:endParaRPr>
          </a:p>
        </p:txBody>
      </p:sp>
      <p:pic>
        <p:nvPicPr>
          <p:cNvPr id="2" name="Imagen 1">
            <a:extLst>
              <a:ext uri="{FF2B5EF4-FFF2-40B4-BE49-F238E27FC236}">
                <a16:creationId xmlns:a16="http://schemas.microsoft.com/office/drawing/2014/main" id="{86B9E850-9DEC-468C-95C1-E2106493F28C}"/>
              </a:ext>
            </a:extLst>
          </p:cNvPr>
          <p:cNvPicPr>
            <a:picLocks noChangeAspect="1"/>
          </p:cNvPicPr>
          <p:nvPr/>
        </p:nvPicPr>
        <p:blipFill>
          <a:blip r:embed="rId5"/>
          <a:stretch>
            <a:fillRect/>
          </a:stretch>
        </p:blipFill>
        <p:spPr>
          <a:xfrm>
            <a:off x="601499" y="1466618"/>
            <a:ext cx="7823773" cy="3218449"/>
          </a:xfrm>
          <a:prstGeom prst="rect">
            <a:avLst/>
          </a:prstGeom>
        </p:spPr>
      </p:pic>
    </p:spTree>
    <p:extLst>
      <p:ext uri="{BB962C8B-B14F-4D97-AF65-F5344CB8AC3E}">
        <p14:creationId xmlns:p14="http://schemas.microsoft.com/office/powerpoint/2010/main" val="101288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600" y="241100"/>
            <a:ext cx="4728300" cy="61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dirty="0">
                <a:solidFill>
                  <a:srgbClr val="544F52"/>
                </a:solidFill>
                <a:latin typeface="Lato Light"/>
                <a:ea typeface="Lato Light"/>
                <a:cs typeface="Lato Light"/>
                <a:sym typeface="Lato Light"/>
              </a:rPr>
              <a:t>Contenido</a:t>
            </a:r>
            <a:endParaRPr sz="2800"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2800"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2800" dirty="0">
              <a:solidFill>
                <a:schemeClr val="dk1"/>
              </a:solidFill>
              <a:latin typeface="Lato Light"/>
              <a:ea typeface="Lato Light"/>
              <a:cs typeface="Lato Light"/>
              <a:sym typeface="Lato Light"/>
            </a:endParaRPr>
          </a:p>
          <a:p>
            <a:pPr marL="0" lvl="0" indent="0" algn="l" rtl="0">
              <a:spcBef>
                <a:spcPts val="0"/>
              </a:spcBef>
              <a:spcAft>
                <a:spcPts val="0"/>
              </a:spcAft>
              <a:buNone/>
            </a:pPr>
            <a:endParaRPr sz="2800"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graphicFrame>
        <p:nvGraphicFramePr>
          <p:cNvPr id="2" name="Diagrama 1">
            <a:extLst>
              <a:ext uri="{FF2B5EF4-FFF2-40B4-BE49-F238E27FC236}">
                <a16:creationId xmlns:a16="http://schemas.microsoft.com/office/drawing/2014/main" id="{1A3E00E4-FC2A-4826-97E2-9BA8B644B1ED}"/>
              </a:ext>
            </a:extLst>
          </p:cNvPr>
          <p:cNvGraphicFramePr/>
          <p:nvPr>
            <p:extLst>
              <p:ext uri="{D42A27DB-BD31-4B8C-83A1-F6EECF244321}">
                <p14:modId xmlns:p14="http://schemas.microsoft.com/office/powerpoint/2010/main" val="3411565910"/>
              </p:ext>
            </p:extLst>
          </p:nvPr>
        </p:nvGraphicFramePr>
        <p:xfrm>
          <a:off x="-233329" y="1114325"/>
          <a:ext cx="7290622" cy="29887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Botón de acción: ir hacia delante o siguiente 2">
            <a:hlinkClick r:id="rId10" action="ppaction://hlinksldjump" highlightClick="1"/>
            <a:extLst>
              <a:ext uri="{FF2B5EF4-FFF2-40B4-BE49-F238E27FC236}">
                <a16:creationId xmlns:a16="http://schemas.microsoft.com/office/drawing/2014/main" id="{BDEFB50F-442E-4B65-99DF-C2BC9E64C027}"/>
              </a:ext>
            </a:extLst>
          </p:cNvPr>
          <p:cNvSpPr/>
          <p:nvPr/>
        </p:nvSpPr>
        <p:spPr>
          <a:xfrm>
            <a:off x="6242042" y="1229906"/>
            <a:ext cx="565676" cy="415964"/>
          </a:xfrm>
          <a:prstGeom prst="actionButtonForwardNext">
            <a:avLst/>
          </a:prstGeom>
          <a:solidFill>
            <a:srgbClr val="A5A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Botón de acción: ir hacia delante o siguiente 8">
            <a:hlinkClick r:id="rId11" action="ppaction://hlinksldjump" highlightClick="1"/>
            <a:extLst>
              <a:ext uri="{FF2B5EF4-FFF2-40B4-BE49-F238E27FC236}">
                <a16:creationId xmlns:a16="http://schemas.microsoft.com/office/drawing/2014/main" id="{0C8BD960-755A-43C2-B440-1574B3A2FA2C}"/>
              </a:ext>
            </a:extLst>
          </p:cNvPr>
          <p:cNvSpPr/>
          <p:nvPr/>
        </p:nvSpPr>
        <p:spPr>
          <a:xfrm>
            <a:off x="6242042" y="1977187"/>
            <a:ext cx="565675" cy="415964"/>
          </a:xfrm>
          <a:prstGeom prst="actionButtonForwardNext">
            <a:avLst/>
          </a:prstGeom>
          <a:solidFill>
            <a:srgbClr val="A5A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Botón de acción: ir hacia delante o siguiente 11">
            <a:hlinkClick r:id="rId12" action="ppaction://hlinksldjump" highlightClick="1"/>
            <a:extLst>
              <a:ext uri="{FF2B5EF4-FFF2-40B4-BE49-F238E27FC236}">
                <a16:creationId xmlns:a16="http://schemas.microsoft.com/office/drawing/2014/main" id="{74DA632A-EDE9-4636-AD20-64CB0C5C1DA9}"/>
              </a:ext>
            </a:extLst>
          </p:cNvPr>
          <p:cNvSpPr/>
          <p:nvPr/>
        </p:nvSpPr>
        <p:spPr>
          <a:xfrm>
            <a:off x="6242042" y="2714388"/>
            <a:ext cx="565675" cy="415965"/>
          </a:xfrm>
          <a:prstGeom prst="actionButtonForwardNext">
            <a:avLst/>
          </a:prstGeom>
          <a:solidFill>
            <a:srgbClr val="A5A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Botón de acción: ir hacia delante o siguiente 16">
            <a:hlinkClick r:id="rId13" action="ppaction://hlinksldjump" highlightClick="1"/>
            <a:extLst>
              <a:ext uri="{FF2B5EF4-FFF2-40B4-BE49-F238E27FC236}">
                <a16:creationId xmlns:a16="http://schemas.microsoft.com/office/drawing/2014/main" id="{10FDCFEA-7593-4F11-8BE9-BDEDF7984B67}"/>
              </a:ext>
            </a:extLst>
          </p:cNvPr>
          <p:cNvSpPr/>
          <p:nvPr/>
        </p:nvSpPr>
        <p:spPr>
          <a:xfrm>
            <a:off x="6242041" y="3526676"/>
            <a:ext cx="565675" cy="392018"/>
          </a:xfrm>
          <a:prstGeom prst="actionButtonForwardNext">
            <a:avLst/>
          </a:prstGeom>
          <a:solidFill>
            <a:srgbClr val="A5A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1246495"/>
          </a:xfrm>
          <a:prstGeom prst="rect">
            <a:avLst/>
          </a:prstGeom>
          <a:noFill/>
        </p:spPr>
        <p:txBody>
          <a:bodyPr wrap="square" rtlCol="0">
            <a:spAutoFit/>
          </a:bodyPr>
          <a:lstStyle/>
          <a:p>
            <a:pPr marL="342900" indent="-342900" algn="just">
              <a:spcAft>
                <a:spcPts val="600"/>
              </a:spcAft>
              <a:buClr>
                <a:srgbClr val="544F52"/>
              </a:buClr>
              <a:buFont typeface="+mj-lt"/>
              <a:buAutoNum type="arabicPeriod" startAt="2"/>
            </a:pPr>
            <a:r>
              <a:rPr lang="es-CL" b="1" dirty="0">
                <a:solidFill>
                  <a:srgbClr val="544F52"/>
                </a:solidFill>
                <a:latin typeface="Lato Light" panose="020B0604020202020204" charset="0"/>
              </a:rPr>
              <a:t>Relleno Sanitario de Caldera, BIP: 30037151-0</a:t>
            </a:r>
          </a:p>
          <a:p>
            <a:pPr marL="285750" indent="-28575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El objetivo de la iniciativa es contar con una solución de disposición final de residuos sólidos definitiva para la comuna de Caldera, mediante el reemplazo del actual vertedero municipal  por un Relleno Sanitario, incluyendo el saneamiento del área contaminada por el actual vertedero.</a:t>
            </a:r>
          </a:p>
        </p:txBody>
      </p:sp>
    </p:spTree>
    <p:extLst>
      <p:ext uri="{BB962C8B-B14F-4D97-AF65-F5344CB8AC3E}">
        <p14:creationId xmlns:p14="http://schemas.microsoft.com/office/powerpoint/2010/main" val="3328486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954107"/>
          </a:xfrm>
          <a:prstGeom prst="rect">
            <a:avLst/>
          </a:prstGeom>
          <a:noFill/>
        </p:spPr>
        <p:txBody>
          <a:bodyPr wrap="square" rtlCol="0">
            <a:spAutoFit/>
          </a:bodyPr>
          <a:lstStyle/>
          <a:p>
            <a:pPr marL="342900" indent="-342900" algn="just">
              <a:spcAft>
                <a:spcPts val="600"/>
              </a:spcAft>
              <a:buClr>
                <a:srgbClr val="544F52"/>
              </a:buClr>
              <a:buFont typeface="+mj-lt"/>
              <a:buAutoNum type="alphaLcParenR"/>
            </a:pPr>
            <a:r>
              <a:rPr lang="es-ES" b="1" dirty="0">
                <a:solidFill>
                  <a:srgbClr val="544F52"/>
                </a:solidFill>
                <a:latin typeface="Lato Light" panose="020B0604020202020204" charset="0"/>
              </a:rPr>
              <a:t>Área de Estudio y Área de Influencia :</a:t>
            </a:r>
            <a:r>
              <a:rPr lang="es-ES" dirty="0">
                <a:solidFill>
                  <a:srgbClr val="544F52"/>
                </a:solidFill>
                <a:latin typeface="Lato Light" panose="020B0604020202020204" charset="0"/>
              </a:rPr>
              <a:t> </a:t>
            </a:r>
            <a:r>
              <a:rPr lang="es-MX" dirty="0">
                <a:solidFill>
                  <a:srgbClr val="544F52"/>
                </a:solidFill>
                <a:latin typeface="Lato Light" panose="020B0604020202020204" charset="0"/>
              </a:rPr>
              <a:t>Su área de estudio y área de influencia comprenden las mismas dimensiones, correspondiendo a los límites administrativos de la comuna de Caldera. El RS se encuentra emplazado específicamente a una distancia de 4 km al noreste de la ciudad de Caldera y a similar distancia de la Ruta 5 Norte</a:t>
            </a:r>
            <a:endParaRPr lang="es-CL" b="1" dirty="0">
              <a:solidFill>
                <a:srgbClr val="544F52"/>
              </a:solidFill>
              <a:latin typeface="Lato Light" panose="020B0604020202020204" charset="0"/>
            </a:endParaRPr>
          </a:p>
        </p:txBody>
      </p:sp>
      <p:grpSp>
        <p:nvGrpSpPr>
          <p:cNvPr id="4" name="Group 3">
            <a:extLst>
              <a:ext uri="{FF2B5EF4-FFF2-40B4-BE49-F238E27FC236}">
                <a16:creationId xmlns:a16="http://schemas.microsoft.com/office/drawing/2014/main" id="{37088A80-82CA-4B4E-A3E1-79299BF6646D}"/>
              </a:ext>
            </a:extLst>
          </p:cNvPr>
          <p:cNvGrpSpPr/>
          <p:nvPr/>
        </p:nvGrpSpPr>
        <p:grpSpPr>
          <a:xfrm>
            <a:off x="1013254" y="2174789"/>
            <a:ext cx="2636108" cy="2907956"/>
            <a:chOff x="1037286" y="1852988"/>
            <a:chExt cx="2612076" cy="3229757"/>
          </a:xfrm>
        </p:grpSpPr>
        <p:pic>
          <p:nvPicPr>
            <p:cNvPr id="11" name="15 Imagen" descr="3_division_politico_administr_ATACAMA1">
              <a:extLst>
                <a:ext uri="{FF2B5EF4-FFF2-40B4-BE49-F238E27FC236}">
                  <a16:creationId xmlns:a16="http://schemas.microsoft.com/office/drawing/2014/main" id="{ADB28673-6B86-43DD-AEF4-558BF314B73B}"/>
                </a:ext>
              </a:extLst>
            </p:cNvPr>
            <p:cNvPicPr/>
            <p:nvPr/>
          </p:nvPicPr>
          <p:blipFill>
            <a:blip r:embed="rId5">
              <a:extLst>
                <a:ext uri="{28A0092B-C50C-407E-A947-70E740481C1C}">
                  <a14:useLocalDpi xmlns:a14="http://schemas.microsoft.com/office/drawing/2010/main" val="0"/>
                </a:ext>
              </a:extLst>
            </a:blip>
            <a:srcRect l="10739" t="5646" r="7922" b="17204"/>
            <a:stretch>
              <a:fillRect/>
            </a:stretch>
          </p:blipFill>
          <p:spPr bwMode="auto">
            <a:xfrm>
              <a:off x="1037286" y="1852988"/>
              <a:ext cx="2612076" cy="3229757"/>
            </a:xfrm>
            <a:prstGeom prst="rect">
              <a:avLst/>
            </a:prstGeom>
            <a:noFill/>
            <a:ln>
              <a:solidFill>
                <a:schemeClr val="tx1"/>
              </a:solidFill>
            </a:ln>
          </p:spPr>
        </p:pic>
        <p:sp>
          <p:nvSpPr>
            <p:cNvPr id="14" name="Elipse 7">
              <a:extLst>
                <a:ext uri="{FF2B5EF4-FFF2-40B4-BE49-F238E27FC236}">
                  <a16:creationId xmlns:a16="http://schemas.microsoft.com/office/drawing/2014/main" id="{C8DAE256-B1B5-48A3-9D0F-9DD6FFDE5AB1}"/>
                </a:ext>
              </a:extLst>
            </p:cNvPr>
            <p:cNvSpPr/>
            <p:nvPr/>
          </p:nvSpPr>
          <p:spPr>
            <a:xfrm rot="1320894">
              <a:off x="1522623" y="2892699"/>
              <a:ext cx="586502" cy="9481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grpSp>
      <p:pic>
        <p:nvPicPr>
          <p:cNvPr id="15" name="Imagen 23">
            <a:extLst>
              <a:ext uri="{FF2B5EF4-FFF2-40B4-BE49-F238E27FC236}">
                <a16:creationId xmlns:a16="http://schemas.microsoft.com/office/drawing/2014/main" id="{B49BF701-53F3-4C6F-A1EB-A94A45C91C97}"/>
              </a:ext>
            </a:extLst>
          </p:cNvPr>
          <p:cNvPicPr/>
          <p:nvPr/>
        </p:nvPicPr>
        <p:blipFill>
          <a:blip r:embed="rId6">
            <a:extLst>
              <a:ext uri="{28A0092B-C50C-407E-A947-70E740481C1C}">
                <a14:useLocalDpi xmlns:a14="http://schemas.microsoft.com/office/drawing/2010/main" val="0"/>
              </a:ext>
            </a:extLst>
          </a:blip>
          <a:stretch>
            <a:fillRect/>
          </a:stretch>
        </p:blipFill>
        <p:spPr>
          <a:xfrm>
            <a:off x="3806783" y="2571750"/>
            <a:ext cx="4422818" cy="1720164"/>
          </a:xfrm>
          <a:prstGeom prst="rect">
            <a:avLst/>
          </a:prstGeom>
          <a:ln>
            <a:solidFill>
              <a:schemeClr val="tx1"/>
            </a:solidFill>
          </a:ln>
        </p:spPr>
      </p:pic>
      <p:sp>
        <p:nvSpPr>
          <p:cNvPr id="2" name="CuadroTexto 1">
            <a:hlinkClick r:id="rId7" action="ppaction://hlinksldjump"/>
            <a:extLst>
              <a:ext uri="{FF2B5EF4-FFF2-40B4-BE49-F238E27FC236}">
                <a16:creationId xmlns:a16="http://schemas.microsoft.com/office/drawing/2014/main" id="{E19D7C6D-2011-48FC-BD13-282CE2E90867}"/>
              </a:ext>
            </a:extLst>
          </p:cNvPr>
          <p:cNvSpPr txBox="1"/>
          <p:nvPr/>
        </p:nvSpPr>
        <p:spPr>
          <a:xfrm>
            <a:off x="8217876" y="4618893"/>
            <a:ext cx="797169" cy="246221"/>
          </a:xfrm>
          <a:prstGeom prst="rect">
            <a:avLst/>
          </a:prstGeom>
          <a:solidFill>
            <a:srgbClr val="544F52"/>
          </a:solidFill>
          <a:ln>
            <a:noFill/>
          </a:ln>
        </p:spPr>
        <p:txBody>
          <a:bodyPr wrap="square" rtlCol="0">
            <a:spAutoFit/>
          </a:bodyPr>
          <a:lstStyle/>
          <a:p>
            <a:pPr algn="ctr"/>
            <a:r>
              <a:rPr lang="es-CL" sz="1000" b="1" dirty="0">
                <a:solidFill>
                  <a:schemeClr val="bg1"/>
                </a:solidFill>
                <a:latin typeface="Lato Light" panose="020B0604020202020204" charset="0"/>
              </a:rPr>
              <a:t>Foto</a:t>
            </a:r>
          </a:p>
        </p:txBody>
      </p:sp>
    </p:spTree>
    <p:extLst>
      <p:ext uri="{BB962C8B-B14F-4D97-AF65-F5344CB8AC3E}">
        <p14:creationId xmlns:p14="http://schemas.microsoft.com/office/powerpoint/2010/main" val="3211401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2339102"/>
          </a:xfrm>
          <a:prstGeom prst="rect">
            <a:avLst/>
          </a:prstGeom>
          <a:noFill/>
        </p:spPr>
        <p:txBody>
          <a:bodyPr wrap="square" rtlCol="0">
            <a:spAutoFit/>
          </a:bodyPr>
          <a:lstStyle/>
          <a:p>
            <a:pPr marL="342900" indent="-342900" algn="just">
              <a:spcAft>
                <a:spcPts val="600"/>
              </a:spcAft>
              <a:buClr>
                <a:srgbClr val="544F52"/>
              </a:buClr>
              <a:buFont typeface="+mj-lt"/>
              <a:buAutoNum type="alphaLcParenR" startAt="2"/>
            </a:pPr>
            <a:r>
              <a:rPr lang="es-ES" b="1" dirty="0">
                <a:solidFill>
                  <a:srgbClr val="544F52"/>
                </a:solidFill>
                <a:latin typeface="Lato Light" panose="020B0604020202020204" charset="0"/>
              </a:rPr>
              <a:t>Población Proyectada y Estimación de Demanda:</a:t>
            </a: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Esta iniciativa de inversión obtuvo recomendación favorable del MDS durante el 2013 con inicio de operaciones durante el año 2014. El RS comienza sus operaciones durante el segundo semestre del 2015.</a:t>
            </a:r>
          </a:p>
          <a:p>
            <a:pPr marL="342900" indent="-34290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 La proyección de demanda se realizó para el periodo 2015 - 2032.</a:t>
            </a:r>
          </a:p>
          <a:p>
            <a:pPr marL="342900" indent="-342900" algn="just">
              <a:spcAft>
                <a:spcPts val="600"/>
              </a:spcAft>
              <a:buClr>
                <a:srgbClr val="544F52"/>
              </a:buClr>
              <a:buFont typeface="Arial" panose="020B0604020202020204" pitchFamily="34" charset="0"/>
              <a:buChar char="•"/>
            </a:pPr>
            <a:r>
              <a:rPr lang="es-CL" dirty="0">
                <a:solidFill>
                  <a:srgbClr val="544F52"/>
                </a:solidFill>
                <a:latin typeface="Lato Light" panose="020B0604020202020204" charset="0"/>
              </a:rPr>
              <a:t>En este caso no se cuenta con la proyección ex – ante de población atendida. La comparación se realiza directamente sobre las toneladas año proyectadas dentro del periodo 2015 -2019 y su proyección utiliza la misma tasa de crecimiento ex –ante.</a:t>
            </a:r>
          </a:p>
          <a:p>
            <a:pPr marL="342900" indent="-342900" algn="just">
              <a:spcAft>
                <a:spcPts val="600"/>
              </a:spcAft>
              <a:buClr>
                <a:srgbClr val="544F52"/>
              </a:buClr>
              <a:buFont typeface="Arial" panose="020B0604020202020204" pitchFamily="34" charset="0"/>
              <a:buChar char="•"/>
            </a:pPr>
            <a:endParaRPr lang="es-CL" dirty="0">
              <a:solidFill>
                <a:srgbClr val="544F52"/>
              </a:solidFill>
              <a:latin typeface="Lato Light" panose="020B0604020202020204" charset="0"/>
            </a:endParaRPr>
          </a:p>
        </p:txBody>
      </p:sp>
    </p:spTree>
    <p:extLst>
      <p:ext uri="{BB962C8B-B14F-4D97-AF65-F5344CB8AC3E}">
        <p14:creationId xmlns:p14="http://schemas.microsoft.com/office/powerpoint/2010/main" val="3438728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307777"/>
          </a:xfrm>
          <a:prstGeom prst="rect">
            <a:avLst/>
          </a:prstGeom>
          <a:noFill/>
        </p:spPr>
        <p:txBody>
          <a:bodyPr wrap="square" rtlCol="0">
            <a:spAutoFit/>
          </a:bodyPr>
          <a:lstStyle/>
          <a:p>
            <a:pPr marL="342900" indent="-34290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Comparación Proyección de Demanda Ex – Ante vs Ex – Post.</a:t>
            </a:r>
            <a:endParaRPr lang="es-ES" dirty="0">
              <a:solidFill>
                <a:srgbClr val="544F52"/>
              </a:solidFill>
              <a:latin typeface="Lato Light" panose="020B0604020202020204" charset="0"/>
            </a:endParaRPr>
          </a:p>
        </p:txBody>
      </p:sp>
      <p:pic>
        <p:nvPicPr>
          <p:cNvPr id="2" name="Imagen 1">
            <a:extLst>
              <a:ext uri="{FF2B5EF4-FFF2-40B4-BE49-F238E27FC236}">
                <a16:creationId xmlns:a16="http://schemas.microsoft.com/office/drawing/2014/main" id="{982B1DC3-7DB8-4EF6-A83C-562E609AF36C}"/>
              </a:ext>
            </a:extLst>
          </p:cNvPr>
          <p:cNvPicPr>
            <a:picLocks noChangeAspect="1"/>
          </p:cNvPicPr>
          <p:nvPr/>
        </p:nvPicPr>
        <p:blipFill>
          <a:blip r:embed="rId5"/>
          <a:stretch>
            <a:fillRect/>
          </a:stretch>
        </p:blipFill>
        <p:spPr>
          <a:xfrm>
            <a:off x="274961" y="1599525"/>
            <a:ext cx="8599635" cy="3054537"/>
          </a:xfrm>
          <a:prstGeom prst="rect">
            <a:avLst/>
          </a:prstGeom>
        </p:spPr>
      </p:pic>
    </p:spTree>
    <p:extLst>
      <p:ext uri="{BB962C8B-B14F-4D97-AF65-F5344CB8AC3E}">
        <p14:creationId xmlns:p14="http://schemas.microsoft.com/office/powerpoint/2010/main" val="2003376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3647152"/>
          </a:xfrm>
          <a:prstGeom prst="rect">
            <a:avLst/>
          </a:prstGeom>
          <a:noFill/>
        </p:spPr>
        <p:txBody>
          <a:bodyPr wrap="square" rtlCol="0">
            <a:spAutoFit/>
          </a:bodyPr>
          <a:lstStyle/>
          <a:p>
            <a:pPr marL="342900" indent="-342900" algn="just">
              <a:spcAft>
                <a:spcPts val="600"/>
              </a:spcAft>
              <a:buClr>
                <a:srgbClr val="544F52"/>
              </a:buClr>
              <a:buFont typeface="+mj-lt"/>
              <a:buAutoNum type="alphaLcParenR" startAt="3"/>
            </a:pPr>
            <a:r>
              <a:rPr lang="es-MX" b="1" dirty="0">
                <a:solidFill>
                  <a:srgbClr val="544F52"/>
                </a:solidFill>
                <a:latin typeface="Lato Light" panose="020B0604020202020204" charset="0"/>
              </a:rPr>
              <a:t>Componentes de Eficiencia Energética, Valorización y Reciclaje</a:t>
            </a:r>
          </a:p>
          <a:p>
            <a:pPr algn="just">
              <a:spcAft>
                <a:spcPts val="600"/>
              </a:spcAft>
              <a:buClr>
                <a:srgbClr val="544F52"/>
              </a:buClr>
            </a:pPr>
            <a:r>
              <a:rPr lang="es-MX" dirty="0">
                <a:solidFill>
                  <a:srgbClr val="544F52"/>
                </a:solidFill>
                <a:latin typeface="Lato Light" panose="020B0604020202020204" charset="0"/>
              </a:rPr>
              <a:t>Esta iniciativa de inversión considera 2 componentes de eficiencia energética:</a:t>
            </a:r>
          </a:p>
          <a:p>
            <a:pPr marL="285750" indent="-285750" algn="just">
              <a:spcAft>
                <a:spcPts val="600"/>
              </a:spcAft>
              <a:buClr>
                <a:srgbClr val="544F52"/>
              </a:buClr>
              <a:buFont typeface="Arial" panose="020B0604020202020204" pitchFamily="34" charset="0"/>
              <a:buChar char="•"/>
            </a:pPr>
            <a:r>
              <a:rPr lang="es-MX" b="1" dirty="0">
                <a:solidFill>
                  <a:srgbClr val="544F52"/>
                </a:solidFill>
                <a:latin typeface="Lato Light" panose="020B0604020202020204" charset="0"/>
              </a:rPr>
              <a:t>Energización del Recinto con Paneles Solares: </a:t>
            </a:r>
            <a:r>
              <a:rPr lang="es-MX" dirty="0">
                <a:solidFill>
                  <a:srgbClr val="544F52"/>
                </a:solidFill>
                <a:latin typeface="Lato Light" panose="020B0604020202020204" charset="0"/>
              </a:rPr>
              <a:t>Implica un mayor costo de inversión, pero un menor costo de operación. En el largo plazo resulta de mayor conveniencia económica contar con esta modalidad de energización, reduciendo los costos de operación del RS que en valor presente superan el costo de la mayor inversión. </a:t>
            </a:r>
          </a:p>
          <a:p>
            <a:pPr marL="271463" algn="just">
              <a:spcAft>
                <a:spcPts val="600"/>
              </a:spcAft>
              <a:buClr>
                <a:srgbClr val="544F52"/>
              </a:buClr>
            </a:pPr>
            <a:r>
              <a:rPr lang="es-MX" dirty="0">
                <a:solidFill>
                  <a:srgbClr val="544F52"/>
                </a:solidFill>
                <a:latin typeface="Lato Light" panose="020B0604020202020204" charset="0"/>
              </a:rPr>
              <a:t>Sin embargo, este sistema de energización no ha funcionado del todo bien por error de diseño al no orientar adecuadamente los paneles solares.</a:t>
            </a:r>
          </a:p>
          <a:p>
            <a:pPr marL="285750" indent="-285750" algn="just">
              <a:spcAft>
                <a:spcPts val="600"/>
              </a:spcAft>
              <a:buClr>
                <a:srgbClr val="544F52"/>
              </a:buClr>
              <a:buFont typeface="Arial" panose="020B0604020202020204" pitchFamily="34" charset="0"/>
              <a:buChar char="•"/>
            </a:pPr>
            <a:r>
              <a:rPr lang="es-MX" b="1" dirty="0">
                <a:solidFill>
                  <a:srgbClr val="544F52"/>
                </a:solidFill>
                <a:latin typeface="Lato Light" panose="020B0604020202020204" charset="0"/>
              </a:rPr>
              <a:t>Recirculación de Agua para el Lavado de Camiones</a:t>
            </a:r>
            <a:r>
              <a:rPr lang="es-MX" dirty="0">
                <a:solidFill>
                  <a:srgbClr val="544F52"/>
                </a:solidFill>
                <a:latin typeface="Lato Light" panose="020B0604020202020204" charset="0"/>
              </a:rPr>
              <a:t>: Consiste en la reutilización del agua para lavado de camiones, lo que conlleva un ahorro en el consumo de agua, y por lo tanto, en el costo de operación del RS. Este ahorro es marginal en relación a la operación total del Relleno.</a:t>
            </a:r>
          </a:p>
          <a:p>
            <a:pPr algn="just">
              <a:spcAft>
                <a:spcPts val="600"/>
              </a:spcAft>
              <a:buClr>
                <a:srgbClr val="544F52"/>
              </a:buClr>
            </a:pPr>
            <a:endParaRPr lang="es-MX" b="1" dirty="0">
              <a:solidFill>
                <a:srgbClr val="544F52"/>
              </a:solidFill>
              <a:latin typeface="Lato Light" panose="020B0604020202020204" charset="0"/>
            </a:endParaRPr>
          </a:p>
          <a:p>
            <a:pPr marL="342900" indent="-342900" algn="just">
              <a:spcAft>
                <a:spcPts val="600"/>
              </a:spcAft>
              <a:buClr>
                <a:srgbClr val="544F52"/>
              </a:buClr>
              <a:buFont typeface="+mj-lt"/>
              <a:buAutoNum type="alphaLcParenR" startAt="4"/>
            </a:pPr>
            <a:endParaRPr lang="es-MX" b="1" dirty="0">
              <a:solidFill>
                <a:srgbClr val="544F52"/>
              </a:solidFill>
              <a:latin typeface="Lato Light" panose="020B0604020202020204" charset="0"/>
            </a:endParaRPr>
          </a:p>
          <a:p>
            <a:pPr marL="342900" indent="-342900" algn="just">
              <a:spcAft>
                <a:spcPts val="600"/>
              </a:spcAft>
              <a:buClr>
                <a:srgbClr val="544F52"/>
              </a:buClr>
              <a:buFont typeface="+mj-lt"/>
              <a:buAutoNum type="alphaLcParenR" startAt="4"/>
            </a:pPr>
            <a:endParaRPr lang="es-ES" b="1" dirty="0">
              <a:solidFill>
                <a:srgbClr val="544F52"/>
              </a:solidFill>
              <a:latin typeface="Lato Light" panose="020B0604020202020204" charset="0"/>
            </a:endParaRPr>
          </a:p>
        </p:txBody>
      </p:sp>
    </p:spTree>
    <p:extLst>
      <p:ext uri="{BB962C8B-B14F-4D97-AF65-F5344CB8AC3E}">
        <p14:creationId xmlns:p14="http://schemas.microsoft.com/office/powerpoint/2010/main" val="681038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3724096"/>
          </a:xfrm>
          <a:prstGeom prst="rect">
            <a:avLst/>
          </a:prstGeom>
          <a:noFill/>
        </p:spPr>
        <p:txBody>
          <a:bodyPr wrap="square" rtlCol="0">
            <a:spAutoFit/>
          </a:bodyPr>
          <a:lstStyle/>
          <a:p>
            <a:pPr marL="342900" indent="-342900" algn="just">
              <a:spcAft>
                <a:spcPts val="600"/>
              </a:spcAft>
              <a:buClr>
                <a:srgbClr val="544F52"/>
              </a:buClr>
              <a:buFont typeface="+mj-lt"/>
              <a:buAutoNum type="alphaLcParenR" startAt="4"/>
            </a:pPr>
            <a:r>
              <a:rPr lang="es-ES" b="1" dirty="0">
                <a:solidFill>
                  <a:srgbClr val="544F52"/>
                </a:solidFill>
                <a:latin typeface="Lato Light" panose="020B0604020202020204" charset="0"/>
              </a:rPr>
              <a:t>Evaluación Socio – Económica :</a:t>
            </a:r>
            <a:r>
              <a:rPr lang="es-ES" dirty="0">
                <a:solidFill>
                  <a:srgbClr val="544F52"/>
                </a:solidFill>
                <a:latin typeface="Lato Light" panose="020B0604020202020204" charset="0"/>
              </a:rPr>
              <a:t> La evaluación económica de esta iniciativa de inversión fue desarrollada por IASA , en la que se consideraron 3 alternativas:</a:t>
            </a:r>
          </a:p>
          <a:p>
            <a:pPr marL="342900" indent="-34290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Alternativa A: Implementación de un RS en la comuna de Caldera para la disposición final de RSD) y Asimilables generados en la comuna. </a:t>
            </a:r>
          </a:p>
          <a:p>
            <a:pPr marL="342900" indent="-34290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Alternativa B: Disposición de los RS domiciliarios y asimilables en el RS el Chulo ubicado en la comuna de Copiapó y operado por la empresa COSEMAR, con transporte directo por medio de camiones recolectores. </a:t>
            </a:r>
          </a:p>
          <a:p>
            <a:pPr marL="342900" indent="-34290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Alternativa C: Mismo anterior, pero, operando con una estación de transferencia en el vertedero y transporte con camiones de transferencia.</a:t>
            </a:r>
          </a:p>
          <a:p>
            <a:pPr marL="285750" indent="-28575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algn="just">
              <a:spcAft>
                <a:spcPts val="600"/>
              </a:spcAft>
              <a:buClr>
                <a:srgbClr val="544F52"/>
              </a:buClr>
            </a:pPr>
            <a:endParaRPr lang="es-ES"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Se selecciona la Alternativa A, dado que presenta el menor VACS.</a:t>
            </a:r>
          </a:p>
        </p:txBody>
      </p:sp>
      <p:pic>
        <p:nvPicPr>
          <p:cNvPr id="2" name="Imagen 1">
            <a:extLst>
              <a:ext uri="{FF2B5EF4-FFF2-40B4-BE49-F238E27FC236}">
                <a16:creationId xmlns:a16="http://schemas.microsoft.com/office/drawing/2014/main" id="{9B49BB8E-DB69-47D3-B426-60CF1DB66509}"/>
              </a:ext>
            </a:extLst>
          </p:cNvPr>
          <p:cNvPicPr>
            <a:picLocks noChangeAspect="1"/>
          </p:cNvPicPr>
          <p:nvPr/>
        </p:nvPicPr>
        <p:blipFill>
          <a:blip r:embed="rId5"/>
          <a:stretch>
            <a:fillRect/>
          </a:stretch>
        </p:blipFill>
        <p:spPr>
          <a:xfrm>
            <a:off x="2696857" y="3397160"/>
            <a:ext cx="3750287" cy="928248"/>
          </a:xfrm>
          <a:prstGeom prst="rect">
            <a:avLst/>
          </a:prstGeom>
        </p:spPr>
      </p:pic>
      <p:sp>
        <p:nvSpPr>
          <p:cNvPr id="9" name="CuadroTexto 8">
            <a:hlinkClick r:id="rId6" action="ppaction://hlinksldjump"/>
            <a:extLst>
              <a:ext uri="{FF2B5EF4-FFF2-40B4-BE49-F238E27FC236}">
                <a16:creationId xmlns:a16="http://schemas.microsoft.com/office/drawing/2014/main" id="{C16171A5-F217-44B1-8390-6FF21E182E9F}"/>
              </a:ext>
            </a:extLst>
          </p:cNvPr>
          <p:cNvSpPr txBox="1"/>
          <p:nvPr/>
        </p:nvSpPr>
        <p:spPr>
          <a:xfrm>
            <a:off x="7549658" y="4595447"/>
            <a:ext cx="1348154" cy="400110"/>
          </a:xfrm>
          <a:prstGeom prst="rect">
            <a:avLst/>
          </a:prstGeom>
          <a:solidFill>
            <a:srgbClr val="544F52"/>
          </a:solidFill>
          <a:ln>
            <a:noFill/>
          </a:ln>
        </p:spPr>
        <p:txBody>
          <a:bodyPr wrap="square" rtlCol="0">
            <a:spAutoFit/>
          </a:bodyPr>
          <a:lstStyle/>
          <a:p>
            <a:pPr algn="ctr"/>
            <a:r>
              <a:rPr lang="es-CL" sz="1000" b="1" dirty="0">
                <a:solidFill>
                  <a:schemeClr val="bg1"/>
                </a:solidFill>
                <a:latin typeface="Lato Light" panose="020B0604020202020204" charset="0"/>
              </a:rPr>
              <a:t>Comentarios </a:t>
            </a:r>
          </a:p>
          <a:p>
            <a:pPr algn="ctr"/>
            <a:r>
              <a:rPr lang="es-CL" sz="1000" b="1" dirty="0" err="1">
                <a:solidFill>
                  <a:schemeClr val="bg1"/>
                </a:solidFill>
                <a:latin typeface="Lato Light" panose="020B0604020202020204" charset="0"/>
              </a:rPr>
              <a:t>Ev</a:t>
            </a:r>
            <a:r>
              <a:rPr lang="es-CL" sz="1000" b="1" dirty="0">
                <a:solidFill>
                  <a:schemeClr val="bg1"/>
                </a:solidFill>
                <a:latin typeface="Lato Light" panose="020B0604020202020204" charset="0"/>
              </a:rPr>
              <a:t>. Económica</a:t>
            </a:r>
          </a:p>
        </p:txBody>
      </p:sp>
    </p:spTree>
    <p:extLst>
      <p:ext uri="{BB962C8B-B14F-4D97-AF65-F5344CB8AC3E}">
        <p14:creationId xmlns:p14="http://schemas.microsoft.com/office/powerpoint/2010/main" val="1325109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pic>
        <p:nvPicPr>
          <p:cNvPr id="22530" name="Picture 2">
            <a:extLst>
              <a:ext uri="{FF2B5EF4-FFF2-40B4-BE49-F238E27FC236}">
                <a16:creationId xmlns:a16="http://schemas.microsoft.com/office/drawing/2014/main" id="{AB1A3BE9-BD14-4D4C-92CF-46AF6AB820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176" y="1736390"/>
            <a:ext cx="7018964" cy="336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a:hlinkClick r:id="rId6" action="ppaction://hlinksldjump"/>
            <a:extLst>
              <a:ext uri="{FF2B5EF4-FFF2-40B4-BE49-F238E27FC236}">
                <a16:creationId xmlns:a16="http://schemas.microsoft.com/office/drawing/2014/main" id="{33E33A99-04AC-45CA-BA7B-6D3B2639C25A}"/>
              </a:ext>
            </a:extLst>
          </p:cNvPr>
          <p:cNvSpPr/>
          <p:nvPr/>
        </p:nvSpPr>
        <p:spPr>
          <a:xfrm>
            <a:off x="3210945" y="4736117"/>
            <a:ext cx="113418" cy="128129"/>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hlinkClick r:id="rId7" action="ppaction://hlinksldjump"/>
            <a:extLst>
              <a:ext uri="{FF2B5EF4-FFF2-40B4-BE49-F238E27FC236}">
                <a16:creationId xmlns:a16="http://schemas.microsoft.com/office/drawing/2014/main" id="{30FED915-D62C-4FC7-866D-E6EED2DDA10B}"/>
              </a:ext>
            </a:extLst>
          </p:cNvPr>
          <p:cNvSpPr/>
          <p:nvPr/>
        </p:nvSpPr>
        <p:spPr>
          <a:xfrm>
            <a:off x="4969401" y="4736108"/>
            <a:ext cx="113418" cy="128129"/>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a:hlinkClick r:id="rId8" action="ppaction://hlinksldjump"/>
            <a:extLst>
              <a:ext uri="{FF2B5EF4-FFF2-40B4-BE49-F238E27FC236}">
                <a16:creationId xmlns:a16="http://schemas.microsoft.com/office/drawing/2014/main" id="{A8AFE866-0D9D-4AA3-B91A-75AD9B32F433}"/>
              </a:ext>
            </a:extLst>
          </p:cNvPr>
          <p:cNvSpPr/>
          <p:nvPr/>
        </p:nvSpPr>
        <p:spPr>
          <a:xfrm>
            <a:off x="5954134" y="4724385"/>
            <a:ext cx="113418" cy="128129"/>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hlinkClick r:id="rId9" action="ppaction://hlinksldjump"/>
            <a:extLst>
              <a:ext uri="{FF2B5EF4-FFF2-40B4-BE49-F238E27FC236}">
                <a16:creationId xmlns:a16="http://schemas.microsoft.com/office/drawing/2014/main" id="{5C179E57-1F8F-43DE-AFB8-1A333B2DEE81}"/>
              </a:ext>
            </a:extLst>
          </p:cNvPr>
          <p:cNvSpPr/>
          <p:nvPr/>
        </p:nvSpPr>
        <p:spPr>
          <a:xfrm>
            <a:off x="8311660" y="4595441"/>
            <a:ext cx="726831" cy="372546"/>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latin typeface="Lato Light" panose="020B0604020202020204" charset="0"/>
              </a:rPr>
              <a:t>OOCC</a:t>
            </a:r>
          </a:p>
        </p:txBody>
      </p:sp>
      <p:sp>
        <p:nvSpPr>
          <p:cNvPr id="12" name="Rectángulo 11">
            <a:hlinkClick r:id="rId10" action="ppaction://hlinksldjump"/>
            <a:extLst>
              <a:ext uri="{FF2B5EF4-FFF2-40B4-BE49-F238E27FC236}">
                <a16:creationId xmlns:a16="http://schemas.microsoft.com/office/drawing/2014/main" id="{7F1862F8-E289-49FE-8300-CD960A9BC197}"/>
              </a:ext>
            </a:extLst>
          </p:cNvPr>
          <p:cNvSpPr/>
          <p:nvPr/>
        </p:nvSpPr>
        <p:spPr>
          <a:xfrm>
            <a:off x="8311661" y="4138245"/>
            <a:ext cx="726831" cy="372546"/>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latin typeface="Lato Light" panose="020B0604020202020204" charset="0"/>
              </a:rPr>
              <a:t>Plazo Ejecución</a:t>
            </a:r>
          </a:p>
        </p:txBody>
      </p:sp>
      <p:sp>
        <p:nvSpPr>
          <p:cNvPr id="14" name="CuadroTexto 13">
            <a:extLst>
              <a:ext uri="{FF2B5EF4-FFF2-40B4-BE49-F238E27FC236}">
                <a16:creationId xmlns:a16="http://schemas.microsoft.com/office/drawing/2014/main" id="{1606E82B-8A69-4378-BDB5-968163E96AB1}"/>
              </a:ext>
            </a:extLst>
          </p:cNvPr>
          <p:cNvSpPr txBox="1"/>
          <p:nvPr/>
        </p:nvSpPr>
        <p:spPr>
          <a:xfrm>
            <a:off x="540037" y="1114325"/>
            <a:ext cx="7748178" cy="3231654"/>
          </a:xfrm>
          <a:prstGeom prst="rect">
            <a:avLst/>
          </a:prstGeom>
          <a:noFill/>
        </p:spPr>
        <p:txBody>
          <a:bodyPr wrap="square" rtlCol="0">
            <a:spAutoFit/>
          </a:bodyPr>
          <a:lstStyle/>
          <a:p>
            <a:pPr algn="just">
              <a:spcAft>
                <a:spcPts val="600"/>
              </a:spcAft>
              <a:buClr>
                <a:srgbClr val="544F52"/>
              </a:buClr>
            </a:pPr>
            <a:r>
              <a:rPr lang="es-ES" b="1" dirty="0">
                <a:solidFill>
                  <a:srgbClr val="544F52"/>
                </a:solidFill>
                <a:latin typeface="Lato Light" panose="020B0604020202020204" charset="0"/>
              </a:rPr>
              <a:t>d.1  Fase de Inversión</a:t>
            </a:r>
          </a:p>
          <a:p>
            <a:pPr marL="285750" indent="-28575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Análisis Factorial </a:t>
            </a:r>
            <a:r>
              <a:rPr lang="es-MX" dirty="0">
                <a:solidFill>
                  <a:srgbClr val="544F52"/>
                </a:solidFill>
                <a:latin typeface="Lato Light" panose="020B0604020202020204" charset="0"/>
              </a:rPr>
              <a:t>Diferencias en Inversión Total Ex – Ante vs Ex – Post sin IVA (MM$ 2014)</a:t>
            </a:r>
            <a:r>
              <a:rPr lang="es-ES" dirty="0">
                <a:solidFill>
                  <a:srgbClr val="544F52"/>
                </a:solidFill>
                <a:latin typeface="Lato Light" panose="020B0604020202020204" charset="0"/>
              </a:rPr>
              <a:t>  </a:t>
            </a:r>
          </a:p>
          <a:p>
            <a:pPr algn="just">
              <a:spcAft>
                <a:spcPts val="600"/>
              </a:spcAft>
              <a:buClr>
                <a:srgbClr val="544F52"/>
              </a:buClr>
            </a:pPr>
            <a:endParaRPr lang="es-ES"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algn="just">
              <a:spcAft>
                <a:spcPts val="600"/>
              </a:spcAft>
              <a:buClr>
                <a:srgbClr val="544F52"/>
              </a:buClr>
            </a:pPr>
            <a:endParaRPr lang="es-MX"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MX"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MX"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MX" dirty="0">
              <a:solidFill>
                <a:srgbClr val="544F52"/>
              </a:solidFill>
              <a:latin typeface="Lato Light" panose="020B0604020202020204" charset="0"/>
            </a:endParaRPr>
          </a:p>
          <a:p>
            <a:pPr algn="just">
              <a:spcAft>
                <a:spcPts val="600"/>
              </a:spcAft>
              <a:buClr>
                <a:srgbClr val="544F52"/>
              </a:buClr>
            </a:pPr>
            <a:endParaRPr lang="es-MX" dirty="0">
              <a:solidFill>
                <a:srgbClr val="544F52"/>
              </a:solidFill>
              <a:latin typeface="Lato Light" panose="020B0604020202020204" charset="0"/>
            </a:endParaRPr>
          </a:p>
        </p:txBody>
      </p:sp>
    </p:spTree>
    <p:extLst>
      <p:ext uri="{BB962C8B-B14F-4D97-AF65-F5344CB8AC3E}">
        <p14:creationId xmlns:p14="http://schemas.microsoft.com/office/powerpoint/2010/main" val="2975661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928460" cy="1831271"/>
          </a:xfrm>
          <a:prstGeom prst="rect">
            <a:avLst/>
          </a:prstGeom>
          <a:noFill/>
        </p:spPr>
        <p:txBody>
          <a:bodyPr wrap="square" rtlCol="0">
            <a:spAutoFit/>
          </a:bodyPr>
          <a:lstStyle/>
          <a:p>
            <a:pPr algn="just">
              <a:spcAft>
                <a:spcPts val="600"/>
              </a:spcAft>
              <a:buClr>
                <a:srgbClr val="544F52"/>
              </a:buClr>
            </a:pPr>
            <a:r>
              <a:rPr lang="es-ES" b="1" dirty="0">
                <a:solidFill>
                  <a:srgbClr val="544F52"/>
                </a:solidFill>
                <a:latin typeface="Lato Light" panose="020B0604020202020204" charset="0"/>
              </a:rPr>
              <a:t>d.2 Fase de Operación</a:t>
            </a:r>
          </a:p>
          <a:p>
            <a:pPr marL="285750" indent="-28575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La información recopilada y su desagregación dificultan la realización de un acabado análisis ex – post, puesto que no cumplen con los requisitos mínimos. </a:t>
            </a:r>
          </a:p>
          <a:p>
            <a:pPr marL="285750" indent="-28575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Dadas las serias limitantes de información sobre la operación efectiva del RS, se realizó la evaluación ex – post a nivel de costos de operación por componentes de costos y gastos para los 4 primeros años de operación.</a:t>
            </a:r>
          </a:p>
          <a:p>
            <a:pPr marL="285750" indent="-28575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Gastos de Operación Anual Ex – Ante y Ex – Post (MM$ 2014)</a:t>
            </a:r>
          </a:p>
        </p:txBody>
      </p:sp>
      <p:pic>
        <p:nvPicPr>
          <p:cNvPr id="7" name="Picture 3">
            <a:extLst>
              <a:ext uri="{FF2B5EF4-FFF2-40B4-BE49-F238E27FC236}">
                <a16:creationId xmlns:a16="http://schemas.microsoft.com/office/drawing/2014/main" id="{9B0E19CC-40EC-467C-A28D-BAA11ED66F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5041" y="2928839"/>
            <a:ext cx="3343408" cy="196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a:hlinkClick r:id="rId6" action="ppaction://hlinksldjump"/>
            <a:extLst>
              <a:ext uri="{FF2B5EF4-FFF2-40B4-BE49-F238E27FC236}">
                <a16:creationId xmlns:a16="http://schemas.microsoft.com/office/drawing/2014/main" id="{1D456520-2FD1-4E09-B9FC-1D00408B2A58}"/>
              </a:ext>
            </a:extLst>
          </p:cNvPr>
          <p:cNvSpPr/>
          <p:nvPr/>
        </p:nvSpPr>
        <p:spPr>
          <a:xfrm>
            <a:off x="7121773" y="2907324"/>
            <a:ext cx="1125411" cy="372546"/>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latin typeface="Lato Light" panose="020B0604020202020204" charset="0"/>
              </a:rPr>
              <a:t>Remuneraciones</a:t>
            </a:r>
          </a:p>
        </p:txBody>
      </p:sp>
      <p:sp>
        <p:nvSpPr>
          <p:cNvPr id="9" name="Rectángulo 8">
            <a:hlinkClick r:id="rId7" action="ppaction://hlinksldjump"/>
            <a:extLst>
              <a:ext uri="{FF2B5EF4-FFF2-40B4-BE49-F238E27FC236}">
                <a16:creationId xmlns:a16="http://schemas.microsoft.com/office/drawing/2014/main" id="{5AD01F74-4E13-4D75-920F-A44728376215}"/>
              </a:ext>
            </a:extLst>
          </p:cNvPr>
          <p:cNvSpPr/>
          <p:nvPr/>
        </p:nvSpPr>
        <p:spPr>
          <a:xfrm>
            <a:off x="7121773" y="3423137"/>
            <a:ext cx="1125411" cy="372546"/>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latin typeface="Lato Light" panose="020B0604020202020204" charset="0"/>
              </a:rPr>
              <a:t>Insumos</a:t>
            </a:r>
          </a:p>
        </p:txBody>
      </p:sp>
      <p:sp>
        <p:nvSpPr>
          <p:cNvPr id="10" name="Rectángulo 9">
            <a:hlinkClick r:id="rId8" action="ppaction://hlinksldjump"/>
            <a:extLst>
              <a:ext uri="{FF2B5EF4-FFF2-40B4-BE49-F238E27FC236}">
                <a16:creationId xmlns:a16="http://schemas.microsoft.com/office/drawing/2014/main" id="{CDA9AA07-5F18-48D4-9EDC-BF400F978921}"/>
              </a:ext>
            </a:extLst>
          </p:cNvPr>
          <p:cNvSpPr/>
          <p:nvPr/>
        </p:nvSpPr>
        <p:spPr>
          <a:xfrm>
            <a:off x="7121773" y="3927227"/>
            <a:ext cx="1125411" cy="372546"/>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latin typeface="Lato Light" panose="020B0604020202020204" charset="0"/>
              </a:rPr>
              <a:t>Maquinaria, Equipos y GG</a:t>
            </a:r>
          </a:p>
        </p:txBody>
      </p:sp>
      <p:sp>
        <p:nvSpPr>
          <p:cNvPr id="11" name="Rectángulo 10">
            <a:hlinkClick r:id="rId9" action="ppaction://hlinksldjump"/>
            <a:extLst>
              <a:ext uri="{FF2B5EF4-FFF2-40B4-BE49-F238E27FC236}">
                <a16:creationId xmlns:a16="http://schemas.microsoft.com/office/drawing/2014/main" id="{4D8CD058-A2E7-4CF5-A9D3-16E686338A29}"/>
              </a:ext>
            </a:extLst>
          </p:cNvPr>
          <p:cNvSpPr/>
          <p:nvPr/>
        </p:nvSpPr>
        <p:spPr>
          <a:xfrm>
            <a:off x="7121773" y="4466490"/>
            <a:ext cx="1125411" cy="372546"/>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latin typeface="Lato Light" panose="020B0604020202020204" charset="0"/>
              </a:rPr>
              <a:t>Seguimiento Ambiental</a:t>
            </a:r>
          </a:p>
        </p:txBody>
      </p:sp>
      <p:sp>
        <p:nvSpPr>
          <p:cNvPr id="12" name="Rectángulo 11">
            <a:hlinkClick r:id="rId10" action="ppaction://hlinksldjump"/>
            <a:extLst>
              <a:ext uri="{FF2B5EF4-FFF2-40B4-BE49-F238E27FC236}">
                <a16:creationId xmlns:a16="http://schemas.microsoft.com/office/drawing/2014/main" id="{B08782E3-B614-4718-96BE-7B73D66CE50D}"/>
              </a:ext>
            </a:extLst>
          </p:cNvPr>
          <p:cNvSpPr/>
          <p:nvPr/>
        </p:nvSpPr>
        <p:spPr>
          <a:xfrm>
            <a:off x="240324" y="4478214"/>
            <a:ext cx="1125411" cy="372546"/>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latin typeface="Lato Light" panose="020B0604020202020204" charset="0"/>
              </a:rPr>
              <a:t>Zanjas</a:t>
            </a:r>
          </a:p>
        </p:txBody>
      </p:sp>
    </p:spTree>
    <p:extLst>
      <p:ext uri="{BB962C8B-B14F-4D97-AF65-F5344CB8AC3E}">
        <p14:creationId xmlns:p14="http://schemas.microsoft.com/office/powerpoint/2010/main" val="51343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928460" cy="754053"/>
          </a:xfrm>
          <a:prstGeom prst="rect">
            <a:avLst/>
          </a:prstGeom>
          <a:noFill/>
        </p:spPr>
        <p:txBody>
          <a:bodyPr wrap="square" rtlCol="0">
            <a:spAutoFit/>
          </a:bodyPr>
          <a:lstStyle/>
          <a:p>
            <a:pPr algn="just">
              <a:spcAft>
                <a:spcPts val="600"/>
              </a:spcAft>
              <a:buClr>
                <a:srgbClr val="544F52"/>
              </a:buClr>
            </a:pPr>
            <a:r>
              <a:rPr lang="es-ES" b="1" dirty="0">
                <a:solidFill>
                  <a:srgbClr val="544F52"/>
                </a:solidFill>
                <a:latin typeface="Lato Light" panose="020B0604020202020204" charset="0"/>
              </a:rPr>
              <a:t>d.3 Indicadores de Rentabilidad</a:t>
            </a:r>
          </a:p>
          <a:p>
            <a:pPr algn="just">
              <a:spcBef>
                <a:spcPts val="1200"/>
              </a:spcBef>
              <a:spcAft>
                <a:spcPts val="1200"/>
              </a:spcAft>
              <a:buClr>
                <a:srgbClr val="544F52"/>
              </a:buClr>
            </a:pPr>
            <a:endParaRPr lang="es-MX" dirty="0">
              <a:solidFill>
                <a:srgbClr val="544F52"/>
              </a:solidFill>
              <a:latin typeface="Lato Light" panose="020B0604020202020204" charset="0"/>
            </a:endParaRPr>
          </a:p>
        </p:txBody>
      </p:sp>
      <p:pic>
        <p:nvPicPr>
          <p:cNvPr id="2" name="Imagen 1">
            <a:extLst>
              <a:ext uri="{FF2B5EF4-FFF2-40B4-BE49-F238E27FC236}">
                <a16:creationId xmlns:a16="http://schemas.microsoft.com/office/drawing/2014/main" id="{89E57050-BFE6-4922-B606-55661899DF43}"/>
              </a:ext>
            </a:extLst>
          </p:cNvPr>
          <p:cNvPicPr>
            <a:picLocks noChangeAspect="1"/>
          </p:cNvPicPr>
          <p:nvPr/>
        </p:nvPicPr>
        <p:blipFill>
          <a:blip r:embed="rId5"/>
          <a:stretch>
            <a:fillRect/>
          </a:stretch>
        </p:blipFill>
        <p:spPr>
          <a:xfrm>
            <a:off x="1269816" y="1504555"/>
            <a:ext cx="6604367" cy="3470813"/>
          </a:xfrm>
          <a:prstGeom prst="rect">
            <a:avLst/>
          </a:prstGeom>
        </p:spPr>
      </p:pic>
    </p:spTree>
    <p:extLst>
      <p:ext uri="{BB962C8B-B14F-4D97-AF65-F5344CB8AC3E}">
        <p14:creationId xmlns:p14="http://schemas.microsoft.com/office/powerpoint/2010/main" val="2286544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3200876"/>
          </a:xfrm>
          <a:prstGeom prst="rect">
            <a:avLst/>
          </a:prstGeom>
          <a:noFill/>
        </p:spPr>
        <p:txBody>
          <a:bodyPr wrap="square" rtlCol="0">
            <a:spAutoFit/>
          </a:bodyPr>
          <a:lstStyle/>
          <a:p>
            <a:pPr marL="342900" indent="-342900" algn="just">
              <a:spcAft>
                <a:spcPts val="600"/>
              </a:spcAft>
              <a:buClr>
                <a:srgbClr val="544F52"/>
              </a:buClr>
              <a:buFont typeface="+mj-lt"/>
              <a:buAutoNum type="arabicPeriod" startAt="3"/>
            </a:pPr>
            <a:r>
              <a:rPr lang="es-CL" b="1" dirty="0">
                <a:solidFill>
                  <a:srgbClr val="544F52"/>
                </a:solidFill>
                <a:latin typeface="Lato Light" panose="020B0604020202020204" charset="0"/>
              </a:rPr>
              <a:t>Relleno Sanitario Huasco, BIP: 30086288-0</a:t>
            </a:r>
          </a:p>
          <a:p>
            <a:pPr marL="285750" indent="-28575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Esta iniciativa busca dar una solución definitiva a la disposición final de los residuos domiciliarios y asimilables, conjuntamente para las comunas de Vallenar, Huasco, Alto del Carmen y Freirina (en adelante “Provincia del Huasco”), que cumpla con los estándares ambientales y sanitarios vigentes en el país y que considere un 100% de cobertura.</a:t>
            </a:r>
          </a:p>
          <a:p>
            <a:pPr marL="285750" indent="-28575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La Provincia del Huasco disponía sus residuos sólidos domiciliarios en 3 lugares diferentes; el primero ubicado en la comuna de Huasco a 2,5 km del radio urbano al sur de la ciudad; el segundo en Freirina a 3 km del radio urbano al sur de la ciudad y el último ubicado en la comuna de Vallenar a 2,5 km de la Ruta 5 Norte, al nororiente de la ciudad, ninguno de los cuales contaba con autorización ambiental.</a:t>
            </a:r>
          </a:p>
          <a:p>
            <a:pPr marL="285750" indent="-28575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Ninguno de estos vertederos era sostenible en el tiempo, dado al no cumplimiento de las exigencias sanitarias y ambientales vigentes en el país.</a:t>
            </a:r>
          </a:p>
          <a:p>
            <a:pPr algn="just">
              <a:spcAft>
                <a:spcPts val="600"/>
              </a:spcAft>
              <a:buClr>
                <a:srgbClr val="544F52"/>
              </a:buClr>
            </a:pPr>
            <a:endParaRPr lang="es-CL" b="1" dirty="0">
              <a:solidFill>
                <a:srgbClr val="544F52"/>
              </a:solidFill>
              <a:latin typeface="Lato Light" panose="020B0604020202020204" charset="0"/>
            </a:endParaRPr>
          </a:p>
        </p:txBody>
      </p:sp>
    </p:spTree>
    <p:extLst>
      <p:ext uri="{BB962C8B-B14F-4D97-AF65-F5344CB8AC3E}">
        <p14:creationId xmlns:p14="http://schemas.microsoft.com/office/powerpoint/2010/main" val="371245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080075" y="1114325"/>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Marco Conceptual </a:t>
            </a: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pic>
        <p:nvPicPr>
          <p:cNvPr id="11" name="Google Shape;85;p16">
            <a:extLst>
              <a:ext uri="{FF2B5EF4-FFF2-40B4-BE49-F238E27FC236}">
                <a16:creationId xmlns:a16="http://schemas.microsoft.com/office/drawing/2014/main" id="{C539A132-4912-4B4A-825D-4C746D7F047A}"/>
              </a:ext>
            </a:extLst>
          </p:cNvPr>
          <p:cNvPicPr preferRelativeResize="0"/>
          <p:nvPr/>
        </p:nvPicPr>
        <p:blipFill rotWithShape="1">
          <a:blip r:embed="rId4">
            <a:alphaModFix amt="35000"/>
          </a:blip>
          <a:srcRect l="21309"/>
          <a:stretch/>
        </p:blipFill>
        <p:spPr>
          <a:xfrm flipH="1">
            <a:off x="5400881" y="1235920"/>
            <a:ext cx="3743119" cy="3907580"/>
          </a:xfrm>
          <a:prstGeom prst="rect">
            <a:avLst/>
          </a:prstGeom>
          <a:noFill/>
          <a:ln>
            <a:noFill/>
          </a:ln>
        </p:spPr>
      </p:pic>
    </p:spTree>
    <p:extLst>
      <p:ext uri="{BB962C8B-B14F-4D97-AF65-F5344CB8AC3E}">
        <p14:creationId xmlns:p14="http://schemas.microsoft.com/office/powerpoint/2010/main" val="2592288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523220"/>
          </a:xfrm>
          <a:prstGeom prst="rect">
            <a:avLst/>
          </a:prstGeom>
          <a:noFill/>
        </p:spPr>
        <p:txBody>
          <a:bodyPr wrap="square" rtlCol="0">
            <a:spAutoFit/>
          </a:bodyPr>
          <a:lstStyle/>
          <a:p>
            <a:pPr marL="342900" indent="-342900" algn="just">
              <a:spcAft>
                <a:spcPts val="600"/>
              </a:spcAft>
              <a:buClr>
                <a:srgbClr val="544F52"/>
              </a:buClr>
              <a:buFont typeface="+mj-lt"/>
              <a:buAutoNum type="alphaLcParenR" startAt="2"/>
            </a:pPr>
            <a:r>
              <a:rPr lang="es-ES" b="1" dirty="0">
                <a:solidFill>
                  <a:srgbClr val="544F52"/>
                </a:solidFill>
                <a:latin typeface="Lato Light" panose="020B0604020202020204" charset="0"/>
              </a:rPr>
              <a:t>Área de Estudio y Área de Influencia :</a:t>
            </a:r>
            <a:r>
              <a:rPr lang="es-ES" dirty="0">
                <a:solidFill>
                  <a:srgbClr val="544F52"/>
                </a:solidFill>
                <a:latin typeface="Lato Light" panose="020B0604020202020204" charset="0"/>
              </a:rPr>
              <a:t> Esta iniciativa de inversión se encuentra ubicada en la Región del Atacama, en la Provincia de Huasco, específicamente en la comuna de Vallenar.</a:t>
            </a:r>
            <a:endParaRPr lang="es-CL" b="1" dirty="0">
              <a:solidFill>
                <a:srgbClr val="544F52"/>
              </a:solidFill>
              <a:latin typeface="Lato Light" panose="020B0604020202020204" charset="0"/>
            </a:endParaRPr>
          </a:p>
        </p:txBody>
      </p:sp>
      <p:grpSp>
        <p:nvGrpSpPr>
          <p:cNvPr id="4" name="Group 3">
            <a:extLst>
              <a:ext uri="{FF2B5EF4-FFF2-40B4-BE49-F238E27FC236}">
                <a16:creationId xmlns:a16="http://schemas.microsoft.com/office/drawing/2014/main" id="{4496C3E7-3D02-4873-9F6D-A69D7B10EE23}"/>
              </a:ext>
            </a:extLst>
          </p:cNvPr>
          <p:cNvGrpSpPr/>
          <p:nvPr/>
        </p:nvGrpSpPr>
        <p:grpSpPr>
          <a:xfrm>
            <a:off x="1080075" y="1750164"/>
            <a:ext cx="2176692" cy="3152236"/>
            <a:chOff x="1080075" y="1750164"/>
            <a:chExt cx="2176692" cy="3152236"/>
          </a:xfrm>
        </p:grpSpPr>
        <p:pic>
          <p:nvPicPr>
            <p:cNvPr id="11" name="15 Imagen" descr="3_division_politico_administr_ATACAMA1">
              <a:extLst>
                <a:ext uri="{FF2B5EF4-FFF2-40B4-BE49-F238E27FC236}">
                  <a16:creationId xmlns:a16="http://schemas.microsoft.com/office/drawing/2014/main" id="{573757B2-F9D8-497B-8EE9-0E60D8E2736D}"/>
                </a:ext>
              </a:extLst>
            </p:cNvPr>
            <p:cNvPicPr/>
            <p:nvPr/>
          </p:nvPicPr>
          <p:blipFill>
            <a:blip r:embed="rId5">
              <a:extLst>
                <a:ext uri="{28A0092B-C50C-407E-A947-70E740481C1C}">
                  <a14:useLocalDpi xmlns:a14="http://schemas.microsoft.com/office/drawing/2010/main" val="0"/>
                </a:ext>
              </a:extLst>
            </a:blip>
            <a:srcRect l="10739" t="4704" r="6689" b="17204"/>
            <a:stretch>
              <a:fillRect/>
            </a:stretch>
          </p:blipFill>
          <p:spPr bwMode="auto">
            <a:xfrm>
              <a:off x="1080075" y="1750164"/>
              <a:ext cx="2176692" cy="3152236"/>
            </a:xfrm>
            <a:prstGeom prst="rect">
              <a:avLst/>
            </a:prstGeom>
            <a:noFill/>
            <a:ln>
              <a:solidFill>
                <a:schemeClr val="tx1"/>
              </a:solidFill>
            </a:ln>
          </p:spPr>
        </p:pic>
        <p:sp>
          <p:nvSpPr>
            <p:cNvPr id="14" name="Elipse 4">
              <a:extLst>
                <a:ext uri="{FF2B5EF4-FFF2-40B4-BE49-F238E27FC236}">
                  <a16:creationId xmlns:a16="http://schemas.microsoft.com/office/drawing/2014/main" id="{7556D0F5-42E4-469B-B7D5-CD640BCD0715}"/>
                </a:ext>
              </a:extLst>
            </p:cNvPr>
            <p:cNvSpPr/>
            <p:nvPr/>
          </p:nvSpPr>
          <p:spPr>
            <a:xfrm rot="807843">
              <a:off x="1152045" y="3905705"/>
              <a:ext cx="1265049" cy="767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grpSp>
      <p:sp>
        <p:nvSpPr>
          <p:cNvPr id="15" name="CuadroTexto 12">
            <a:extLst>
              <a:ext uri="{FF2B5EF4-FFF2-40B4-BE49-F238E27FC236}">
                <a16:creationId xmlns:a16="http://schemas.microsoft.com/office/drawing/2014/main" id="{C4FAA9E6-E5E0-4725-9C4D-CEDBF886D0FD}"/>
              </a:ext>
            </a:extLst>
          </p:cNvPr>
          <p:cNvSpPr txBox="1"/>
          <p:nvPr/>
        </p:nvSpPr>
        <p:spPr>
          <a:xfrm>
            <a:off x="3507289" y="1750164"/>
            <a:ext cx="4969580" cy="2108269"/>
          </a:xfrm>
          <a:prstGeom prst="rect">
            <a:avLst/>
          </a:prstGeom>
          <a:noFill/>
        </p:spPr>
        <p:txBody>
          <a:bodyPr wrap="square" rtlCol="0">
            <a:spAutoFit/>
          </a:bodyPr>
          <a:lstStyle/>
          <a:p>
            <a:pPr marL="342900" indent="-34290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El RS se encuentra emplazado en un sitio de aproximadamente 40 </a:t>
            </a:r>
            <a:r>
              <a:rPr lang="es-MX" dirty="0" err="1">
                <a:solidFill>
                  <a:srgbClr val="544F52"/>
                </a:solidFill>
                <a:latin typeface="Lato Light" panose="020B0604020202020204" charset="0"/>
              </a:rPr>
              <a:t>há</a:t>
            </a:r>
            <a:r>
              <a:rPr lang="es-MX" dirty="0">
                <a:solidFill>
                  <a:srgbClr val="544F52"/>
                </a:solidFill>
                <a:latin typeface="Lato Light" panose="020B0604020202020204" charset="0"/>
              </a:rPr>
              <a:t> a una distancia aproximada de 2,5 km de la Ruta 5 Norte, en el kilómetro 665 específicamente y conectado a través de un camino de tierra que se mantiene en buenas condiciones. </a:t>
            </a:r>
          </a:p>
          <a:p>
            <a:pPr marL="342900" indent="-34290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El RS se emplaza en el mismo sitio del anterior Vertedero Municipal de la comuna de Vallenar, ubicado a 3,7 Km en línea recta al Noroeste del centro de la Ciudad de Vallenar, capital de la comuna.</a:t>
            </a:r>
          </a:p>
        </p:txBody>
      </p:sp>
      <p:sp>
        <p:nvSpPr>
          <p:cNvPr id="2" name="CuadroTexto 1">
            <a:hlinkClick r:id="rId6" action="ppaction://hlinksldjump"/>
            <a:extLst>
              <a:ext uri="{FF2B5EF4-FFF2-40B4-BE49-F238E27FC236}">
                <a16:creationId xmlns:a16="http://schemas.microsoft.com/office/drawing/2014/main" id="{A46B404F-5D2E-44FA-AFC6-E95C839A32F1}"/>
              </a:ext>
            </a:extLst>
          </p:cNvPr>
          <p:cNvSpPr txBox="1"/>
          <p:nvPr/>
        </p:nvSpPr>
        <p:spPr>
          <a:xfrm>
            <a:off x="8217876" y="4618893"/>
            <a:ext cx="797169" cy="246221"/>
          </a:xfrm>
          <a:prstGeom prst="rect">
            <a:avLst/>
          </a:prstGeom>
          <a:solidFill>
            <a:srgbClr val="544F52"/>
          </a:solidFill>
          <a:ln>
            <a:noFill/>
          </a:ln>
        </p:spPr>
        <p:txBody>
          <a:bodyPr wrap="square" rtlCol="0">
            <a:spAutoFit/>
          </a:bodyPr>
          <a:lstStyle/>
          <a:p>
            <a:pPr algn="ctr"/>
            <a:r>
              <a:rPr lang="es-CL" sz="1000" b="1" dirty="0">
                <a:solidFill>
                  <a:schemeClr val="bg1"/>
                </a:solidFill>
                <a:latin typeface="Lato Light" panose="020B0604020202020204" charset="0"/>
              </a:rPr>
              <a:t>Foto</a:t>
            </a:r>
          </a:p>
        </p:txBody>
      </p:sp>
    </p:spTree>
    <p:extLst>
      <p:ext uri="{BB962C8B-B14F-4D97-AF65-F5344CB8AC3E}">
        <p14:creationId xmlns:p14="http://schemas.microsoft.com/office/powerpoint/2010/main" val="3759913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1831271"/>
          </a:xfrm>
          <a:prstGeom prst="rect">
            <a:avLst/>
          </a:prstGeom>
          <a:noFill/>
        </p:spPr>
        <p:txBody>
          <a:bodyPr wrap="square" rtlCol="0">
            <a:spAutoFit/>
          </a:bodyPr>
          <a:lstStyle/>
          <a:p>
            <a:pPr marL="342900" indent="-342900" algn="just">
              <a:spcAft>
                <a:spcPts val="600"/>
              </a:spcAft>
              <a:buClr>
                <a:srgbClr val="544F52"/>
              </a:buClr>
              <a:buFont typeface="+mj-lt"/>
              <a:buAutoNum type="alphaLcParenR" startAt="3"/>
            </a:pPr>
            <a:r>
              <a:rPr lang="es-ES" b="1" dirty="0">
                <a:solidFill>
                  <a:srgbClr val="544F52"/>
                </a:solidFill>
                <a:latin typeface="Lato Light" panose="020B0604020202020204" charset="0"/>
              </a:rPr>
              <a:t>Población Proyectada y Estimación de Demanda:</a:t>
            </a: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Esta iniciativa fue ingresada al Sistema Nacional de Inversiones el año 2010 y su evaluación económica consideraba el inicio de su operación a principios del año 2013. </a:t>
            </a:r>
          </a:p>
          <a:p>
            <a:pPr marL="342900" indent="-34290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Sin embargo, la operación del RS comenzó el 16 de junio de 2014, en el 2do año proyectado de operación en la etapa de pre inversión. Dado lo anterior, la comparación ex – ante versus ex – post, se desarrollará a partir del 2014, es decir, del año 3 de los flujos de operación ex ante.</a:t>
            </a:r>
          </a:p>
          <a:p>
            <a:pPr marL="342900" indent="-34290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Tasas de Crecimiento Poblacional Intercensal.</a:t>
            </a:r>
          </a:p>
        </p:txBody>
      </p:sp>
      <p:pic>
        <p:nvPicPr>
          <p:cNvPr id="2" name="Imagen 1">
            <a:extLst>
              <a:ext uri="{FF2B5EF4-FFF2-40B4-BE49-F238E27FC236}">
                <a16:creationId xmlns:a16="http://schemas.microsoft.com/office/drawing/2014/main" id="{4C8599E8-5BCB-4C93-8FB3-CBA396C5B2A1}"/>
              </a:ext>
            </a:extLst>
          </p:cNvPr>
          <p:cNvPicPr>
            <a:picLocks noChangeAspect="1"/>
          </p:cNvPicPr>
          <p:nvPr/>
        </p:nvPicPr>
        <p:blipFill>
          <a:blip r:embed="rId5"/>
          <a:stretch>
            <a:fillRect/>
          </a:stretch>
        </p:blipFill>
        <p:spPr>
          <a:xfrm>
            <a:off x="2946153" y="3278046"/>
            <a:ext cx="3251695" cy="1565069"/>
          </a:xfrm>
          <a:prstGeom prst="rect">
            <a:avLst/>
          </a:prstGeom>
        </p:spPr>
      </p:pic>
    </p:spTree>
    <p:extLst>
      <p:ext uri="{BB962C8B-B14F-4D97-AF65-F5344CB8AC3E}">
        <p14:creationId xmlns:p14="http://schemas.microsoft.com/office/powerpoint/2010/main" val="2025096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2062103"/>
          </a:xfrm>
          <a:prstGeom prst="rect">
            <a:avLst/>
          </a:prstGeom>
          <a:noFill/>
        </p:spPr>
        <p:txBody>
          <a:bodyPr wrap="square" rtlCol="0">
            <a:spAutoFit/>
          </a:bodyPr>
          <a:lstStyle/>
          <a:p>
            <a:pPr marL="342900" indent="-34290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Proyección de Demanda</a:t>
            </a:r>
          </a:p>
          <a:p>
            <a:pPr marL="342900"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algn="just">
              <a:spcAft>
                <a:spcPts val="600"/>
              </a:spcAft>
              <a:buClr>
                <a:srgbClr val="544F52"/>
              </a:buClr>
            </a:pP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CL" dirty="0">
              <a:solidFill>
                <a:srgbClr val="544F52"/>
              </a:solidFill>
              <a:latin typeface="Lato Light" panose="020B0604020202020204" charset="0"/>
            </a:endParaRPr>
          </a:p>
        </p:txBody>
      </p:sp>
      <p:pic>
        <p:nvPicPr>
          <p:cNvPr id="2" name="Imagen 1">
            <a:extLst>
              <a:ext uri="{FF2B5EF4-FFF2-40B4-BE49-F238E27FC236}">
                <a16:creationId xmlns:a16="http://schemas.microsoft.com/office/drawing/2014/main" id="{01DE76B7-5AFA-41F5-B6A0-9330C152A712}"/>
              </a:ext>
            </a:extLst>
          </p:cNvPr>
          <p:cNvPicPr>
            <a:picLocks noChangeAspect="1"/>
          </p:cNvPicPr>
          <p:nvPr/>
        </p:nvPicPr>
        <p:blipFill>
          <a:blip r:embed="rId5"/>
          <a:stretch>
            <a:fillRect/>
          </a:stretch>
        </p:blipFill>
        <p:spPr>
          <a:xfrm>
            <a:off x="415637" y="1864255"/>
            <a:ext cx="8312727" cy="2985873"/>
          </a:xfrm>
          <a:prstGeom prst="rect">
            <a:avLst/>
          </a:prstGeom>
        </p:spPr>
      </p:pic>
    </p:spTree>
    <p:extLst>
      <p:ext uri="{BB962C8B-B14F-4D97-AF65-F5344CB8AC3E}">
        <p14:creationId xmlns:p14="http://schemas.microsoft.com/office/powerpoint/2010/main" val="1886812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2062103"/>
          </a:xfrm>
          <a:prstGeom prst="rect">
            <a:avLst/>
          </a:prstGeom>
          <a:noFill/>
        </p:spPr>
        <p:txBody>
          <a:bodyPr wrap="square" rtlCol="0">
            <a:spAutoFit/>
          </a:bodyPr>
          <a:lstStyle/>
          <a:p>
            <a:pPr marL="342900" indent="-34290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Proyección de Demanda (continuación)</a:t>
            </a:r>
          </a:p>
          <a:p>
            <a:pPr marL="342900"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algn="just">
              <a:spcAft>
                <a:spcPts val="600"/>
              </a:spcAft>
              <a:buClr>
                <a:srgbClr val="544F52"/>
              </a:buClr>
            </a:pPr>
            <a:endParaRPr lang="es-ES"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CL" dirty="0">
              <a:solidFill>
                <a:srgbClr val="544F52"/>
              </a:solidFill>
              <a:latin typeface="Lato Light" panose="020B0604020202020204" charset="0"/>
            </a:endParaRPr>
          </a:p>
        </p:txBody>
      </p:sp>
      <p:pic>
        <p:nvPicPr>
          <p:cNvPr id="2" name="Imagen 1">
            <a:extLst>
              <a:ext uri="{FF2B5EF4-FFF2-40B4-BE49-F238E27FC236}">
                <a16:creationId xmlns:a16="http://schemas.microsoft.com/office/drawing/2014/main" id="{546BC8B0-32EB-4C0A-83FC-4CC6AFF98E45}"/>
              </a:ext>
            </a:extLst>
          </p:cNvPr>
          <p:cNvPicPr>
            <a:picLocks noChangeAspect="1"/>
          </p:cNvPicPr>
          <p:nvPr/>
        </p:nvPicPr>
        <p:blipFill>
          <a:blip r:embed="rId5"/>
          <a:stretch>
            <a:fillRect/>
          </a:stretch>
        </p:blipFill>
        <p:spPr>
          <a:xfrm>
            <a:off x="1206923" y="1673340"/>
            <a:ext cx="6730154" cy="3297366"/>
          </a:xfrm>
          <a:prstGeom prst="rect">
            <a:avLst/>
          </a:prstGeom>
        </p:spPr>
      </p:pic>
    </p:spTree>
    <p:extLst>
      <p:ext uri="{BB962C8B-B14F-4D97-AF65-F5344CB8AC3E}">
        <p14:creationId xmlns:p14="http://schemas.microsoft.com/office/powerpoint/2010/main" val="1948149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4108817"/>
          </a:xfrm>
          <a:prstGeom prst="rect">
            <a:avLst/>
          </a:prstGeom>
          <a:noFill/>
        </p:spPr>
        <p:txBody>
          <a:bodyPr wrap="square" rtlCol="0">
            <a:spAutoFit/>
          </a:bodyPr>
          <a:lstStyle/>
          <a:p>
            <a:pPr marL="342900" indent="-342900" algn="just">
              <a:spcAft>
                <a:spcPts val="600"/>
              </a:spcAft>
              <a:buClr>
                <a:srgbClr val="544F52"/>
              </a:buClr>
              <a:buFont typeface="+mj-lt"/>
              <a:buAutoNum type="alphaLcParenR" startAt="4"/>
            </a:pPr>
            <a:r>
              <a:rPr lang="es-ES" b="1" dirty="0">
                <a:solidFill>
                  <a:srgbClr val="544F52"/>
                </a:solidFill>
                <a:latin typeface="Lato Light" panose="020B0604020202020204" charset="0"/>
              </a:rPr>
              <a:t>Evaluación Socio – Económica :</a:t>
            </a:r>
            <a:r>
              <a:rPr lang="es-ES" dirty="0">
                <a:solidFill>
                  <a:srgbClr val="544F52"/>
                </a:solidFill>
                <a:latin typeface="Lato Light" panose="020B0604020202020204" charset="0"/>
              </a:rPr>
              <a:t> La evaluación económica de esta iniciativa de inversión fue desarrollada por la Secretaría Comunal de Planificación del Departamento de Proyectos de la Municipalidad de Vallenar, en donde se consideraron </a:t>
            </a:r>
            <a:r>
              <a:rPr lang="es-ES" b="1" dirty="0">
                <a:solidFill>
                  <a:srgbClr val="544F52"/>
                </a:solidFill>
                <a:latin typeface="Lato Light" panose="020B0604020202020204" charset="0"/>
              </a:rPr>
              <a:t>dos</a:t>
            </a:r>
            <a:r>
              <a:rPr lang="es-ES" dirty="0">
                <a:solidFill>
                  <a:srgbClr val="544F52"/>
                </a:solidFill>
                <a:latin typeface="Lato Light" panose="020B0604020202020204" charset="0"/>
              </a:rPr>
              <a:t> alternativas de solución:</a:t>
            </a:r>
          </a:p>
          <a:p>
            <a:pPr marL="342900" indent="-34290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Alternativa 1: </a:t>
            </a:r>
            <a:r>
              <a:rPr lang="es-MX" dirty="0">
                <a:solidFill>
                  <a:srgbClr val="544F52"/>
                </a:solidFill>
                <a:latin typeface="Lato Light" panose="020B0604020202020204" charset="0"/>
              </a:rPr>
              <a:t>Construcción de dos RS, uno en la comuna de Vallenar y otro en la comuna de Huasco</a:t>
            </a:r>
            <a:r>
              <a:rPr lang="es-ES" dirty="0">
                <a:solidFill>
                  <a:srgbClr val="544F52"/>
                </a:solidFill>
                <a:latin typeface="Lato Light" panose="020B0604020202020204" charset="0"/>
              </a:rPr>
              <a:t>.</a:t>
            </a:r>
          </a:p>
          <a:p>
            <a:pPr marL="342900" indent="-34290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Alternativa 2: </a:t>
            </a:r>
            <a:r>
              <a:rPr lang="es-MX" dirty="0">
                <a:solidFill>
                  <a:srgbClr val="544F52"/>
                </a:solidFill>
                <a:latin typeface="Lato Light" panose="020B0604020202020204" charset="0"/>
              </a:rPr>
              <a:t>Construcción de un RS mancomunado para Provincia del Huasco ubicado en la comuna de Vallenar</a:t>
            </a:r>
            <a:r>
              <a:rPr lang="es-ES" dirty="0">
                <a:solidFill>
                  <a:srgbClr val="544F52"/>
                </a:solidFill>
                <a:latin typeface="Lato Light" panose="020B0604020202020204" charset="0"/>
              </a:rPr>
              <a:t>.</a:t>
            </a:r>
          </a:p>
          <a:p>
            <a:pPr marL="285750" indent="-28575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Los resultado de la evaluación ex – ante fueron los siguientes:</a:t>
            </a:r>
          </a:p>
          <a:p>
            <a:pPr marL="285750" indent="-28575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De acuerdo con estos indicadores se selecciona la Alternativa 2, dado que presenta el menor VACS.</a:t>
            </a:r>
          </a:p>
          <a:p>
            <a:pPr marL="342900" indent="-342900" algn="just">
              <a:spcAft>
                <a:spcPts val="600"/>
              </a:spcAft>
              <a:buClr>
                <a:srgbClr val="544F52"/>
              </a:buClr>
              <a:buFont typeface="+mj-lt"/>
              <a:buAutoNum type="arabicPeriod"/>
            </a:pPr>
            <a:endParaRPr lang="es-CL" sz="2000" dirty="0">
              <a:latin typeface="Lato Light" panose="020B0604020202020204" charset="0"/>
            </a:endParaRPr>
          </a:p>
        </p:txBody>
      </p:sp>
      <p:pic>
        <p:nvPicPr>
          <p:cNvPr id="2" name="Imagen 1">
            <a:extLst>
              <a:ext uri="{FF2B5EF4-FFF2-40B4-BE49-F238E27FC236}">
                <a16:creationId xmlns:a16="http://schemas.microsoft.com/office/drawing/2014/main" id="{0B974859-3213-4ED3-963B-104CA3A9C021}"/>
              </a:ext>
            </a:extLst>
          </p:cNvPr>
          <p:cNvPicPr>
            <a:picLocks noChangeAspect="1"/>
          </p:cNvPicPr>
          <p:nvPr/>
        </p:nvPicPr>
        <p:blipFill>
          <a:blip r:embed="rId5"/>
          <a:stretch>
            <a:fillRect/>
          </a:stretch>
        </p:blipFill>
        <p:spPr>
          <a:xfrm>
            <a:off x="2826923" y="3265415"/>
            <a:ext cx="3490152" cy="863487"/>
          </a:xfrm>
          <a:prstGeom prst="rect">
            <a:avLst/>
          </a:prstGeom>
        </p:spPr>
      </p:pic>
      <p:sp>
        <p:nvSpPr>
          <p:cNvPr id="3" name="CuadroTexto 2">
            <a:hlinkClick r:id="rId6" action="ppaction://hlinksldjump"/>
            <a:extLst>
              <a:ext uri="{FF2B5EF4-FFF2-40B4-BE49-F238E27FC236}">
                <a16:creationId xmlns:a16="http://schemas.microsoft.com/office/drawing/2014/main" id="{B07CBBD2-B88F-47E8-B2E0-A072FA9E7180}"/>
              </a:ext>
            </a:extLst>
          </p:cNvPr>
          <p:cNvSpPr txBox="1"/>
          <p:nvPr/>
        </p:nvSpPr>
        <p:spPr>
          <a:xfrm>
            <a:off x="7549658" y="4595447"/>
            <a:ext cx="1348154" cy="400110"/>
          </a:xfrm>
          <a:prstGeom prst="rect">
            <a:avLst/>
          </a:prstGeom>
          <a:solidFill>
            <a:srgbClr val="544F52"/>
          </a:solidFill>
          <a:ln>
            <a:noFill/>
          </a:ln>
        </p:spPr>
        <p:txBody>
          <a:bodyPr wrap="square" rtlCol="0">
            <a:spAutoFit/>
          </a:bodyPr>
          <a:lstStyle/>
          <a:p>
            <a:pPr algn="ctr"/>
            <a:r>
              <a:rPr lang="es-CL" sz="1000" b="1" dirty="0">
                <a:solidFill>
                  <a:schemeClr val="bg1"/>
                </a:solidFill>
                <a:latin typeface="Lato Light" panose="020B0604020202020204" charset="0"/>
              </a:rPr>
              <a:t>Comentarios </a:t>
            </a:r>
          </a:p>
          <a:p>
            <a:pPr algn="ctr"/>
            <a:r>
              <a:rPr lang="es-CL" sz="1000" b="1" dirty="0" err="1">
                <a:solidFill>
                  <a:schemeClr val="bg1"/>
                </a:solidFill>
                <a:latin typeface="Lato Light" panose="020B0604020202020204" charset="0"/>
              </a:rPr>
              <a:t>Ev</a:t>
            </a:r>
            <a:r>
              <a:rPr lang="es-CL" sz="1000" b="1" dirty="0">
                <a:solidFill>
                  <a:schemeClr val="bg1"/>
                </a:solidFill>
                <a:latin typeface="Lato Light" panose="020B0604020202020204" charset="0"/>
              </a:rPr>
              <a:t>. Económica</a:t>
            </a:r>
          </a:p>
        </p:txBody>
      </p:sp>
    </p:spTree>
    <p:extLst>
      <p:ext uri="{BB962C8B-B14F-4D97-AF65-F5344CB8AC3E}">
        <p14:creationId xmlns:p14="http://schemas.microsoft.com/office/powerpoint/2010/main" val="2409636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2569934"/>
          </a:xfrm>
          <a:prstGeom prst="rect">
            <a:avLst/>
          </a:prstGeom>
          <a:noFill/>
        </p:spPr>
        <p:txBody>
          <a:bodyPr wrap="square" rtlCol="0">
            <a:spAutoFit/>
          </a:bodyPr>
          <a:lstStyle/>
          <a:p>
            <a:pPr algn="just">
              <a:spcAft>
                <a:spcPts val="600"/>
              </a:spcAft>
              <a:buClr>
                <a:srgbClr val="544F52"/>
              </a:buClr>
            </a:pPr>
            <a:r>
              <a:rPr lang="es-ES" b="1" dirty="0">
                <a:solidFill>
                  <a:srgbClr val="544F52"/>
                </a:solidFill>
                <a:latin typeface="Lato Light" panose="020B0604020202020204" charset="0"/>
              </a:rPr>
              <a:t>d.1  Fase de Inversión</a:t>
            </a:r>
          </a:p>
          <a:p>
            <a:pPr marL="285750" indent="-28575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Análisis Factorial Diferencias en Inversión Total Ex – Ante vs Ex – Post sin IVA (MM$ diciembre 2012)</a:t>
            </a:r>
          </a:p>
          <a:p>
            <a:pPr algn="just">
              <a:spcAft>
                <a:spcPts val="600"/>
              </a:spcAft>
              <a:buClr>
                <a:srgbClr val="544F52"/>
              </a:buClr>
            </a:pPr>
            <a:endParaRPr lang="es-ES" b="1" dirty="0">
              <a:solidFill>
                <a:srgbClr val="544F52"/>
              </a:solidFill>
              <a:latin typeface="Lato Light" panose="020B0604020202020204" charset="0"/>
            </a:endParaRPr>
          </a:p>
          <a:p>
            <a:pPr algn="just">
              <a:spcAft>
                <a:spcPts val="600"/>
              </a:spcAft>
              <a:buClr>
                <a:srgbClr val="544F52"/>
              </a:buClr>
            </a:pPr>
            <a:endParaRPr lang="es-ES"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algn="just">
              <a:spcAft>
                <a:spcPts val="600"/>
              </a:spcAft>
              <a:buClr>
                <a:srgbClr val="544F52"/>
              </a:buClr>
            </a:pPr>
            <a:endParaRPr lang="es-MX" dirty="0">
              <a:solidFill>
                <a:srgbClr val="544F52"/>
              </a:solidFill>
              <a:latin typeface="Lato Light" panose="020B0604020202020204" charset="0"/>
            </a:endParaRPr>
          </a:p>
        </p:txBody>
      </p:sp>
      <p:pic>
        <p:nvPicPr>
          <p:cNvPr id="9" name="Picture 2">
            <a:extLst>
              <a:ext uri="{FF2B5EF4-FFF2-40B4-BE49-F238E27FC236}">
                <a16:creationId xmlns:a16="http://schemas.microsoft.com/office/drawing/2014/main" id="{206DEDD0-7DDA-435F-8771-DF2D56E491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650" y="1867624"/>
            <a:ext cx="56007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a:hlinkClick r:id="rId6" action="ppaction://hlinksldjump"/>
            <a:extLst>
              <a:ext uri="{FF2B5EF4-FFF2-40B4-BE49-F238E27FC236}">
                <a16:creationId xmlns:a16="http://schemas.microsoft.com/office/drawing/2014/main" id="{70C8E11A-FD27-434F-B58E-315283953221}"/>
              </a:ext>
            </a:extLst>
          </p:cNvPr>
          <p:cNvSpPr/>
          <p:nvPr/>
        </p:nvSpPr>
        <p:spPr>
          <a:xfrm>
            <a:off x="4617707" y="4689215"/>
            <a:ext cx="113418" cy="128129"/>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hlinkClick r:id="rId7" action="ppaction://hlinksldjump"/>
            <a:extLst>
              <a:ext uri="{FF2B5EF4-FFF2-40B4-BE49-F238E27FC236}">
                <a16:creationId xmlns:a16="http://schemas.microsoft.com/office/drawing/2014/main" id="{C34CC576-D2DF-4840-A0F1-EAC5866C0FAE}"/>
              </a:ext>
            </a:extLst>
          </p:cNvPr>
          <p:cNvSpPr/>
          <p:nvPr/>
        </p:nvSpPr>
        <p:spPr>
          <a:xfrm>
            <a:off x="8311660" y="4595441"/>
            <a:ext cx="726831" cy="372546"/>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latin typeface="Lato Light" panose="020B0604020202020204" charset="0"/>
              </a:rPr>
              <a:t>OOCC</a:t>
            </a:r>
          </a:p>
        </p:txBody>
      </p:sp>
      <p:sp>
        <p:nvSpPr>
          <p:cNvPr id="12" name="Rectángulo 11">
            <a:hlinkClick r:id="rId8" action="ppaction://hlinksldjump"/>
            <a:extLst>
              <a:ext uri="{FF2B5EF4-FFF2-40B4-BE49-F238E27FC236}">
                <a16:creationId xmlns:a16="http://schemas.microsoft.com/office/drawing/2014/main" id="{2C674A84-5C22-41C2-AA8A-66746E979C9A}"/>
              </a:ext>
            </a:extLst>
          </p:cNvPr>
          <p:cNvSpPr/>
          <p:nvPr/>
        </p:nvSpPr>
        <p:spPr>
          <a:xfrm>
            <a:off x="8311661" y="4138245"/>
            <a:ext cx="726831" cy="372546"/>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latin typeface="Lato Light" panose="020B0604020202020204" charset="0"/>
              </a:rPr>
              <a:t>Plazo Ejecución</a:t>
            </a:r>
          </a:p>
        </p:txBody>
      </p:sp>
    </p:spTree>
    <p:extLst>
      <p:ext uri="{BB962C8B-B14F-4D97-AF65-F5344CB8AC3E}">
        <p14:creationId xmlns:p14="http://schemas.microsoft.com/office/powerpoint/2010/main" val="1121307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928460" cy="3154710"/>
          </a:xfrm>
          <a:prstGeom prst="rect">
            <a:avLst/>
          </a:prstGeom>
          <a:noFill/>
        </p:spPr>
        <p:txBody>
          <a:bodyPr wrap="square" rtlCol="0">
            <a:spAutoFit/>
          </a:bodyPr>
          <a:lstStyle/>
          <a:p>
            <a:pPr algn="just">
              <a:spcAft>
                <a:spcPts val="600"/>
              </a:spcAft>
              <a:buClr>
                <a:srgbClr val="544F52"/>
              </a:buClr>
            </a:pPr>
            <a:r>
              <a:rPr lang="es-ES" b="1" dirty="0">
                <a:solidFill>
                  <a:srgbClr val="544F52"/>
                </a:solidFill>
                <a:latin typeface="Lato Light" panose="020B0604020202020204" charset="0"/>
              </a:rPr>
              <a:t>d.2 Fase de Operación</a:t>
            </a:r>
          </a:p>
          <a:p>
            <a:pPr marL="285750" indent="-28575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La información recopilada y su desagregación dificultan la realización de un acabado análisis ex – post, puesto que no cumplen con los requisitos mínimos. </a:t>
            </a:r>
          </a:p>
          <a:p>
            <a:pPr marL="285750" indent="-28575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Tal como se mencionó anteriormente, el RS comenzó sus operaciones el año 2014; sin embargo, se realizó la comparación con la información ex – post recopilada para el periodo 2016 – 2019, es decir, con dos años de desfase.</a:t>
            </a:r>
          </a:p>
          <a:p>
            <a:pPr marL="285750" indent="-28575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Costos de Operación Anual Ex – Ante vs Ex – Post (MM$ diciembre 2012)</a:t>
            </a:r>
          </a:p>
          <a:p>
            <a:pPr marL="285750" indent="-285750" algn="just">
              <a:spcAft>
                <a:spcPts val="600"/>
              </a:spcAft>
              <a:buClr>
                <a:srgbClr val="544F52"/>
              </a:buClr>
              <a:buFont typeface="Arial" panose="020B0604020202020204" pitchFamily="34" charset="0"/>
              <a:buChar char="•"/>
            </a:pPr>
            <a:endParaRPr lang="es-MX"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MX" dirty="0">
              <a:solidFill>
                <a:srgbClr val="544F52"/>
              </a:solidFill>
              <a:latin typeface="Lato Light" panose="020B0604020202020204" charset="0"/>
            </a:endParaRPr>
          </a:p>
          <a:p>
            <a:pPr marL="285750" indent="-285750" algn="just">
              <a:spcAft>
                <a:spcPts val="600"/>
              </a:spcAft>
              <a:buClr>
                <a:srgbClr val="544F52"/>
              </a:buClr>
              <a:buFont typeface="Arial" panose="020B0604020202020204" pitchFamily="34" charset="0"/>
              <a:buChar char="•"/>
            </a:pPr>
            <a:endParaRPr lang="es-MX" dirty="0">
              <a:solidFill>
                <a:srgbClr val="544F52"/>
              </a:solidFill>
              <a:latin typeface="Lato Light" panose="020B0604020202020204" charset="0"/>
            </a:endParaRPr>
          </a:p>
          <a:p>
            <a:pPr marL="285750" indent="-285750" algn="just">
              <a:spcBef>
                <a:spcPts val="1200"/>
              </a:spcBef>
              <a:spcAft>
                <a:spcPts val="1200"/>
              </a:spcAft>
              <a:buClr>
                <a:srgbClr val="544F52"/>
              </a:buClr>
              <a:buFont typeface="Arial" panose="020B0604020202020204" pitchFamily="34" charset="0"/>
              <a:buChar char="•"/>
            </a:pPr>
            <a:endParaRPr lang="es-MX" dirty="0">
              <a:solidFill>
                <a:srgbClr val="544F52"/>
              </a:solidFill>
              <a:latin typeface="Lato Light" panose="020B0604020202020204" charset="0"/>
            </a:endParaRPr>
          </a:p>
        </p:txBody>
      </p:sp>
      <p:pic>
        <p:nvPicPr>
          <p:cNvPr id="7" name="Picture 3">
            <a:extLst>
              <a:ext uri="{FF2B5EF4-FFF2-40B4-BE49-F238E27FC236}">
                <a16:creationId xmlns:a16="http://schemas.microsoft.com/office/drawing/2014/main" id="{4CD2651B-3913-4D44-B035-8808588640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3006" y="3008512"/>
            <a:ext cx="3487284" cy="209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a:hlinkClick r:id="rId6" action="ppaction://hlinksldjump"/>
            <a:extLst>
              <a:ext uri="{FF2B5EF4-FFF2-40B4-BE49-F238E27FC236}">
                <a16:creationId xmlns:a16="http://schemas.microsoft.com/office/drawing/2014/main" id="{D8596FC0-5FEC-4077-9184-70531EF276F3}"/>
              </a:ext>
            </a:extLst>
          </p:cNvPr>
          <p:cNvSpPr/>
          <p:nvPr/>
        </p:nvSpPr>
        <p:spPr>
          <a:xfrm>
            <a:off x="7121773" y="3048000"/>
            <a:ext cx="1125411" cy="372546"/>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latin typeface="Lato Light" panose="020B0604020202020204" charset="0"/>
              </a:rPr>
              <a:t>Remuneraciones</a:t>
            </a:r>
          </a:p>
        </p:txBody>
      </p:sp>
      <p:sp>
        <p:nvSpPr>
          <p:cNvPr id="9" name="Rectángulo 8">
            <a:hlinkClick r:id="rId7" action="ppaction://hlinksldjump"/>
            <a:extLst>
              <a:ext uri="{FF2B5EF4-FFF2-40B4-BE49-F238E27FC236}">
                <a16:creationId xmlns:a16="http://schemas.microsoft.com/office/drawing/2014/main" id="{EDCD9E01-AB52-47EA-8791-073CA5AB9166}"/>
              </a:ext>
            </a:extLst>
          </p:cNvPr>
          <p:cNvSpPr/>
          <p:nvPr/>
        </p:nvSpPr>
        <p:spPr>
          <a:xfrm>
            <a:off x="7121773" y="3563813"/>
            <a:ext cx="1125411" cy="372546"/>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latin typeface="Lato Light" panose="020B0604020202020204" charset="0"/>
              </a:rPr>
              <a:t>Insumos</a:t>
            </a:r>
          </a:p>
        </p:txBody>
      </p:sp>
      <p:sp>
        <p:nvSpPr>
          <p:cNvPr id="10" name="Rectángulo 9">
            <a:hlinkClick r:id="rId8" action="ppaction://hlinksldjump"/>
            <a:extLst>
              <a:ext uri="{FF2B5EF4-FFF2-40B4-BE49-F238E27FC236}">
                <a16:creationId xmlns:a16="http://schemas.microsoft.com/office/drawing/2014/main" id="{8ADFC42C-B9AD-4A7E-BB09-1FB2A0333CF2}"/>
              </a:ext>
            </a:extLst>
          </p:cNvPr>
          <p:cNvSpPr/>
          <p:nvPr/>
        </p:nvSpPr>
        <p:spPr>
          <a:xfrm>
            <a:off x="7121773" y="4067903"/>
            <a:ext cx="1125411" cy="372546"/>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latin typeface="Lato Light" panose="020B0604020202020204" charset="0"/>
              </a:rPr>
              <a:t>Mantenimiento</a:t>
            </a:r>
          </a:p>
        </p:txBody>
      </p:sp>
      <p:sp>
        <p:nvSpPr>
          <p:cNvPr id="11" name="Rectángulo 10">
            <a:hlinkClick r:id="rId9" action="ppaction://hlinksldjump"/>
            <a:extLst>
              <a:ext uri="{FF2B5EF4-FFF2-40B4-BE49-F238E27FC236}">
                <a16:creationId xmlns:a16="http://schemas.microsoft.com/office/drawing/2014/main" id="{3A1E060F-377F-4240-B277-0780C7B8CF07}"/>
              </a:ext>
            </a:extLst>
          </p:cNvPr>
          <p:cNvSpPr/>
          <p:nvPr/>
        </p:nvSpPr>
        <p:spPr>
          <a:xfrm>
            <a:off x="7121773" y="4607166"/>
            <a:ext cx="1125411" cy="372546"/>
          </a:xfrm>
          <a:prstGeom prst="rect">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latin typeface="Lato Light" panose="020B0604020202020204" charset="0"/>
              </a:rPr>
              <a:t>Seguimiento Ambiental</a:t>
            </a:r>
          </a:p>
        </p:txBody>
      </p:sp>
    </p:spTree>
    <p:extLst>
      <p:ext uri="{BB962C8B-B14F-4D97-AF65-F5344CB8AC3E}">
        <p14:creationId xmlns:p14="http://schemas.microsoft.com/office/powerpoint/2010/main" val="405474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928460" cy="754053"/>
          </a:xfrm>
          <a:prstGeom prst="rect">
            <a:avLst/>
          </a:prstGeom>
          <a:noFill/>
        </p:spPr>
        <p:txBody>
          <a:bodyPr wrap="square" rtlCol="0">
            <a:spAutoFit/>
          </a:bodyPr>
          <a:lstStyle/>
          <a:p>
            <a:pPr algn="just">
              <a:spcAft>
                <a:spcPts val="600"/>
              </a:spcAft>
              <a:buClr>
                <a:srgbClr val="544F52"/>
              </a:buClr>
            </a:pPr>
            <a:r>
              <a:rPr lang="es-ES" b="1" dirty="0">
                <a:solidFill>
                  <a:srgbClr val="544F52"/>
                </a:solidFill>
                <a:latin typeface="Lato Light" panose="020B0604020202020204" charset="0"/>
              </a:rPr>
              <a:t>d.3 Indicadores de Rentabilidad</a:t>
            </a:r>
          </a:p>
          <a:p>
            <a:pPr marL="285750" indent="-285750" algn="just">
              <a:spcBef>
                <a:spcPts val="1200"/>
              </a:spcBef>
              <a:spcAft>
                <a:spcPts val="1200"/>
              </a:spcAft>
              <a:buClr>
                <a:srgbClr val="544F52"/>
              </a:buClr>
              <a:buFont typeface="Arial" panose="020B0604020202020204" pitchFamily="34" charset="0"/>
              <a:buChar char="•"/>
            </a:pPr>
            <a:endParaRPr lang="es-MX" dirty="0">
              <a:solidFill>
                <a:srgbClr val="544F52"/>
              </a:solidFill>
              <a:latin typeface="Lato Light" panose="020B0604020202020204" charset="0"/>
            </a:endParaRPr>
          </a:p>
        </p:txBody>
      </p:sp>
      <p:pic>
        <p:nvPicPr>
          <p:cNvPr id="2" name="Imagen 1">
            <a:extLst>
              <a:ext uri="{FF2B5EF4-FFF2-40B4-BE49-F238E27FC236}">
                <a16:creationId xmlns:a16="http://schemas.microsoft.com/office/drawing/2014/main" id="{1DAC462F-1697-4355-80DD-AE41C95DD3A0}"/>
              </a:ext>
            </a:extLst>
          </p:cNvPr>
          <p:cNvPicPr>
            <a:picLocks noChangeAspect="1"/>
          </p:cNvPicPr>
          <p:nvPr/>
        </p:nvPicPr>
        <p:blipFill>
          <a:blip r:embed="rId5"/>
          <a:stretch>
            <a:fillRect/>
          </a:stretch>
        </p:blipFill>
        <p:spPr>
          <a:xfrm>
            <a:off x="957513" y="1523704"/>
            <a:ext cx="7228972" cy="3104269"/>
          </a:xfrm>
          <a:prstGeom prst="rect">
            <a:avLst/>
          </a:prstGeom>
        </p:spPr>
      </p:pic>
    </p:spTree>
    <p:extLst>
      <p:ext uri="{BB962C8B-B14F-4D97-AF65-F5344CB8AC3E}">
        <p14:creationId xmlns:p14="http://schemas.microsoft.com/office/powerpoint/2010/main" val="2836616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928460" cy="2215991"/>
          </a:xfrm>
          <a:prstGeom prst="rect">
            <a:avLst/>
          </a:prstGeom>
          <a:noFill/>
        </p:spPr>
        <p:txBody>
          <a:bodyPr wrap="square" rtlCol="0">
            <a:spAutoFit/>
          </a:bodyPr>
          <a:lstStyle/>
          <a:p>
            <a:pPr marL="342900" indent="-342900" algn="just">
              <a:spcAft>
                <a:spcPts val="600"/>
              </a:spcAft>
              <a:buClr>
                <a:srgbClr val="544F52"/>
              </a:buClr>
              <a:buFont typeface="+mj-lt"/>
              <a:buAutoNum type="alphaUcPeriod" startAt="3"/>
            </a:pPr>
            <a:r>
              <a:rPr lang="es-CL" b="1" dirty="0">
                <a:solidFill>
                  <a:srgbClr val="544F52"/>
                </a:solidFill>
                <a:latin typeface="Lato Light" panose="020B0604020202020204" charset="0"/>
              </a:rPr>
              <a:t>Estructura de Costos</a:t>
            </a:r>
          </a:p>
          <a:p>
            <a:pPr marL="342900" indent="-342900" algn="just">
              <a:spcAft>
                <a:spcPts val="600"/>
              </a:spcAft>
              <a:buClr>
                <a:srgbClr val="544F52"/>
              </a:buClr>
              <a:buFont typeface="Arial" panose="020B0604020202020204" pitchFamily="34" charset="0"/>
              <a:buChar char="•"/>
            </a:pPr>
            <a:r>
              <a:rPr lang="es-CL" dirty="0">
                <a:solidFill>
                  <a:srgbClr val="544F52"/>
                </a:solidFill>
                <a:latin typeface="Lato Light" panose="020B0604020202020204" charset="0"/>
              </a:rPr>
              <a:t>Estructura de Costos Promedio de Rellenos Sanitarios ($ diciembre de 2018)</a:t>
            </a:r>
          </a:p>
          <a:p>
            <a:pPr marL="342900" indent="-342900" algn="just">
              <a:spcAft>
                <a:spcPts val="600"/>
              </a:spcAft>
              <a:buClr>
                <a:srgbClr val="544F52"/>
              </a:buClr>
              <a:buFont typeface="Arial" panose="020B0604020202020204" pitchFamily="34" charset="0"/>
              <a:buChar char="•"/>
            </a:pPr>
            <a:endParaRPr lang="es-CL"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CL"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CL"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CL" dirty="0">
              <a:solidFill>
                <a:srgbClr val="544F52"/>
              </a:solidFill>
              <a:latin typeface="Lato Light" panose="020B0604020202020204" charset="0"/>
            </a:endParaRPr>
          </a:p>
          <a:p>
            <a:pPr algn="just">
              <a:spcBef>
                <a:spcPts val="1200"/>
              </a:spcBef>
              <a:spcAft>
                <a:spcPts val="1200"/>
              </a:spcAft>
              <a:buClr>
                <a:srgbClr val="544F52"/>
              </a:buClr>
            </a:pPr>
            <a:endParaRPr lang="es-MX" dirty="0">
              <a:solidFill>
                <a:srgbClr val="544F52"/>
              </a:solidFill>
              <a:latin typeface="Lato Light" panose="020B0604020202020204" charset="0"/>
            </a:endParaRPr>
          </a:p>
        </p:txBody>
      </p:sp>
      <p:pic>
        <p:nvPicPr>
          <p:cNvPr id="2" name="Imagen 1">
            <a:extLst>
              <a:ext uri="{FF2B5EF4-FFF2-40B4-BE49-F238E27FC236}">
                <a16:creationId xmlns:a16="http://schemas.microsoft.com/office/drawing/2014/main" id="{B0ABA469-A0F2-4963-AD73-9524F7C434A3}"/>
              </a:ext>
            </a:extLst>
          </p:cNvPr>
          <p:cNvPicPr>
            <a:picLocks noChangeAspect="1"/>
          </p:cNvPicPr>
          <p:nvPr/>
        </p:nvPicPr>
        <p:blipFill>
          <a:blip r:embed="rId5"/>
          <a:stretch>
            <a:fillRect/>
          </a:stretch>
        </p:blipFill>
        <p:spPr>
          <a:xfrm>
            <a:off x="540974" y="1865750"/>
            <a:ext cx="8062051" cy="1998150"/>
          </a:xfrm>
          <a:prstGeom prst="rect">
            <a:avLst/>
          </a:prstGeom>
        </p:spPr>
      </p:pic>
    </p:spTree>
    <p:extLst>
      <p:ext uri="{BB962C8B-B14F-4D97-AF65-F5344CB8AC3E}">
        <p14:creationId xmlns:p14="http://schemas.microsoft.com/office/powerpoint/2010/main" val="1217811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928460" cy="2215991"/>
          </a:xfrm>
          <a:prstGeom prst="rect">
            <a:avLst/>
          </a:prstGeom>
          <a:noFill/>
        </p:spPr>
        <p:txBody>
          <a:bodyPr wrap="square" rtlCol="0">
            <a:spAutoFit/>
          </a:bodyPr>
          <a:lstStyle/>
          <a:p>
            <a:pPr marL="342900" indent="-342900" algn="just">
              <a:spcAft>
                <a:spcPts val="600"/>
              </a:spcAft>
              <a:buClr>
                <a:srgbClr val="544F52"/>
              </a:buClr>
              <a:buFont typeface="+mj-lt"/>
              <a:buAutoNum type="alphaUcPeriod" startAt="3"/>
            </a:pPr>
            <a:r>
              <a:rPr lang="es-CL" b="1" dirty="0">
                <a:solidFill>
                  <a:srgbClr val="544F52"/>
                </a:solidFill>
                <a:latin typeface="Lato Light" panose="020B0604020202020204" charset="0"/>
              </a:rPr>
              <a:t>Estructura de Costos</a:t>
            </a:r>
          </a:p>
          <a:p>
            <a:pPr marL="342900" indent="-34290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Estructura de gasto operacionales (%)</a:t>
            </a:r>
          </a:p>
          <a:p>
            <a:pPr marL="342900" indent="-342900" algn="just">
              <a:spcAft>
                <a:spcPts val="600"/>
              </a:spcAft>
              <a:buClr>
                <a:srgbClr val="544F52"/>
              </a:buClr>
              <a:buFont typeface="Arial" panose="020B0604020202020204" pitchFamily="34" charset="0"/>
              <a:buChar char="•"/>
            </a:pPr>
            <a:endParaRPr lang="es-CL"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CL"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CL"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CL" dirty="0">
              <a:solidFill>
                <a:srgbClr val="544F52"/>
              </a:solidFill>
              <a:latin typeface="Lato Light" panose="020B0604020202020204" charset="0"/>
            </a:endParaRPr>
          </a:p>
          <a:p>
            <a:pPr algn="just">
              <a:spcBef>
                <a:spcPts val="1200"/>
              </a:spcBef>
              <a:spcAft>
                <a:spcPts val="1200"/>
              </a:spcAft>
              <a:buClr>
                <a:srgbClr val="544F52"/>
              </a:buClr>
            </a:pPr>
            <a:endParaRPr lang="es-MX" dirty="0">
              <a:solidFill>
                <a:srgbClr val="544F52"/>
              </a:solidFill>
              <a:latin typeface="Lato Light" panose="020B0604020202020204" charset="0"/>
            </a:endParaRPr>
          </a:p>
        </p:txBody>
      </p:sp>
      <p:pic>
        <p:nvPicPr>
          <p:cNvPr id="51203" name="Picture 3">
            <a:extLst>
              <a:ext uri="{FF2B5EF4-FFF2-40B4-BE49-F238E27FC236}">
                <a16:creationId xmlns:a16="http://schemas.microsoft.com/office/drawing/2014/main" id="{9F231F67-70F3-4DD0-B02C-3D731B6804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422" y="1678077"/>
            <a:ext cx="6703154" cy="341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02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Marco Conceptual </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3647152"/>
          </a:xfrm>
          <a:prstGeom prst="rect">
            <a:avLst/>
          </a:prstGeom>
          <a:noFill/>
        </p:spPr>
        <p:txBody>
          <a:bodyPr wrap="square" rtlCol="0">
            <a:spAutoFit/>
          </a:bodyPr>
          <a:lstStyle/>
          <a:p>
            <a:pPr marL="342900" indent="-342900" algn="just">
              <a:spcAft>
                <a:spcPts val="600"/>
              </a:spcAft>
              <a:buClr>
                <a:srgbClr val="544F52"/>
              </a:buClr>
              <a:buFont typeface="+mj-lt"/>
              <a:buAutoNum type="alphaUcPeriod"/>
            </a:pPr>
            <a:r>
              <a:rPr lang="es-ES" b="1" dirty="0">
                <a:solidFill>
                  <a:srgbClr val="544F52"/>
                </a:solidFill>
                <a:latin typeface="Lato Light" panose="020B0604020202020204" charset="0"/>
              </a:rPr>
              <a:t>Política Nacional de Residuos 2018 – 2030 (PNR)</a:t>
            </a:r>
            <a:endParaRPr lang="es-ES" dirty="0">
              <a:solidFill>
                <a:srgbClr val="544F52"/>
              </a:solidFill>
              <a:latin typeface="Lato Light" panose="020B0604020202020204" charset="0"/>
            </a:endParaRPr>
          </a:p>
          <a:p>
            <a:pPr marL="342900" lvl="1" indent="-34290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Política de Gestión Integral de Residuos Sólidos (PGIRS) de 2005, está orientada a la implementación de una estrategia jerarquizada para el tratamiento de los residuos.</a:t>
            </a:r>
          </a:p>
          <a:p>
            <a:pPr marL="342900" lvl="3" indent="-34290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La PGIRS alcanza un avance en la cobertura de recolección (96%), contención de residuos, institucionalidad y marco regulatorio. No obstante, durante la década de 2010 se requiere el diseño de una nueva política,  por las siguientes razones: </a:t>
            </a:r>
          </a:p>
          <a:p>
            <a:pPr marL="342900" lvl="3"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342900" lvl="3"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342900" lvl="3" indent="-342900" algn="just">
              <a:spcAft>
                <a:spcPts val="600"/>
              </a:spcAft>
              <a:buClr>
                <a:srgbClr val="544F52"/>
              </a:buClr>
              <a:buFont typeface="Arial" panose="020B0604020202020204" pitchFamily="34" charset="0"/>
              <a:buChar char="•"/>
            </a:pPr>
            <a:endParaRPr lang="es-ES" dirty="0">
              <a:solidFill>
                <a:srgbClr val="544F52"/>
              </a:solidFill>
              <a:latin typeface="Lato Light" panose="020B0604020202020204" charset="0"/>
            </a:endParaRPr>
          </a:p>
          <a:p>
            <a:pPr marL="342900" lvl="3" indent="-34290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La PNR  2018-2030 realiza un diagnóstico en cinco áreas: (i) Institucionalidad, (ii) Marco Legal. (iii) Financiamiento, (iv) Sistemas de Información y (v) Educación Ambiental. </a:t>
            </a:r>
          </a:p>
          <a:p>
            <a:pPr marL="342900" lvl="3" indent="-34290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Este diagnóstico reconoce avances de diversa intensidad, con un nivel de gestión superior al del año 2005, sugiere redefinir la política futura que permita superar debilidades y falencias aún existentes, incorporar nuevos conceptos y estándares nacionales e internacionales.</a:t>
            </a:r>
          </a:p>
        </p:txBody>
      </p:sp>
      <p:graphicFrame>
        <p:nvGraphicFramePr>
          <p:cNvPr id="2" name="Table 2">
            <a:extLst>
              <a:ext uri="{FF2B5EF4-FFF2-40B4-BE49-F238E27FC236}">
                <a16:creationId xmlns:a16="http://schemas.microsoft.com/office/drawing/2014/main" id="{9CAD3D8A-9ECE-4C61-80CC-B2E4EB79B0F9}"/>
              </a:ext>
            </a:extLst>
          </p:cNvPr>
          <p:cNvGraphicFramePr>
            <a:graphicFrameLocks noGrp="1"/>
          </p:cNvGraphicFramePr>
          <p:nvPr>
            <p:extLst>
              <p:ext uri="{D42A27DB-BD31-4B8C-83A1-F6EECF244321}">
                <p14:modId xmlns:p14="http://schemas.microsoft.com/office/powerpoint/2010/main" val="2539773038"/>
              </p:ext>
            </p:extLst>
          </p:nvPr>
        </p:nvGraphicFramePr>
        <p:xfrm>
          <a:off x="1080075" y="2781909"/>
          <a:ext cx="7074368" cy="518160"/>
        </p:xfrm>
        <a:graphic>
          <a:graphicData uri="http://schemas.openxmlformats.org/drawingml/2006/table">
            <a:tbl>
              <a:tblPr firstRow="1" bandRow="1">
                <a:tableStyleId>{5C22544A-7EE6-4342-B048-85BDC9FD1C3A}</a:tableStyleId>
              </a:tblPr>
              <a:tblGrid>
                <a:gridCol w="3537184">
                  <a:extLst>
                    <a:ext uri="{9D8B030D-6E8A-4147-A177-3AD203B41FA5}">
                      <a16:colId xmlns:a16="http://schemas.microsoft.com/office/drawing/2014/main" val="1940570684"/>
                    </a:ext>
                  </a:extLst>
                </a:gridCol>
                <a:gridCol w="3537184">
                  <a:extLst>
                    <a:ext uri="{9D8B030D-6E8A-4147-A177-3AD203B41FA5}">
                      <a16:colId xmlns:a16="http://schemas.microsoft.com/office/drawing/2014/main" val="2592010402"/>
                    </a:ext>
                  </a:extLst>
                </a:gridCol>
              </a:tblGrid>
              <a:tr h="252000">
                <a:tc>
                  <a:txBody>
                    <a:bodyPr/>
                    <a:lstStyle/>
                    <a:p>
                      <a:r>
                        <a:rPr lang="es-ES" sz="1100" b="0" dirty="0">
                          <a:solidFill>
                            <a:schemeClr val="bg1"/>
                          </a:solidFill>
                          <a:latin typeface="Verdana" panose="020B0604030504040204" pitchFamily="34" charset="0"/>
                          <a:ea typeface="Verdana" panose="020B0604030504040204" pitchFamily="34" charset="0"/>
                        </a:rPr>
                        <a:t>Ingreso OCDE</a:t>
                      </a:r>
                      <a:endParaRPr lang="es-CL" sz="1100" b="0" dirty="0">
                        <a:solidFill>
                          <a:schemeClr val="bg1"/>
                        </a:solidFill>
                        <a:latin typeface="Verdana" panose="020B0604030504040204" pitchFamily="34" charset="0"/>
                        <a:ea typeface="Verdana" panose="020B0604030504040204" pitchFamily="34" charset="0"/>
                      </a:endParaRPr>
                    </a:p>
                  </a:txBody>
                  <a:tcPr>
                    <a:solidFill>
                      <a:srgbClr val="DEAC12"/>
                    </a:solidFill>
                  </a:tcPr>
                </a:tc>
                <a:tc>
                  <a:txBody>
                    <a:bodyPr/>
                    <a:lstStyle/>
                    <a:p>
                      <a:r>
                        <a:rPr lang="es-ES" sz="1100" b="0" dirty="0">
                          <a:solidFill>
                            <a:schemeClr val="bg1"/>
                          </a:solidFill>
                          <a:latin typeface="Verdana" panose="020B0604030504040204" pitchFamily="34" charset="0"/>
                          <a:ea typeface="Verdana" panose="020B0604030504040204" pitchFamily="34" charset="0"/>
                        </a:rPr>
                        <a:t>Cumplimiento OSD 2015 ONU</a:t>
                      </a:r>
                      <a:endParaRPr lang="es-CL" sz="1100" b="0" dirty="0">
                        <a:solidFill>
                          <a:schemeClr val="bg1"/>
                        </a:solidFill>
                        <a:latin typeface="Verdana" panose="020B0604030504040204" pitchFamily="34" charset="0"/>
                        <a:ea typeface="Verdana" panose="020B0604030504040204" pitchFamily="34" charset="0"/>
                      </a:endParaRPr>
                    </a:p>
                  </a:txBody>
                  <a:tcPr>
                    <a:solidFill>
                      <a:srgbClr val="DEAC12"/>
                    </a:solidFill>
                  </a:tcPr>
                </a:tc>
                <a:extLst>
                  <a:ext uri="{0D108BD9-81ED-4DB2-BD59-A6C34878D82A}">
                    <a16:rowId xmlns:a16="http://schemas.microsoft.com/office/drawing/2014/main" val="267619420"/>
                  </a:ext>
                </a:extLst>
              </a:tr>
              <a:tr h="252000">
                <a:tc>
                  <a:txBody>
                    <a:bodyPr/>
                    <a:lstStyle/>
                    <a:p>
                      <a:r>
                        <a:rPr lang="es-ES" sz="1100" b="0" dirty="0">
                          <a:solidFill>
                            <a:schemeClr val="bg1"/>
                          </a:solidFill>
                          <a:latin typeface="Verdana" panose="020B0604030504040204" pitchFamily="34" charset="0"/>
                          <a:ea typeface="Verdana" panose="020B0604030504040204" pitchFamily="34" charset="0"/>
                        </a:rPr>
                        <a:t>Actualización instrumentos planificación</a:t>
                      </a:r>
                      <a:endParaRPr lang="es-CL" sz="1100" b="0" dirty="0">
                        <a:solidFill>
                          <a:schemeClr val="bg1"/>
                        </a:solidFill>
                        <a:latin typeface="Verdana" panose="020B0604030504040204" pitchFamily="34" charset="0"/>
                        <a:ea typeface="Verdana" panose="020B0604030504040204" pitchFamily="34" charset="0"/>
                      </a:endParaRPr>
                    </a:p>
                  </a:txBody>
                  <a:tcPr>
                    <a:solidFill>
                      <a:srgbClr val="DEAC12"/>
                    </a:solidFill>
                  </a:tcPr>
                </a:tc>
                <a:tc>
                  <a:txBody>
                    <a:bodyPr/>
                    <a:lstStyle/>
                    <a:p>
                      <a:r>
                        <a:rPr lang="es-ES" sz="1100" b="0" dirty="0">
                          <a:solidFill>
                            <a:schemeClr val="bg1"/>
                          </a:solidFill>
                          <a:latin typeface="Verdana" panose="020B0604030504040204" pitchFamily="34" charset="0"/>
                          <a:ea typeface="Verdana" panose="020B0604030504040204" pitchFamily="34" charset="0"/>
                        </a:rPr>
                        <a:t>Cumplimento objetivos pendientes PGIRS</a:t>
                      </a:r>
                      <a:endParaRPr lang="es-CL" sz="1100" b="0" dirty="0">
                        <a:solidFill>
                          <a:schemeClr val="bg1"/>
                        </a:solidFill>
                        <a:latin typeface="Verdana" panose="020B0604030504040204" pitchFamily="34" charset="0"/>
                        <a:ea typeface="Verdana" panose="020B0604030504040204" pitchFamily="34" charset="0"/>
                      </a:endParaRPr>
                    </a:p>
                  </a:txBody>
                  <a:tcPr>
                    <a:solidFill>
                      <a:srgbClr val="DEAC12"/>
                    </a:solidFill>
                  </a:tcPr>
                </a:tc>
                <a:extLst>
                  <a:ext uri="{0D108BD9-81ED-4DB2-BD59-A6C34878D82A}">
                    <a16:rowId xmlns:a16="http://schemas.microsoft.com/office/drawing/2014/main" val="4080322877"/>
                  </a:ext>
                </a:extLst>
              </a:tr>
            </a:tbl>
          </a:graphicData>
        </a:graphic>
      </p:graphicFrame>
    </p:spTree>
    <p:extLst>
      <p:ext uri="{BB962C8B-B14F-4D97-AF65-F5344CB8AC3E}">
        <p14:creationId xmlns:p14="http://schemas.microsoft.com/office/powerpoint/2010/main" val="2237685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928460" cy="4662815"/>
          </a:xfrm>
          <a:prstGeom prst="rect">
            <a:avLst/>
          </a:prstGeom>
          <a:noFill/>
        </p:spPr>
        <p:txBody>
          <a:bodyPr wrap="square" rtlCol="0">
            <a:spAutoFit/>
          </a:bodyPr>
          <a:lstStyle/>
          <a:p>
            <a:pPr marL="342900" indent="-342900" algn="just">
              <a:spcAft>
                <a:spcPts val="600"/>
              </a:spcAft>
              <a:buClr>
                <a:srgbClr val="544F52"/>
              </a:buClr>
              <a:buFont typeface="+mj-lt"/>
              <a:buAutoNum type="alphaUcPeriod" startAt="4"/>
            </a:pPr>
            <a:r>
              <a:rPr lang="es-CL" b="1" dirty="0">
                <a:solidFill>
                  <a:srgbClr val="544F52"/>
                </a:solidFill>
                <a:latin typeface="Lato Light" panose="020B0604020202020204" charset="0"/>
              </a:rPr>
              <a:t>Conclusiones y Recomendaciones</a:t>
            </a:r>
          </a:p>
          <a:p>
            <a:pPr marL="342900" indent="-34290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La principal conclusión que se desprende de este estudio, es la ratificación y constatación de que el éxito de una evaluación ex – post, en términos del logro de sus objetivos, depende del cumplimiento de los 2 requisitos planteados en el informe:</a:t>
            </a:r>
          </a:p>
          <a:p>
            <a:pPr marL="538163" indent="-34290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Disponer de información fidedigna y completa de los procesos de ejecución y operación del proyecto. </a:t>
            </a:r>
          </a:p>
          <a:p>
            <a:pPr marL="538163" indent="-34290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Que dicha información ex – post se organice y estructure de la misma forma que en el proceso de </a:t>
            </a:r>
            <a:r>
              <a:rPr lang="es-MX" dirty="0" err="1">
                <a:solidFill>
                  <a:srgbClr val="544F52"/>
                </a:solidFill>
                <a:latin typeface="Lato Light" panose="020B0604020202020204" charset="0"/>
              </a:rPr>
              <a:t>preinversión</a:t>
            </a:r>
            <a:r>
              <a:rPr lang="es-MX" dirty="0">
                <a:solidFill>
                  <a:srgbClr val="544F52"/>
                </a:solidFill>
                <a:latin typeface="Lato Light" panose="020B0604020202020204" charset="0"/>
              </a:rPr>
              <a:t>. </a:t>
            </a:r>
          </a:p>
          <a:p>
            <a:pPr marL="342900" indent="-34290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Los VACS ex – ante y ex – post presentan diferencias que se ubican dentro de un rango aceptable – Caldera-, aceptable con reparos – Huasco – y no aceptable - Arauco para un nivel de diseño: 3,3%, 8% y 11,1% respectivamente. Sin embargo, el análisis detallado a nivel de partidas e ítems muestra que los errores en las principales partidas se ubican en rangos no aceptables, muy por encima del 10% de desviación. En el caso de operaciones, dado los problemas de información ex – post, queda la duda si efectivamente se encuentran incluidos todos los gastos incurridos, por lo que las comparaciones son menos sólidas.</a:t>
            </a:r>
          </a:p>
          <a:p>
            <a:pPr algn="just">
              <a:spcAft>
                <a:spcPts val="600"/>
              </a:spcAft>
              <a:buClr>
                <a:srgbClr val="544F52"/>
              </a:buClr>
            </a:pPr>
            <a:endParaRPr lang="es-CL"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CL" dirty="0">
              <a:solidFill>
                <a:srgbClr val="544F52"/>
              </a:solidFill>
              <a:latin typeface="Lato Light" panose="020B0604020202020204" charset="0"/>
            </a:endParaRPr>
          </a:p>
          <a:p>
            <a:pPr marL="285750" indent="-285750" algn="just">
              <a:spcBef>
                <a:spcPts val="1200"/>
              </a:spcBef>
              <a:spcAft>
                <a:spcPts val="1200"/>
              </a:spcAft>
              <a:buClr>
                <a:srgbClr val="544F52"/>
              </a:buClr>
              <a:buFont typeface="Arial" panose="020B0604020202020204" pitchFamily="34" charset="0"/>
              <a:buChar char="•"/>
            </a:pPr>
            <a:endParaRPr lang="es-MX" dirty="0">
              <a:solidFill>
                <a:srgbClr val="544F52"/>
              </a:solidFill>
              <a:latin typeface="Lato Light" panose="020B0604020202020204" charset="0"/>
            </a:endParaRPr>
          </a:p>
        </p:txBody>
      </p:sp>
    </p:spTree>
    <p:extLst>
      <p:ext uri="{BB962C8B-B14F-4D97-AF65-F5344CB8AC3E}">
        <p14:creationId xmlns:p14="http://schemas.microsoft.com/office/powerpoint/2010/main" val="2305157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928460" cy="2923877"/>
          </a:xfrm>
          <a:prstGeom prst="rect">
            <a:avLst/>
          </a:prstGeom>
          <a:noFill/>
        </p:spPr>
        <p:txBody>
          <a:bodyPr wrap="square" rtlCol="0">
            <a:spAutoFit/>
          </a:bodyPr>
          <a:lstStyle/>
          <a:p>
            <a:pPr marL="342900" indent="-34290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En las evaluaciones ex – ante se observaron deficiencias metodológicas. El reforzamiento de la evaluación ex – ante y de su proceso de revisión y autorización por parte del MDS es una conclusión útil y significativa de este estudio. </a:t>
            </a:r>
          </a:p>
          <a:p>
            <a:pPr marL="342900" indent="-34290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Se recomienda que la elección de los proyectos sujetos a evaluación ex – post se realice tempranamente, durante las últimas etapas de la pre inversión (factibilidad y/o diseño)</a:t>
            </a:r>
          </a:p>
          <a:p>
            <a:pPr marL="342900" indent="-342900" algn="just">
              <a:spcAft>
                <a:spcPts val="600"/>
              </a:spcAft>
              <a:buClr>
                <a:srgbClr val="544F52"/>
              </a:buClr>
              <a:buFont typeface="Arial" panose="020B0604020202020204" pitchFamily="34" charset="0"/>
              <a:buChar char="•"/>
            </a:pPr>
            <a:r>
              <a:rPr lang="es-MX" dirty="0">
                <a:solidFill>
                  <a:srgbClr val="544F52"/>
                </a:solidFill>
                <a:latin typeface="Lato Light" panose="020B0604020202020204" charset="0"/>
              </a:rPr>
              <a:t>Relacionado con el punto anterior, se recomienda desarrollar un protocolo para la recopilación de información interinstitucional para la evaluación ex – post de proyectos de inversión pública, el que debiera ser incluido y exigido en las Normas de Inversión Pública (NIP) y RIS respectivos de cada sector del SNI para la obtención de la recomendación favorable (RS). </a:t>
            </a:r>
            <a:endParaRPr lang="es-CL" dirty="0">
              <a:solidFill>
                <a:srgbClr val="544F52"/>
              </a:solidFill>
              <a:latin typeface="Lato Light" panose="020B0604020202020204" charset="0"/>
            </a:endParaRPr>
          </a:p>
          <a:p>
            <a:pPr marL="342900" indent="-342900" algn="just">
              <a:spcAft>
                <a:spcPts val="600"/>
              </a:spcAft>
              <a:buClr>
                <a:srgbClr val="544F52"/>
              </a:buClr>
              <a:buFont typeface="Arial" panose="020B0604020202020204" pitchFamily="34" charset="0"/>
              <a:buChar char="•"/>
            </a:pPr>
            <a:endParaRPr lang="es-CL" dirty="0">
              <a:solidFill>
                <a:srgbClr val="544F52"/>
              </a:solidFill>
              <a:latin typeface="Lato Light" panose="020B0604020202020204" charset="0"/>
            </a:endParaRPr>
          </a:p>
          <a:p>
            <a:pPr marL="285750" indent="-285750" algn="just">
              <a:spcBef>
                <a:spcPts val="1200"/>
              </a:spcBef>
              <a:spcAft>
                <a:spcPts val="1200"/>
              </a:spcAft>
              <a:buClr>
                <a:srgbClr val="544F52"/>
              </a:buClr>
              <a:buFont typeface="Arial" panose="020B0604020202020204" pitchFamily="34" charset="0"/>
              <a:buChar char="•"/>
            </a:pPr>
            <a:endParaRPr lang="es-MX" dirty="0">
              <a:solidFill>
                <a:srgbClr val="544F52"/>
              </a:solidFill>
              <a:latin typeface="Lato Light" panose="020B0604020202020204" charset="0"/>
            </a:endParaRPr>
          </a:p>
        </p:txBody>
      </p:sp>
      <p:sp>
        <p:nvSpPr>
          <p:cNvPr id="7" name="Botón de acción: ir a inicio 6">
            <a:hlinkClick r:id="rId5" action="ppaction://hlinksldjump" highlightClick="1"/>
            <a:extLst>
              <a:ext uri="{FF2B5EF4-FFF2-40B4-BE49-F238E27FC236}">
                <a16:creationId xmlns:a16="http://schemas.microsoft.com/office/drawing/2014/main" id="{3031EF6F-E920-4DB9-BED3-93ED876A85E4}"/>
              </a:ext>
            </a:extLst>
          </p:cNvPr>
          <p:cNvSpPr/>
          <p:nvPr/>
        </p:nvSpPr>
        <p:spPr>
          <a:xfrm>
            <a:off x="8488907" y="4531055"/>
            <a:ext cx="504967" cy="443775"/>
          </a:xfrm>
          <a:prstGeom prst="actionButtonHome">
            <a:avLst/>
          </a:prstGeom>
          <a:solidFill>
            <a:srgbClr val="A5A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270395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080075" y="1114325"/>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CL" sz="1800" b="1" dirty="0">
                <a:solidFill>
                  <a:srgbClr val="544F52"/>
                </a:solidFill>
                <a:latin typeface="Lato Light"/>
                <a:ea typeface="Lato Light"/>
                <a:cs typeface="Lato Light"/>
                <a:sym typeface="Lato Light"/>
              </a:rPr>
              <a:t>Evaluación 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pic>
        <p:nvPicPr>
          <p:cNvPr id="11" name="Google Shape;85;p16">
            <a:extLst>
              <a:ext uri="{FF2B5EF4-FFF2-40B4-BE49-F238E27FC236}">
                <a16:creationId xmlns:a16="http://schemas.microsoft.com/office/drawing/2014/main" id="{C539A132-4912-4B4A-825D-4C746D7F047A}"/>
              </a:ext>
            </a:extLst>
          </p:cNvPr>
          <p:cNvPicPr preferRelativeResize="0"/>
          <p:nvPr/>
        </p:nvPicPr>
        <p:blipFill rotWithShape="1">
          <a:blip r:embed="rId4">
            <a:alphaModFix amt="35000"/>
          </a:blip>
          <a:srcRect l="21309"/>
          <a:stretch/>
        </p:blipFill>
        <p:spPr>
          <a:xfrm flipH="1">
            <a:off x="5400881" y="1235920"/>
            <a:ext cx="3743119" cy="3907580"/>
          </a:xfrm>
          <a:prstGeom prst="rect">
            <a:avLst/>
          </a:prstGeom>
          <a:noFill/>
          <a:ln>
            <a:noFill/>
          </a:ln>
        </p:spPr>
      </p:pic>
    </p:spTree>
    <p:extLst>
      <p:ext uri="{BB962C8B-B14F-4D97-AF65-F5344CB8AC3E}">
        <p14:creationId xmlns:p14="http://schemas.microsoft.com/office/powerpoint/2010/main" val="916629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4">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5">
            <a:alphaModFix/>
          </a:blip>
          <a:srcRect l="21309"/>
          <a:stretch/>
        </p:blipFill>
        <p:spPr>
          <a:xfrm>
            <a:off x="0" y="-19200"/>
            <a:ext cx="1080075" cy="1133525"/>
          </a:xfrm>
          <a:prstGeom prst="rect">
            <a:avLst/>
          </a:prstGeom>
          <a:noFill/>
          <a:ln>
            <a:noFill/>
          </a:ln>
        </p:spPr>
      </p:pic>
      <p:sp>
        <p:nvSpPr>
          <p:cNvPr id="6" name="CuadroTexto 5"/>
          <p:cNvSpPr txBox="1"/>
          <p:nvPr/>
        </p:nvSpPr>
        <p:spPr>
          <a:xfrm>
            <a:off x="1964777" y="3978199"/>
            <a:ext cx="1401700" cy="53860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S" sz="1500" dirty="0">
                <a:latin typeface="Lato Light" panose="020B0604020202020204" charset="0"/>
              </a:rPr>
              <a:t>Metodología</a:t>
            </a:r>
            <a:r>
              <a:rPr lang="es-ES" dirty="0">
                <a:latin typeface="Lato Light" panose="020B0604020202020204" charset="0"/>
              </a:rPr>
              <a:t> de referencia</a:t>
            </a:r>
          </a:p>
        </p:txBody>
      </p:sp>
      <p:sp>
        <p:nvSpPr>
          <p:cNvPr id="7" name="Flecha derecha 6"/>
          <p:cNvSpPr/>
          <p:nvPr/>
        </p:nvSpPr>
        <p:spPr>
          <a:xfrm>
            <a:off x="3450339" y="4038111"/>
            <a:ext cx="491195" cy="419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22" name="Marcador de contenido 5"/>
          <p:cNvGraphicFramePr>
            <a:graphicFrameLocks/>
          </p:cNvGraphicFramePr>
          <p:nvPr>
            <p:extLst>
              <p:ext uri="{D42A27DB-BD31-4B8C-83A1-F6EECF244321}">
                <p14:modId xmlns:p14="http://schemas.microsoft.com/office/powerpoint/2010/main" val="1181828112"/>
              </p:ext>
            </p:extLst>
          </p:nvPr>
        </p:nvGraphicFramePr>
        <p:xfrm>
          <a:off x="197556" y="1276649"/>
          <a:ext cx="8712968" cy="17431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Flecha abajo 3"/>
          <p:cNvSpPr/>
          <p:nvPr/>
        </p:nvSpPr>
        <p:spPr>
          <a:xfrm>
            <a:off x="4463329" y="2848356"/>
            <a:ext cx="465666" cy="4797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Flecha doblada hacia arriba 2"/>
          <p:cNvSpPr/>
          <p:nvPr/>
        </p:nvSpPr>
        <p:spPr>
          <a:xfrm rot="5400000">
            <a:off x="449048" y="3121494"/>
            <a:ext cx="1665573" cy="1150237"/>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1" name="2 Marcador de contenido">
            <a:extLst>
              <a:ext uri="{FF2B5EF4-FFF2-40B4-BE49-F238E27FC236}">
                <a16:creationId xmlns:a16="http://schemas.microsoft.com/office/drawing/2014/main" id="{5E047910-D1C5-441A-9434-93CD93D61416}"/>
              </a:ext>
            </a:extLst>
          </p:cNvPr>
          <p:cNvSpPr txBox="1">
            <a:spLocks/>
          </p:cNvSpPr>
          <p:nvPr/>
        </p:nvSpPr>
        <p:spPr>
          <a:xfrm>
            <a:off x="4044495" y="3386665"/>
            <a:ext cx="3551193" cy="158044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S" sz="1800" b="1" dirty="0">
                <a:latin typeface="Lato Light" panose="020B0604020202020204" charset="0"/>
              </a:rPr>
              <a:t>Evaluación, </a:t>
            </a:r>
            <a:r>
              <a:rPr lang="es-ES" sz="1800" dirty="0">
                <a:latin typeface="Lato Light" panose="020B0604020202020204" charset="0"/>
              </a:rPr>
              <a:t>con semaforización: </a:t>
            </a:r>
          </a:p>
          <a:p>
            <a:pPr marL="0" indent="0" algn="just">
              <a:buFont typeface="Arial" panose="020B0604020202020204" pitchFamily="34" charset="0"/>
              <a:buNone/>
            </a:pPr>
            <a:endParaRPr lang="es-ES" sz="1800" dirty="0"/>
          </a:p>
        </p:txBody>
      </p:sp>
      <p:graphicFrame>
        <p:nvGraphicFramePr>
          <p:cNvPr id="23" name="Objeto 22">
            <a:extLst>
              <a:ext uri="{FF2B5EF4-FFF2-40B4-BE49-F238E27FC236}">
                <a16:creationId xmlns:a16="http://schemas.microsoft.com/office/drawing/2014/main" id="{DCD537C6-5430-4A35-BF27-23A10C655AE5}"/>
              </a:ext>
            </a:extLst>
          </p:cNvPr>
          <p:cNvGraphicFramePr>
            <a:graphicFrameLocks noChangeAspect="1"/>
          </p:cNvGraphicFramePr>
          <p:nvPr>
            <p:extLst>
              <p:ext uri="{D42A27DB-BD31-4B8C-83A1-F6EECF244321}">
                <p14:modId xmlns:p14="http://schemas.microsoft.com/office/powerpoint/2010/main" val="2159624219"/>
              </p:ext>
            </p:extLst>
          </p:nvPr>
        </p:nvGraphicFramePr>
        <p:xfrm>
          <a:off x="4345174" y="3891750"/>
          <a:ext cx="2928566" cy="773345"/>
        </p:xfrm>
        <a:graphic>
          <a:graphicData uri="http://schemas.openxmlformats.org/presentationml/2006/ole">
            <mc:AlternateContent xmlns:mc="http://schemas.openxmlformats.org/markup-compatibility/2006">
              <mc:Choice xmlns:v="urn:schemas-microsoft-com:vml" Requires="v">
                <p:oleObj spid="_x0000_s4148" name="Worksheet" r:id="rId11" imgW="2200105" imgH="580988" progId="Excel.Sheet.12">
                  <p:link updateAutomatic="1"/>
                </p:oleObj>
              </mc:Choice>
              <mc:Fallback>
                <p:oleObj name="Worksheet" r:id="rId11" imgW="2200105" imgH="580988" progId="Excel.Sheet.12">
                  <p:link updateAutomatic="1"/>
                  <p:pic>
                    <p:nvPicPr>
                      <p:cNvPr id="2" name="Objeto 1">
                        <a:extLst>
                          <a:ext uri="{FF2B5EF4-FFF2-40B4-BE49-F238E27FC236}">
                            <a16:creationId xmlns:a16="http://schemas.microsoft.com/office/drawing/2014/main" id="{452DD747-46FC-485C-B3C5-92833ED49F88}"/>
                          </a:ext>
                        </a:extLst>
                      </p:cNvPr>
                      <p:cNvPicPr/>
                      <p:nvPr/>
                    </p:nvPicPr>
                    <p:blipFill>
                      <a:blip r:embed="rId12"/>
                      <a:stretch>
                        <a:fillRect/>
                      </a:stretch>
                    </p:blipFill>
                    <p:spPr>
                      <a:xfrm>
                        <a:off x="4345174" y="3891750"/>
                        <a:ext cx="2928566" cy="773345"/>
                      </a:xfrm>
                      <a:prstGeom prst="rect">
                        <a:avLst/>
                      </a:prstGeom>
                    </p:spPr>
                  </p:pic>
                </p:oleObj>
              </mc:Fallback>
            </mc:AlternateContent>
          </a:graphicData>
        </a:graphic>
      </p:graphicFrame>
      <p:sp>
        <p:nvSpPr>
          <p:cNvPr id="24" name="Google Shape;83;p16">
            <a:extLst>
              <a:ext uri="{FF2B5EF4-FFF2-40B4-BE49-F238E27FC236}">
                <a16:creationId xmlns:a16="http://schemas.microsoft.com/office/drawing/2014/main" id="{10C91EA0-DAFE-4A62-8430-F74BAA629581}"/>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Metodología</a:t>
            </a:r>
            <a:endParaRPr sz="1800"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spTree>
    <p:extLst>
      <p:ext uri="{BB962C8B-B14F-4D97-AF65-F5344CB8AC3E}">
        <p14:creationId xmlns:p14="http://schemas.microsoft.com/office/powerpoint/2010/main" val="322380164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P spid="3" grpId="0" animBg="1"/>
      <p:bldP spid="2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30" name="CuadroTexto 29"/>
          <p:cNvSpPr txBox="1"/>
          <p:nvPr/>
        </p:nvSpPr>
        <p:spPr>
          <a:xfrm>
            <a:off x="1597926" y="3133356"/>
            <a:ext cx="2070000" cy="8316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800" b="1" dirty="0">
                <a:latin typeface="Lato Light" panose="020B0604020202020204" charset="0"/>
              </a:rPr>
              <a:t>1</a:t>
            </a:r>
          </a:p>
          <a:p>
            <a:pPr algn="ctr"/>
            <a:r>
              <a:rPr lang="es-ES" sz="1800" dirty="0">
                <a:latin typeface="Lato Light" panose="020B0604020202020204" charset="0"/>
              </a:rPr>
              <a:t>Técnico/Gestión</a:t>
            </a:r>
          </a:p>
        </p:txBody>
      </p:sp>
      <p:sp>
        <p:nvSpPr>
          <p:cNvPr id="25" name="CuadroTexto 24"/>
          <p:cNvSpPr txBox="1"/>
          <p:nvPr/>
        </p:nvSpPr>
        <p:spPr>
          <a:xfrm>
            <a:off x="4259462" y="3141854"/>
            <a:ext cx="20700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800" b="1" dirty="0">
                <a:latin typeface="Lato Light" panose="020B0604020202020204" charset="0"/>
              </a:rPr>
              <a:t>4</a:t>
            </a:r>
          </a:p>
          <a:p>
            <a:pPr algn="ctr"/>
            <a:r>
              <a:rPr lang="es-ES" sz="1800" dirty="0">
                <a:latin typeface="Lato Light" panose="020B0604020202020204" charset="0"/>
              </a:rPr>
              <a:t>Equipos y capacidad </a:t>
            </a:r>
            <a:r>
              <a:rPr lang="es-ES" sz="1800" dirty="0" err="1">
                <a:latin typeface="Lato Light" panose="020B0604020202020204" charset="0"/>
              </a:rPr>
              <a:t>Inst</a:t>
            </a:r>
            <a:endParaRPr lang="es-ES" sz="1800" dirty="0">
              <a:latin typeface="Lato Light" panose="020B0604020202020204" charset="0"/>
            </a:endParaRPr>
          </a:p>
        </p:txBody>
      </p:sp>
      <p:sp>
        <p:nvSpPr>
          <p:cNvPr id="32" name="CuadroTexto 31"/>
          <p:cNvSpPr txBox="1"/>
          <p:nvPr/>
        </p:nvSpPr>
        <p:spPr>
          <a:xfrm>
            <a:off x="7015141" y="3174463"/>
            <a:ext cx="2070000" cy="8316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800" b="1" dirty="0">
                <a:latin typeface="Lato Light" panose="020B0604020202020204" charset="0"/>
              </a:rPr>
              <a:t>1</a:t>
            </a:r>
          </a:p>
          <a:p>
            <a:pPr algn="ctr"/>
            <a:r>
              <a:rPr lang="es-ES" sz="1800" dirty="0">
                <a:latin typeface="Lato Light" panose="020B0604020202020204" charset="0"/>
              </a:rPr>
              <a:t>Estrategia de gestión</a:t>
            </a:r>
          </a:p>
        </p:txBody>
      </p:sp>
      <p:sp>
        <p:nvSpPr>
          <p:cNvPr id="26" name="CuadroTexto 25"/>
          <p:cNvSpPr txBox="1"/>
          <p:nvPr/>
        </p:nvSpPr>
        <p:spPr>
          <a:xfrm>
            <a:off x="6635900" y="3535343"/>
            <a:ext cx="227462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800" b="1" dirty="0">
                <a:latin typeface="Lato Light" panose="020B0604020202020204" charset="0"/>
              </a:rPr>
              <a:t>2</a:t>
            </a:r>
          </a:p>
          <a:p>
            <a:pPr algn="ctr"/>
            <a:r>
              <a:rPr lang="es-ES" sz="1800" dirty="0">
                <a:latin typeface="Lato Light" panose="020B0604020202020204" charset="0"/>
              </a:rPr>
              <a:t>Proceso de gestión y funcionamiento interno</a:t>
            </a:r>
          </a:p>
        </p:txBody>
      </p:sp>
      <p:sp>
        <p:nvSpPr>
          <p:cNvPr id="34" name="CuadroTexto 33"/>
          <p:cNvSpPr txBox="1"/>
          <p:nvPr/>
        </p:nvSpPr>
        <p:spPr>
          <a:xfrm>
            <a:off x="6461283" y="4184193"/>
            <a:ext cx="2070000" cy="8316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800" b="1" dirty="0">
                <a:latin typeface="Lato Light" panose="020B0604020202020204" charset="0"/>
              </a:rPr>
              <a:t>3</a:t>
            </a:r>
          </a:p>
          <a:p>
            <a:pPr algn="ctr"/>
            <a:r>
              <a:rPr lang="es-ES" sz="1800" dirty="0">
                <a:latin typeface="Lato Light" panose="020B0604020202020204" charset="0"/>
              </a:rPr>
              <a:t>Funcionamiento RRHH</a:t>
            </a:r>
          </a:p>
        </p:txBody>
      </p:sp>
      <p:sp>
        <p:nvSpPr>
          <p:cNvPr id="35" name="CuadroTexto 34"/>
          <p:cNvSpPr txBox="1"/>
          <p:nvPr/>
        </p:nvSpPr>
        <p:spPr>
          <a:xfrm>
            <a:off x="4010333" y="3530870"/>
            <a:ext cx="2070000" cy="8316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800" b="1" dirty="0">
                <a:latin typeface="Lato Light" panose="020B0604020202020204" charset="0"/>
              </a:rPr>
              <a:t>5</a:t>
            </a:r>
          </a:p>
          <a:p>
            <a:pPr algn="ctr"/>
            <a:r>
              <a:rPr lang="es-ES" sz="1800" dirty="0">
                <a:latin typeface="Lato Light" panose="020B0604020202020204" charset="0"/>
              </a:rPr>
              <a:t>Programa arquitectónico</a:t>
            </a:r>
          </a:p>
        </p:txBody>
      </p:sp>
      <p:sp>
        <p:nvSpPr>
          <p:cNvPr id="33" name="CuadroTexto 32"/>
          <p:cNvSpPr txBox="1"/>
          <p:nvPr/>
        </p:nvSpPr>
        <p:spPr>
          <a:xfrm>
            <a:off x="3736120" y="3882064"/>
            <a:ext cx="2070000" cy="8316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800" b="1" dirty="0">
                <a:latin typeface="Lato Light" panose="020B0604020202020204" charset="0"/>
              </a:rPr>
              <a:t>6</a:t>
            </a:r>
          </a:p>
          <a:p>
            <a:pPr algn="ctr"/>
            <a:r>
              <a:rPr lang="es-ES" sz="1800" dirty="0">
                <a:latin typeface="Lato Light" panose="020B0604020202020204" charset="0"/>
              </a:rPr>
              <a:t>Percepción usuarios directos</a:t>
            </a:r>
          </a:p>
        </p:txBody>
      </p:sp>
      <p:sp>
        <p:nvSpPr>
          <p:cNvPr id="31" name="CuadroTexto 30"/>
          <p:cNvSpPr txBox="1"/>
          <p:nvPr/>
        </p:nvSpPr>
        <p:spPr>
          <a:xfrm>
            <a:off x="3416190" y="4211732"/>
            <a:ext cx="2070000" cy="8316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800" b="1" dirty="0">
                <a:latin typeface="Lato Light" panose="020B0604020202020204" charset="0"/>
              </a:rPr>
              <a:t>7</a:t>
            </a:r>
          </a:p>
          <a:p>
            <a:pPr algn="ctr"/>
            <a:r>
              <a:rPr lang="es-ES" sz="1800" dirty="0">
                <a:latin typeface="Lato Light" panose="020B0604020202020204" charset="0"/>
              </a:rPr>
              <a:t>Costos</a:t>
            </a:r>
          </a:p>
        </p:txBody>
      </p:sp>
      <p:sp>
        <p:nvSpPr>
          <p:cNvPr id="28" name="CuadroTexto 27"/>
          <p:cNvSpPr txBox="1"/>
          <p:nvPr/>
        </p:nvSpPr>
        <p:spPr>
          <a:xfrm>
            <a:off x="1070558" y="3514324"/>
            <a:ext cx="2070000" cy="8316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800" b="1" dirty="0">
                <a:latin typeface="Lato Light" panose="020B0604020202020204" charset="0"/>
              </a:rPr>
              <a:t>2</a:t>
            </a:r>
          </a:p>
          <a:p>
            <a:pPr algn="ctr"/>
            <a:r>
              <a:rPr lang="es-ES" sz="1800" dirty="0">
                <a:latin typeface="Lato Light" panose="020B0604020202020204" charset="0"/>
              </a:rPr>
              <a:t>Ambiental</a:t>
            </a:r>
          </a:p>
        </p:txBody>
      </p:sp>
      <p:sp>
        <p:nvSpPr>
          <p:cNvPr id="29" name="CuadroTexto 28"/>
          <p:cNvSpPr txBox="1"/>
          <p:nvPr/>
        </p:nvSpPr>
        <p:spPr>
          <a:xfrm>
            <a:off x="555246" y="3863399"/>
            <a:ext cx="2070000" cy="8316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800" b="1" dirty="0">
                <a:latin typeface="Lato Light" panose="020B0604020202020204" charset="0"/>
              </a:rPr>
              <a:t>3</a:t>
            </a:r>
          </a:p>
          <a:p>
            <a:pPr algn="ctr"/>
            <a:r>
              <a:rPr lang="es-ES" sz="1800" dirty="0">
                <a:latin typeface="Lato Light" panose="020B0604020202020204" charset="0"/>
              </a:rPr>
              <a:t>Social</a:t>
            </a:r>
          </a:p>
        </p:txBody>
      </p:sp>
      <p:sp>
        <p:nvSpPr>
          <p:cNvPr id="27" name="CuadroTexto 26"/>
          <p:cNvSpPr txBox="1"/>
          <p:nvPr/>
        </p:nvSpPr>
        <p:spPr>
          <a:xfrm>
            <a:off x="112943" y="4215477"/>
            <a:ext cx="2070000" cy="8316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800" b="1" dirty="0">
                <a:latin typeface="Lato Light" panose="020B0604020202020204" charset="0"/>
              </a:rPr>
              <a:t>4</a:t>
            </a:r>
          </a:p>
          <a:p>
            <a:pPr algn="ctr"/>
            <a:r>
              <a:rPr lang="es-ES" sz="1800" dirty="0">
                <a:latin typeface="Lato Light" panose="020B0604020202020204" charset="0"/>
              </a:rPr>
              <a:t>Económico</a:t>
            </a:r>
          </a:p>
        </p:txBody>
      </p:sp>
      <p:graphicFrame>
        <p:nvGraphicFramePr>
          <p:cNvPr id="19" name="Marcador de contenido 5"/>
          <p:cNvGraphicFramePr>
            <a:graphicFrameLocks/>
          </p:cNvGraphicFramePr>
          <p:nvPr>
            <p:extLst>
              <p:ext uri="{D42A27DB-BD31-4B8C-83A1-F6EECF244321}">
                <p14:modId xmlns:p14="http://schemas.microsoft.com/office/powerpoint/2010/main" val="620866418"/>
              </p:ext>
            </p:extLst>
          </p:nvPr>
        </p:nvGraphicFramePr>
        <p:xfrm>
          <a:off x="197556" y="1276649"/>
          <a:ext cx="8712968" cy="17431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Flecha abajo 1"/>
          <p:cNvSpPr/>
          <p:nvPr/>
        </p:nvSpPr>
        <p:spPr>
          <a:xfrm>
            <a:off x="8042049" y="2574895"/>
            <a:ext cx="437153" cy="5485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0" name="Google Shape;83;p16">
            <a:extLst>
              <a:ext uri="{FF2B5EF4-FFF2-40B4-BE49-F238E27FC236}">
                <a16:creationId xmlns:a16="http://schemas.microsoft.com/office/drawing/2014/main" id="{EAE94BBF-307A-4C8D-8EFE-B54609C154E7}"/>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a:t>
            </a:r>
            <a:r>
              <a:rPr lang="es-CL" sz="1800" b="1" dirty="0">
                <a:solidFill>
                  <a:srgbClr val="544F52"/>
                </a:solidFill>
                <a:latin typeface="Lato Light" panose="020B0604020202020204" charset="0"/>
              </a:rPr>
              <a:t>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Metodología</a:t>
            </a:r>
            <a:endParaRPr sz="1800"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spTree>
    <p:extLst>
      <p:ext uri="{BB962C8B-B14F-4D97-AF65-F5344CB8AC3E}">
        <p14:creationId xmlns:p14="http://schemas.microsoft.com/office/powerpoint/2010/main" val="344747759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5" grpId="0" animBg="1"/>
      <p:bldP spid="26" grpId="0" animBg="1"/>
      <p:bldP spid="34" grpId="0" animBg="1"/>
      <p:bldP spid="35" grpId="0" animBg="1"/>
      <p:bldP spid="33" grpId="0" animBg="1"/>
      <p:bldP spid="31" grpId="0" animBg="1"/>
      <p:bldP spid="28" grpId="0" animBg="1"/>
      <p:bldP spid="29"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21" name="Google Shape;83;p16">
            <a:extLst>
              <a:ext uri="{FF2B5EF4-FFF2-40B4-BE49-F238E27FC236}">
                <a16:creationId xmlns:a16="http://schemas.microsoft.com/office/drawing/2014/main" id="{3F279451-D94F-4A97-BD33-C418A6C72222}"/>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a:t>
            </a:r>
            <a:r>
              <a:rPr lang="es-CL" sz="1800" b="1" dirty="0">
                <a:solidFill>
                  <a:srgbClr val="544F52"/>
                </a:solidFill>
                <a:latin typeface="Lato Light" panose="020B0604020202020204" charset="0"/>
              </a:rPr>
              <a:t>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Indicadores</a:t>
            </a:r>
            <a:endParaRPr sz="1800"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pic>
        <p:nvPicPr>
          <p:cNvPr id="4" name="Imagen 3">
            <a:extLst>
              <a:ext uri="{FF2B5EF4-FFF2-40B4-BE49-F238E27FC236}">
                <a16:creationId xmlns:a16="http://schemas.microsoft.com/office/drawing/2014/main" id="{F989B648-1FDA-49CF-858C-FA81CF8220B2}"/>
              </a:ext>
            </a:extLst>
          </p:cNvPr>
          <p:cNvPicPr>
            <a:picLocks noChangeAspect="1"/>
          </p:cNvPicPr>
          <p:nvPr/>
        </p:nvPicPr>
        <p:blipFill>
          <a:blip r:embed="rId5"/>
          <a:stretch>
            <a:fillRect/>
          </a:stretch>
        </p:blipFill>
        <p:spPr>
          <a:xfrm>
            <a:off x="1449776" y="1295854"/>
            <a:ext cx="5939649" cy="3513079"/>
          </a:xfrm>
          <a:prstGeom prst="rect">
            <a:avLst/>
          </a:prstGeom>
        </p:spPr>
      </p:pic>
    </p:spTree>
    <p:extLst>
      <p:ext uri="{BB962C8B-B14F-4D97-AF65-F5344CB8AC3E}">
        <p14:creationId xmlns:p14="http://schemas.microsoft.com/office/powerpoint/2010/main" val="354075120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21" name="Google Shape;83;p16">
            <a:extLst>
              <a:ext uri="{FF2B5EF4-FFF2-40B4-BE49-F238E27FC236}">
                <a16:creationId xmlns:a16="http://schemas.microsoft.com/office/drawing/2014/main" id="{3F279451-D94F-4A97-BD33-C418A6C72222}"/>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pic>
        <p:nvPicPr>
          <p:cNvPr id="3" name="Imagen 2">
            <a:extLst>
              <a:ext uri="{FF2B5EF4-FFF2-40B4-BE49-F238E27FC236}">
                <a16:creationId xmlns:a16="http://schemas.microsoft.com/office/drawing/2014/main" id="{AB0953B7-D25C-491D-9DE2-9594AF8D313C}"/>
              </a:ext>
            </a:extLst>
          </p:cNvPr>
          <p:cNvPicPr>
            <a:picLocks noChangeAspect="1"/>
          </p:cNvPicPr>
          <p:nvPr/>
        </p:nvPicPr>
        <p:blipFill>
          <a:blip r:embed="rId5"/>
          <a:stretch>
            <a:fillRect/>
          </a:stretch>
        </p:blipFill>
        <p:spPr>
          <a:xfrm>
            <a:off x="1611961" y="1096754"/>
            <a:ext cx="5896632" cy="3864387"/>
          </a:xfrm>
          <a:prstGeom prst="rect">
            <a:avLst/>
          </a:prstGeom>
        </p:spPr>
      </p:pic>
    </p:spTree>
    <p:extLst>
      <p:ext uri="{BB962C8B-B14F-4D97-AF65-F5344CB8AC3E}">
        <p14:creationId xmlns:p14="http://schemas.microsoft.com/office/powerpoint/2010/main" val="424190348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21" name="Google Shape;83;p16">
            <a:extLst>
              <a:ext uri="{FF2B5EF4-FFF2-40B4-BE49-F238E27FC236}">
                <a16:creationId xmlns:a16="http://schemas.microsoft.com/office/drawing/2014/main" id="{3F279451-D94F-4A97-BD33-C418A6C72222}"/>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lvl="0" algn="l" rtl="0">
              <a:lnSpc>
                <a:spcPct val="115000"/>
              </a:lnSpc>
              <a:spcBef>
                <a:spcPts val="0"/>
              </a:spcBef>
              <a:spcAft>
                <a:spcPts val="0"/>
              </a:spcAft>
            </a:pPr>
            <a:endParaRPr sz="1800"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pic>
        <p:nvPicPr>
          <p:cNvPr id="2" name="Imagen 1">
            <a:extLst>
              <a:ext uri="{FF2B5EF4-FFF2-40B4-BE49-F238E27FC236}">
                <a16:creationId xmlns:a16="http://schemas.microsoft.com/office/drawing/2014/main" id="{848B1114-EF45-465B-9783-472CD4D0446F}"/>
              </a:ext>
            </a:extLst>
          </p:cNvPr>
          <p:cNvPicPr>
            <a:picLocks noChangeAspect="1"/>
          </p:cNvPicPr>
          <p:nvPr/>
        </p:nvPicPr>
        <p:blipFill>
          <a:blip r:embed="rId5"/>
          <a:stretch>
            <a:fillRect/>
          </a:stretch>
        </p:blipFill>
        <p:spPr>
          <a:xfrm>
            <a:off x="1862144" y="1085031"/>
            <a:ext cx="5372818" cy="3864387"/>
          </a:xfrm>
          <a:prstGeom prst="rect">
            <a:avLst/>
          </a:prstGeom>
        </p:spPr>
      </p:pic>
    </p:spTree>
    <p:extLst>
      <p:ext uri="{BB962C8B-B14F-4D97-AF65-F5344CB8AC3E}">
        <p14:creationId xmlns:p14="http://schemas.microsoft.com/office/powerpoint/2010/main" val="215354613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4" name="2 Marcador de contenido"/>
          <p:cNvSpPr txBox="1">
            <a:spLocks/>
          </p:cNvSpPr>
          <p:nvPr/>
        </p:nvSpPr>
        <p:spPr>
          <a:xfrm>
            <a:off x="145911" y="1276096"/>
            <a:ext cx="8229600" cy="576063"/>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buFont typeface="Arial"/>
              <a:buNone/>
            </a:pPr>
            <a:r>
              <a:rPr lang="es-ES" sz="2500" b="1" dirty="0">
                <a:latin typeface="Lato Light" panose="020B0604020202020204" charset="0"/>
              </a:rPr>
              <a:t>Estandarización</a:t>
            </a:r>
            <a:r>
              <a:rPr lang="es-ES" sz="2500" b="1" dirty="0"/>
              <a:t>, </a:t>
            </a:r>
            <a:r>
              <a:rPr lang="es-ES" sz="2500" dirty="0"/>
              <a:t>con Semaforización + Nota General: </a:t>
            </a:r>
            <a:r>
              <a:rPr lang="es-ES" sz="2500" b="1" dirty="0"/>
              <a:t> </a:t>
            </a:r>
          </a:p>
          <a:p>
            <a:pPr marL="0" indent="0" algn="just">
              <a:buFont typeface="Arial"/>
              <a:buNone/>
            </a:pPr>
            <a:endParaRPr lang="es-ES" b="1" dirty="0"/>
          </a:p>
        </p:txBody>
      </p:sp>
      <p:sp>
        <p:nvSpPr>
          <p:cNvPr id="15" name="21 Rectángulo"/>
          <p:cNvSpPr/>
          <p:nvPr/>
        </p:nvSpPr>
        <p:spPr>
          <a:xfrm>
            <a:off x="4267065" y="1860077"/>
            <a:ext cx="417765" cy="2554776"/>
          </a:xfrm>
          <a:prstGeom prst="rect">
            <a:avLst/>
          </a:prstGeom>
          <a:noFill/>
          <a:ln w="57150">
            <a:solidFill>
              <a:srgbClr val="DEAC12"/>
            </a:solidFill>
          </a:ln>
          <a:effectLst>
            <a:glow rad="101600">
              <a:srgbClr val="DEAC12">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6 Flecha abajo"/>
          <p:cNvSpPr/>
          <p:nvPr/>
        </p:nvSpPr>
        <p:spPr>
          <a:xfrm rot="16200000">
            <a:off x="4866854" y="2359520"/>
            <a:ext cx="576064" cy="622567"/>
          </a:xfrm>
          <a:prstGeom prst="downArrow">
            <a:avLst/>
          </a:prstGeom>
          <a:solidFill>
            <a:srgbClr val="DEA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5" name="Tabla 4"/>
          <p:cNvGraphicFramePr>
            <a:graphicFrameLocks noGrp="1"/>
          </p:cNvGraphicFramePr>
          <p:nvPr>
            <p:extLst>
              <p:ext uri="{D42A27DB-BD31-4B8C-83A1-F6EECF244321}">
                <p14:modId xmlns:p14="http://schemas.microsoft.com/office/powerpoint/2010/main" val="312680666"/>
              </p:ext>
            </p:extLst>
          </p:nvPr>
        </p:nvGraphicFramePr>
        <p:xfrm>
          <a:off x="189778" y="1905320"/>
          <a:ext cx="4470577" cy="2468880"/>
        </p:xfrm>
        <a:graphic>
          <a:graphicData uri="http://schemas.openxmlformats.org/drawingml/2006/table">
            <a:tbl>
              <a:tblPr firstRow="1" bandRow="1">
                <a:tableStyleId>{5940675A-B579-460E-94D1-54222C63F5DA}</a:tableStyleId>
              </a:tblPr>
              <a:tblGrid>
                <a:gridCol w="1531310">
                  <a:extLst>
                    <a:ext uri="{9D8B030D-6E8A-4147-A177-3AD203B41FA5}">
                      <a16:colId xmlns:a16="http://schemas.microsoft.com/office/drawing/2014/main" val="20000"/>
                    </a:ext>
                  </a:extLst>
                </a:gridCol>
                <a:gridCol w="1182969">
                  <a:extLst>
                    <a:ext uri="{9D8B030D-6E8A-4147-A177-3AD203B41FA5}">
                      <a16:colId xmlns:a16="http://schemas.microsoft.com/office/drawing/2014/main" val="20001"/>
                    </a:ext>
                  </a:extLst>
                </a:gridCol>
                <a:gridCol w="718485">
                  <a:extLst>
                    <a:ext uri="{9D8B030D-6E8A-4147-A177-3AD203B41FA5}">
                      <a16:colId xmlns:a16="http://schemas.microsoft.com/office/drawing/2014/main" val="20002"/>
                    </a:ext>
                  </a:extLst>
                </a:gridCol>
                <a:gridCol w="678257">
                  <a:extLst>
                    <a:ext uri="{9D8B030D-6E8A-4147-A177-3AD203B41FA5}">
                      <a16:colId xmlns:a16="http://schemas.microsoft.com/office/drawing/2014/main" val="20003"/>
                    </a:ext>
                  </a:extLst>
                </a:gridCol>
                <a:gridCol w="359556">
                  <a:extLst>
                    <a:ext uri="{9D8B030D-6E8A-4147-A177-3AD203B41FA5}">
                      <a16:colId xmlns:a16="http://schemas.microsoft.com/office/drawing/2014/main" val="20004"/>
                    </a:ext>
                  </a:extLst>
                </a:gridCol>
              </a:tblGrid>
              <a:tr h="370840">
                <a:tc>
                  <a:txBody>
                    <a:bodyPr/>
                    <a:lstStyle/>
                    <a:p>
                      <a:pPr algn="ctr"/>
                      <a:r>
                        <a:rPr lang="es-ES" sz="1200" b="1" i="1" dirty="0">
                          <a:latin typeface="Lato Light" panose="020B0604020202020204" charset="0"/>
                        </a:rPr>
                        <a:t>Nombre del</a:t>
                      </a:r>
                      <a:r>
                        <a:rPr lang="es-ES" sz="1200" b="1" i="1" baseline="0" dirty="0">
                          <a:latin typeface="Lato Light" panose="020B0604020202020204" charset="0"/>
                        </a:rPr>
                        <a:t> indicador</a:t>
                      </a:r>
                      <a:endParaRPr lang="es-ES" sz="1200" b="1" i="1" dirty="0">
                        <a:solidFill>
                          <a:srgbClr val="000000"/>
                        </a:solidFill>
                        <a:latin typeface="Lato Light" panose="020B0604020202020204" charset="0"/>
                      </a:endParaRPr>
                    </a:p>
                  </a:txBody>
                  <a:tcPr/>
                </a:tc>
                <a:tc>
                  <a:txBody>
                    <a:bodyPr/>
                    <a:lstStyle/>
                    <a:p>
                      <a:pPr algn="ctr"/>
                      <a:r>
                        <a:rPr lang="es-ES" sz="1200" b="1" i="1" dirty="0">
                          <a:latin typeface="Lato Light" panose="020B0604020202020204" charset="0"/>
                        </a:rPr>
                        <a:t>Unidad de medida</a:t>
                      </a:r>
                      <a:endParaRPr lang="es-ES" sz="1200" b="1" i="1" dirty="0">
                        <a:solidFill>
                          <a:srgbClr val="000000"/>
                        </a:solidFill>
                        <a:latin typeface="Lato Light" panose="020B0604020202020204" charset="0"/>
                      </a:endParaRPr>
                    </a:p>
                  </a:txBody>
                  <a:tcPr/>
                </a:tc>
                <a:tc>
                  <a:txBody>
                    <a:bodyPr/>
                    <a:lstStyle/>
                    <a:p>
                      <a:pPr algn="ctr"/>
                      <a:r>
                        <a:rPr lang="es-ES" sz="1200" b="1" i="1" dirty="0">
                          <a:solidFill>
                            <a:srgbClr val="000000"/>
                          </a:solidFill>
                          <a:latin typeface="Lato Light" panose="020B0604020202020204" charset="0"/>
                        </a:rPr>
                        <a:t>Ex</a:t>
                      </a:r>
                      <a:r>
                        <a:rPr lang="es-ES" sz="1200" b="1" i="1" baseline="0" dirty="0">
                          <a:solidFill>
                            <a:srgbClr val="000000"/>
                          </a:solidFill>
                          <a:latin typeface="Lato Light" panose="020B0604020202020204" charset="0"/>
                        </a:rPr>
                        <a:t> - Ante</a:t>
                      </a:r>
                      <a:endParaRPr lang="es-ES" sz="1200" b="1" i="1" dirty="0">
                        <a:solidFill>
                          <a:srgbClr val="000000"/>
                        </a:solidFill>
                        <a:latin typeface="Lato Light" panose="020B0604020202020204" charset="0"/>
                      </a:endParaRPr>
                    </a:p>
                  </a:txBody>
                  <a:tcPr/>
                </a:tc>
                <a:tc>
                  <a:txBody>
                    <a:bodyPr/>
                    <a:lstStyle/>
                    <a:p>
                      <a:pPr algn="ctr"/>
                      <a:r>
                        <a:rPr lang="es-ES" sz="1200" b="1" i="1" dirty="0">
                          <a:solidFill>
                            <a:srgbClr val="000000"/>
                          </a:solidFill>
                          <a:latin typeface="Lato Light" panose="020B0604020202020204" charset="0"/>
                        </a:rPr>
                        <a:t>Ex - Post</a:t>
                      </a:r>
                    </a:p>
                  </a:txBody>
                  <a:tcPr/>
                </a:tc>
                <a:tc>
                  <a:txBody>
                    <a:bodyPr/>
                    <a:lstStyle/>
                    <a:p>
                      <a:pPr algn="ctr"/>
                      <a:r>
                        <a:rPr lang="es-ES" sz="1200" b="1" i="1" dirty="0">
                          <a:latin typeface="Lato Light" panose="020B0604020202020204" charset="0"/>
                        </a:rPr>
                        <a:t>S</a:t>
                      </a:r>
                      <a:endParaRPr lang="es-ES" sz="1200" b="1" i="1" dirty="0">
                        <a:solidFill>
                          <a:srgbClr val="000000"/>
                        </a:solidFill>
                        <a:latin typeface="Lato Light" panose="020B0604020202020204" charset="0"/>
                      </a:endParaRPr>
                    </a:p>
                  </a:txBody>
                  <a:tcPr/>
                </a:tc>
                <a:extLst>
                  <a:ext uri="{0D108BD9-81ED-4DB2-BD59-A6C34878D82A}">
                    <a16:rowId xmlns:a16="http://schemas.microsoft.com/office/drawing/2014/main" val="10000"/>
                  </a:ext>
                </a:extLst>
              </a:tr>
              <a:tr h="370840">
                <a:tc>
                  <a:txBody>
                    <a:bodyPr/>
                    <a:lstStyle/>
                    <a:p>
                      <a:r>
                        <a:rPr lang="es-ES" sz="1200" dirty="0">
                          <a:latin typeface="Lato Light" panose="020B0604020202020204" charset="0"/>
                        </a:rPr>
                        <a:t>Cobertura de</a:t>
                      </a:r>
                      <a:r>
                        <a:rPr lang="es-ES" sz="1200" baseline="0" dirty="0">
                          <a:latin typeface="Lato Light" panose="020B0604020202020204" charset="0"/>
                        </a:rPr>
                        <a:t> recolección</a:t>
                      </a:r>
                      <a:endParaRPr lang="es-ES" sz="1200" dirty="0">
                        <a:solidFill>
                          <a:srgbClr val="000000"/>
                        </a:solidFill>
                        <a:latin typeface="Lato Light" panose="020B0604020202020204" charset="0"/>
                      </a:endParaRPr>
                    </a:p>
                  </a:txBody>
                  <a:tcPr/>
                </a:tc>
                <a:tc>
                  <a:txBody>
                    <a:bodyPr/>
                    <a:lstStyle/>
                    <a:p>
                      <a:pPr algn="ctr"/>
                      <a:r>
                        <a:rPr lang="es-ES" sz="1200" dirty="0">
                          <a:latin typeface="Lato Light" panose="020B0604020202020204" charset="0"/>
                        </a:rPr>
                        <a:t>%</a:t>
                      </a:r>
                      <a:endParaRPr lang="es-ES" sz="1200" dirty="0">
                        <a:solidFill>
                          <a:srgbClr val="000000"/>
                        </a:solidFill>
                        <a:latin typeface="Lato Light" panose="020B0604020202020204" charset="0"/>
                      </a:endParaRPr>
                    </a:p>
                  </a:txBody>
                  <a:tcPr anchor="ctr"/>
                </a:tc>
                <a:tc>
                  <a:txBody>
                    <a:bodyPr/>
                    <a:lstStyle/>
                    <a:p>
                      <a:pPr algn="ctr"/>
                      <a:r>
                        <a:rPr lang="es-ES" sz="1200" dirty="0">
                          <a:solidFill>
                            <a:srgbClr val="000000"/>
                          </a:solidFill>
                          <a:latin typeface="Lato Light" panose="020B0604020202020204" charset="0"/>
                        </a:rPr>
                        <a:t>90%</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latin typeface="Lato Light" panose="020B0604020202020204" charset="0"/>
                        </a:rPr>
                        <a:t>50%</a:t>
                      </a:r>
                      <a:endParaRPr lang="es-ES" sz="1200" dirty="0">
                        <a:solidFill>
                          <a:srgbClr val="000000"/>
                        </a:solidFill>
                        <a:latin typeface="Lato Light" panose="020B0604020202020204" charset="0"/>
                      </a:endParaRPr>
                    </a:p>
                  </a:txBody>
                  <a:tcPr anchor="ctr"/>
                </a:tc>
                <a:tc>
                  <a:txBody>
                    <a:bodyPr/>
                    <a:lstStyle/>
                    <a:p>
                      <a:endParaRPr lang="es-ES" sz="1200" dirty="0">
                        <a:solidFill>
                          <a:srgbClr val="000000"/>
                        </a:solidFill>
                        <a:latin typeface="Lato Light" panose="020B0604020202020204" charset="0"/>
                      </a:endParaRPr>
                    </a:p>
                  </a:txBody>
                  <a:tcPr>
                    <a:solidFill>
                      <a:srgbClr val="FF0000"/>
                    </a:solidFill>
                  </a:tcPr>
                </a:tc>
                <a:extLst>
                  <a:ext uri="{0D108BD9-81ED-4DB2-BD59-A6C34878D82A}">
                    <a16:rowId xmlns:a16="http://schemas.microsoft.com/office/drawing/2014/main" val="10001"/>
                  </a:ext>
                </a:extLst>
              </a:tr>
              <a:tr h="370840">
                <a:tc>
                  <a:txBody>
                    <a:bodyPr/>
                    <a:lstStyle/>
                    <a:p>
                      <a:r>
                        <a:rPr lang="es-ES" sz="1200" dirty="0">
                          <a:latin typeface="Lato Light" panose="020B0604020202020204" charset="0"/>
                        </a:rPr>
                        <a:t>Ratio de utilización del</a:t>
                      </a:r>
                      <a:r>
                        <a:rPr lang="es-ES" sz="1200" baseline="0" dirty="0">
                          <a:latin typeface="Lato Light" panose="020B0604020202020204" charset="0"/>
                        </a:rPr>
                        <a:t> sitio de disposición final</a:t>
                      </a:r>
                      <a:endParaRPr lang="es-ES" sz="1200" dirty="0">
                        <a:solidFill>
                          <a:srgbClr val="000000"/>
                        </a:solidFill>
                        <a:latin typeface="Lato Light" panose="020B0604020202020204" charset="0"/>
                      </a:endParaRPr>
                    </a:p>
                  </a:txBody>
                  <a:tcPr/>
                </a:tc>
                <a:tc>
                  <a:txBody>
                    <a:bodyPr/>
                    <a:lstStyle/>
                    <a:p>
                      <a:pPr algn="ctr"/>
                      <a:r>
                        <a:rPr lang="es-ES" sz="1200" dirty="0">
                          <a:latin typeface="Lato Light" panose="020B0604020202020204" charset="0"/>
                        </a:rPr>
                        <a:t>%</a:t>
                      </a:r>
                      <a:endParaRPr lang="es-ES" sz="1200" dirty="0">
                        <a:solidFill>
                          <a:srgbClr val="000000"/>
                        </a:solidFill>
                        <a:latin typeface="Lato Light" panose="020B0604020202020204" charset="0"/>
                      </a:endParaRPr>
                    </a:p>
                  </a:txBody>
                  <a:tcPr anchor="ctr"/>
                </a:tc>
                <a:tc>
                  <a:txBody>
                    <a:bodyPr/>
                    <a:lstStyle/>
                    <a:p>
                      <a:pPr algn="ctr"/>
                      <a:r>
                        <a:rPr lang="es-ES" sz="1200" dirty="0">
                          <a:solidFill>
                            <a:srgbClr val="000000"/>
                          </a:solidFill>
                          <a:latin typeface="Lato Light" panose="020B0604020202020204" charset="0"/>
                        </a:rPr>
                        <a:t>22%</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latin typeface="Lato Light" panose="020B0604020202020204" charset="0"/>
                        </a:rPr>
                        <a:t>27%</a:t>
                      </a:r>
                      <a:endParaRPr lang="es-ES" sz="1200" dirty="0">
                        <a:solidFill>
                          <a:srgbClr val="000000"/>
                        </a:solidFill>
                        <a:latin typeface="Lato Light" panose="020B0604020202020204" charset="0"/>
                      </a:endParaRPr>
                    </a:p>
                  </a:txBody>
                  <a:tcPr anchor="ctr"/>
                </a:tc>
                <a:tc>
                  <a:txBody>
                    <a:bodyPr/>
                    <a:lstStyle/>
                    <a:p>
                      <a:endParaRPr lang="es-ES" sz="1200" dirty="0">
                        <a:solidFill>
                          <a:srgbClr val="000000"/>
                        </a:solidFill>
                        <a:latin typeface="Lato Light" panose="020B0604020202020204" charset="0"/>
                      </a:endParaRPr>
                    </a:p>
                  </a:txBody>
                  <a:tcPr>
                    <a:solidFill>
                      <a:srgbClr val="008000"/>
                    </a:solidFill>
                  </a:tcPr>
                </a:tc>
                <a:extLst>
                  <a:ext uri="{0D108BD9-81ED-4DB2-BD59-A6C34878D82A}">
                    <a16:rowId xmlns:a16="http://schemas.microsoft.com/office/drawing/2014/main" val="10002"/>
                  </a:ext>
                </a:extLst>
              </a:tr>
              <a:tr h="370840">
                <a:tc>
                  <a:txBody>
                    <a:bodyPr/>
                    <a:lstStyle/>
                    <a:p>
                      <a:r>
                        <a:rPr lang="es-ES" sz="1200" dirty="0">
                          <a:latin typeface="Lato Light" panose="020B0604020202020204" charset="0"/>
                        </a:rPr>
                        <a:t>Frecuencia de recolección</a:t>
                      </a:r>
                      <a:endParaRPr lang="es-ES" sz="1200" dirty="0">
                        <a:solidFill>
                          <a:srgbClr val="000000"/>
                        </a:solidFill>
                        <a:latin typeface="Lato Light" panose="020B0604020202020204" charset="0"/>
                      </a:endParaRPr>
                    </a:p>
                  </a:txBody>
                  <a:tcPr/>
                </a:tc>
                <a:tc>
                  <a:txBody>
                    <a:bodyPr/>
                    <a:lstStyle/>
                    <a:p>
                      <a:pPr algn="ctr"/>
                      <a:r>
                        <a:rPr lang="es-ES" sz="1200" dirty="0">
                          <a:latin typeface="Lato Light" panose="020B0604020202020204" charset="0"/>
                        </a:rPr>
                        <a:t>Días por </a:t>
                      </a:r>
                      <a:r>
                        <a:rPr lang="es-ES" sz="1200" baseline="0" dirty="0">
                          <a:latin typeface="Lato Light" panose="020B0604020202020204" charset="0"/>
                        </a:rPr>
                        <a:t>semana</a:t>
                      </a:r>
                      <a:endParaRPr lang="es-ES" sz="1200" dirty="0">
                        <a:solidFill>
                          <a:srgbClr val="000000"/>
                        </a:solidFill>
                        <a:latin typeface="Lato Light" panose="020B0604020202020204" charset="0"/>
                      </a:endParaRPr>
                    </a:p>
                  </a:txBody>
                  <a:tcPr anchor="ctr"/>
                </a:tc>
                <a:tc>
                  <a:txBody>
                    <a:bodyPr/>
                    <a:lstStyle/>
                    <a:p>
                      <a:pPr algn="ctr"/>
                      <a:r>
                        <a:rPr lang="es-ES" sz="1200" dirty="0">
                          <a:solidFill>
                            <a:srgbClr val="000000"/>
                          </a:solidFill>
                          <a:latin typeface="Lato Light" panose="020B0604020202020204" charset="0"/>
                        </a:rPr>
                        <a:t>4</a:t>
                      </a:r>
                    </a:p>
                  </a:txBody>
                  <a:tcPr anchor="ctr"/>
                </a:tc>
                <a:tc>
                  <a:txBody>
                    <a:bodyPr/>
                    <a:lstStyle/>
                    <a:p>
                      <a:pPr algn="ctr"/>
                      <a:r>
                        <a:rPr lang="es-ES" sz="1200" dirty="0">
                          <a:solidFill>
                            <a:srgbClr val="000000"/>
                          </a:solidFill>
                          <a:latin typeface="Lato Light" panose="020B0604020202020204" charset="0"/>
                        </a:rPr>
                        <a:t>2</a:t>
                      </a:r>
                    </a:p>
                  </a:txBody>
                  <a:tcPr anchor="ctr"/>
                </a:tc>
                <a:tc>
                  <a:txBody>
                    <a:bodyPr/>
                    <a:lstStyle/>
                    <a:p>
                      <a:endParaRPr lang="es-ES" sz="1200" dirty="0">
                        <a:solidFill>
                          <a:srgbClr val="000000"/>
                        </a:solidFill>
                        <a:latin typeface="Lato Light" panose="020B0604020202020204" charset="0"/>
                      </a:endParaRPr>
                    </a:p>
                  </a:txBody>
                  <a:tcPr>
                    <a:solidFill>
                      <a:schemeClr val="accent4">
                        <a:lumMod val="75000"/>
                      </a:schemeClr>
                    </a:solidFill>
                  </a:tcPr>
                </a:tc>
                <a:extLst>
                  <a:ext uri="{0D108BD9-81ED-4DB2-BD59-A6C34878D82A}">
                    <a16:rowId xmlns:a16="http://schemas.microsoft.com/office/drawing/2014/main" val="10003"/>
                  </a:ext>
                </a:extLst>
              </a:tr>
              <a:tr h="370840">
                <a:tc>
                  <a:txBody>
                    <a:bodyPr/>
                    <a:lstStyle/>
                    <a:p>
                      <a:r>
                        <a:rPr lang="es-ES" sz="1200" dirty="0">
                          <a:latin typeface="Lato Light" panose="020B0604020202020204" charset="0"/>
                        </a:rPr>
                        <a:t>Accesibilidad</a:t>
                      </a:r>
                      <a:endParaRPr lang="es-ES" sz="1200" dirty="0">
                        <a:solidFill>
                          <a:srgbClr val="000000"/>
                        </a:solidFill>
                        <a:latin typeface="Lato Light" panose="020B0604020202020204" charset="0"/>
                      </a:endParaRPr>
                    </a:p>
                  </a:txBody>
                  <a:tcPr/>
                </a:tc>
                <a:tc>
                  <a:txBody>
                    <a:bodyPr/>
                    <a:lstStyle/>
                    <a:p>
                      <a:pPr algn="ctr"/>
                      <a:r>
                        <a:rPr lang="es-ES" sz="1200" dirty="0">
                          <a:latin typeface="Lato Light" panose="020B0604020202020204" charset="0"/>
                        </a:rPr>
                        <a:t>Buena-regular-mala</a:t>
                      </a:r>
                      <a:endParaRPr lang="es-ES" sz="1200" dirty="0">
                        <a:solidFill>
                          <a:srgbClr val="000000"/>
                        </a:solidFill>
                        <a:latin typeface="Lato Light" panose="020B060402020202020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rgbClr val="000000"/>
                          </a:solidFill>
                          <a:latin typeface="Lato Light" panose="020B0604020202020204" charset="0"/>
                        </a:rPr>
                        <a:t>Buena</a:t>
                      </a:r>
                    </a:p>
                  </a:txBody>
                  <a:tcPr anchor="ctr"/>
                </a:tc>
                <a:tc>
                  <a:txBody>
                    <a:bodyPr/>
                    <a:lstStyle/>
                    <a:p>
                      <a:pPr algn="ctr"/>
                      <a:r>
                        <a:rPr lang="es-ES" sz="1200" dirty="0">
                          <a:solidFill>
                            <a:srgbClr val="000000"/>
                          </a:solidFill>
                          <a:latin typeface="Lato Light" panose="020B0604020202020204" charset="0"/>
                        </a:rPr>
                        <a:t>Buena</a:t>
                      </a:r>
                    </a:p>
                  </a:txBody>
                  <a:tcPr anchor="ctr"/>
                </a:tc>
                <a:tc>
                  <a:txBody>
                    <a:bodyPr/>
                    <a:lstStyle/>
                    <a:p>
                      <a:endParaRPr lang="es-ES" sz="1200" dirty="0">
                        <a:solidFill>
                          <a:srgbClr val="000000"/>
                        </a:solidFill>
                        <a:latin typeface="Lato Light" panose="020B0604020202020204" charset="0"/>
                      </a:endParaRPr>
                    </a:p>
                  </a:txBody>
                  <a:tcPr>
                    <a:solidFill>
                      <a:srgbClr val="008000"/>
                    </a:solidFill>
                  </a:tcPr>
                </a:tc>
                <a:extLst>
                  <a:ext uri="{0D108BD9-81ED-4DB2-BD59-A6C34878D82A}">
                    <a16:rowId xmlns:a16="http://schemas.microsoft.com/office/drawing/2014/main" val="10004"/>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4147003552"/>
              </p:ext>
            </p:extLst>
          </p:nvPr>
        </p:nvGraphicFramePr>
        <p:xfrm>
          <a:off x="5522248" y="1873163"/>
          <a:ext cx="2646053" cy="1301647"/>
        </p:xfrm>
        <a:graphic>
          <a:graphicData uri="http://schemas.openxmlformats.org/drawingml/2006/table">
            <a:tbl>
              <a:tblPr firstRow="1" bandRow="1">
                <a:tableStyleId>{5940675A-B579-460E-94D1-54222C63F5DA}</a:tableStyleId>
              </a:tblPr>
              <a:tblGrid>
                <a:gridCol w="1103782">
                  <a:extLst>
                    <a:ext uri="{9D8B030D-6E8A-4147-A177-3AD203B41FA5}">
                      <a16:colId xmlns:a16="http://schemas.microsoft.com/office/drawing/2014/main" val="20000"/>
                    </a:ext>
                  </a:extLst>
                </a:gridCol>
                <a:gridCol w="619932">
                  <a:extLst>
                    <a:ext uri="{9D8B030D-6E8A-4147-A177-3AD203B41FA5}">
                      <a16:colId xmlns:a16="http://schemas.microsoft.com/office/drawing/2014/main" val="20001"/>
                    </a:ext>
                  </a:extLst>
                </a:gridCol>
                <a:gridCol w="922339">
                  <a:extLst>
                    <a:ext uri="{9D8B030D-6E8A-4147-A177-3AD203B41FA5}">
                      <a16:colId xmlns:a16="http://schemas.microsoft.com/office/drawing/2014/main" val="20002"/>
                    </a:ext>
                  </a:extLst>
                </a:gridCol>
              </a:tblGrid>
              <a:tr h="334859">
                <a:tc>
                  <a:txBody>
                    <a:bodyPr/>
                    <a:lstStyle/>
                    <a:p>
                      <a:r>
                        <a:rPr lang="es-ES" sz="1200" b="1" dirty="0"/>
                        <a:t>Verde</a:t>
                      </a:r>
                    </a:p>
                  </a:txBody>
                  <a:tcPr>
                    <a:solidFill>
                      <a:srgbClr val="008000"/>
                    </a:solidFill>
                  </a:tcPr>
                </a:tc>
                <a:tc>
                  <a:txBody>
                    <a:bodyPr/>
                    <a:lstStyle/>
                    <a:p>
                      <a:pPr algn="ctr"/>
                      <a:r>
                        <a:rPr lang="es-ES" sz="1200" dirty="0"/>
                        <a:t>18</a:t>
                      </a:r>
                    </a:p>
                  </a:txBody>
                  <a:tcPr/>
                </a:tc>
                <a:tc>
                  <a:txBody>
                    <a:bodyPr/>
                    <a:lstStyle/>
                    <a:p>
                      <a:pPr algn="ctr"/>
                      <a:r>
                        <a:rPr lang="es-ES" sz="1200" dirty="0"/>
                        <a:t>67%</a:t>
                      </a:r>
                    </a:p>
                  </a:txBody>
                  <a:tcPr/>
                </a:tc>
                <a:extLst>
                  <a:ext uri="{0D108BD9-81ED-4DB2-BD59-A6C34878D82A}">
                    <a16:rowId xmlns:a16="http://schemas.microsoft.com/office/drawing/2014/main" val="10000"/>
                  </a:ext>
                </a:extLst>
              </a:tr>
              <a:tr h="297070">
                <a:tc>
                  <a:txBody>
                    <a:bodyPr/>
                    <a:lstStyle/>
                    <a:p>
                      <a:r>
                        <a:rPr lang="es-ES" sz="1200" b="1" dirty="0"/>
                        <a:t>Amarillo</a:t>
                      </a:r>
                    </a:p>
                  </a:txBody>
                  <a:tcPr>
                    <a:solidFill>
                      <a:schemeClr val="accent4">
                        <a:lumMod val="75000"/>
                      </a:schemeClr>
                    </a:solidFill>
                  </a:tcPr>
                </a:tc>
                <a:tc>
                  <a:txBody>
                    <a:bodyPr/>
                    <a:lstStyle/>
                    <a:p>
                      <a:pPr algn="ctr"/>
                      <a:r>
                        <a:rPr lang="es-ES" sz="1200" dirty="0"/>
                        <a:t>2</a:t>
                      </a:r>
                    </a:p>
                  </a:txBody>
                  <a:tcPr/>
                </a:tc>
                <a:tc>
                  <a:txBody>
                    <a:bodyPr/>
                    <a:lstStyle/>
                    <a:p>
                      <a:pPr algn="ctr"/>
                      <a:r>
                        <a:rPr lang="es-ES" sz="1200" dirty="0"/>
                        <a:t>7%</a:t>
                      </a:r>
                    </a:p>
                  </a:txBody>
                  <a:tcPr/>
                </a:tc>
                <a:extLst>
                  <a:ext uri="{0D108BD9-81ED-4DB2-BD59-A6C34878D82A}">
                    <a16:rowId xmlns:a16="http://schemas.microsoft.com/office/drawing/2014/main" val="10001"/>
                  </a:ext>
                </a:extLst>
              </a:tr>
              <a:tr h="334859">
                <a:tc>
                  <a:txBody>
                    <a:bodyPr/>
                    <a:lstStyle/>
                    <a:p>
                      <a:r>
                        <a:rPr lang="es-ES" sz="1200" b="1" dirty="0"/>
                        <a:t>Rojo</a:t>
                      </a:r>
                    </a:p>
                  </a:txBody>
                  <a:tcPr>
                    <a:solidFill>
                      <a:srgbClr val="FF0000"/>
                    </a:solidFill>
                  </a:tcPr>
                </a:tc>
                <a:tc>
                  <a:txBody>
                    <a:bodyPr/>
                    <a:lstStyle/>
                    <a:p>
                      <a:pPr algn="ctr"/>
                      <a:r>
                        <a:rPr lang="es-ES" sz="1200" b="0" dirty="0"/>
                        <a:t>7</a:t>
                      </a:r>
                    </a:p>
                  </a:txBody>
                  <a:tcPr/>
                </a:tc>
                <a:tc>
                  <a:txBody>
                    <a:bodyPr/>
                    <a:lstStyle/>
                    <a:p>
                      <a:pPr algn="ctr"/>
                      <a:r>
                        <a:rPr lang="es-ES" sz="1200" dirty="0"/>
                        <a:t>26%</a:t>
                      </a:r>
                    </a:p>
                  </a:txBody>
                  <a:tcPr/>
                </a:tc>
                <a:extLst>
                  <a:ext uri="{0D108BD9-81ED-4DB2-BD59-A6C34878D82A}">
                    <a16:rowId xmlns:a16="http://schemas.microsoft.com/office/drawing/2014/main" val="10002"/>
                  </a:ext>
                </a:extLst>
              </a:tr>
              <a:tr h="334859">
                <a:tc>
                  <a:txBody>
                    <a:bodyPr/>
                    <a:lstStyle/>
                    <a:p>
                      <a:r>
                        <a:rPr lang="es-ES" sz="1200" b="1" dirty="0"/>
                        <a:t>TOTAL</a:t>
                      </a:r>
                    </a:p>
                  </a:txBody>
                  <a:tcPr/>
                </a:tc>
                <a:tc>
                  <a:txBody>
                    <a:bodyPr/>
                    <a:lstStyle/>
                    <a:p>
                      <a:pPr algn="ctr"/>
                      <a:r>
                        <a:rPr lang="es-ES" sz="1200" b="1" dirty="0"/>
                        <a:t>27</a:t>
                      </a:r>
                    </a:p>
                  </a:txBody>
                  <a:tcPr/>
                </a:tc>
                <a:tc>
                  <a:txBody>
                    <a:bodyPr/>
                    <a:lstStyle/>
                    <a:p>
                      <a:pPr algn="ctr"/>
                      <a:r>
                        <a:rPr lang="es-ES" sz="1200" dirty="0"/>
                        <a:t>100%</a:t>
                      </a:r>
                    </a:p>
                  </a:txBody>
                  <a:tcPr/>
                </a:tc>
                <a:extLst>
                  <a:ext uri="{0D108BD9-81ED-4DB2-BD59-A6C34878D82A}">
                    <a16:rowId xmlns:a16="http://schemas.microsoft.com/office/drawing/2014/main" val="10003"/>
                  </a:ext>
                </a:extLst>
              </a:tr>
            </a:tbl>
          </a:graphicData>
        </a:graphic>
      </p:graphicFrame>
      <p:grpSp>
        <p:nvGrpSpPr>
          <p:cNvPr id="12" name="Agrupar 11"/>
          <p:cNvGrpSpPr/>
          <p:nvPr/>
        </p:nvGrpSpPr>
        <p:grpSpPr>
          <a:xfrm>
            <a:off x="7964910" y="4080972"/>
            <a:ext cx="927502" cy="802829"/>
            <a:chOff x="6444209" y="692696"/>
            <a:chExt cx="1244988" cy="908830"/>
          </a:xfrm>
          <a:solidFill>
            <a:srgbClr val="DEAC12"/>
          </a:solidFill>
        </p:grpSpPr>
        <p:sp>
          <p:nvSpPr>
            <p:cNvPr id="13" name="Elipse 12"/>
            <p:cNvSpPr/>
            <p:nvPr/>
          </p:nvSpPr>
          <p:spPr>
            <a:xfrm>
              <a:off x="6444209" y="692696"/>
              <a:ext cx="1244988" cy="908830"/>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latin typeface="Lato light"/>
                <a:cs typeface="Lato light"/>
              </a:endParaRPr>
            </a:p>
          </p:txBody>
        </p:sp>
        <p:sp>
          <p:nvSpPr>
            <p:cNvPr id="17" name="CuadroTexto 16"/>
            <p:cNvSpPr txBox="1"/>
            <p:nvPr/>
          </p:nvSpPr>
          <p:spPr>
            <a:xfrm>
              <a:off x="6568897" y="899528"/>
              <a:ext cx="1008717" cy="383255"/>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b="1" dirty="0">
                  <a:solidFill>
                    <a:srgbClr val="000000"/>
                  </a:solidFill>
                  <a:latin typeface="Lato light"/>
                  <a:cs typeface="Lato light"/>
                </a:rPr>
                <a:t>0 a 7</a:t>
              </a:r>
            </a:p>
          </p:txBody>
        </p:sp>
      </p:grpSp>
      <p:sp>
        <p:nvSpPr>
          <p:cNvPr id="3" name="Más 2"/>
          <p:cNvSpPr/>
          <p:nvPr/>
        </p:nvSpPr>
        <p:spPr>
          <a:xfrm>
            <a:off x="6293198" y="3175548"/>
            <a:ext cx="850605" cy="754899"/>
          </a:xfrm>
          <a:prstGeom prst="mathPlus">
            <a:avLst/>
          </a:prstGeom>
          <a:solidFill>
            <a:srgbClr val="DEAC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4" name="Imagen 3">
            <a:extLst>
              <a:ext uri="{FF2B5EF4-FFF2-40B4-BE49-F238E27FC236}">
                <a16:creationId xmlns:a16="http://schemas.microsoft.com/office/drawing/2014/main" id="{8772EBE4-2752-40FE-8708-2CC568EB1C46}"/>
              </a:ext>
            </a:extLst>
          </p:cNvPr>
          <p:cNvPicPr>
            <a:picLocks noChangeAspect="1"/>
          </p:cNvPicPr>
          <p:nvPr/>
        </p:nvPicPr>
        <p:blipFill>
          <a:blip r:embed="rId5"/>
          <a:stretch>
            <a:fillRect/>
          </a:stretch>
        </p:blipFill>
        <p:spPr>
          <a:xfrm>
            <a:off x="5221888" y="3981457"/>
            <a:ext cx="2568839" cy="885074"/>
          </a:xfrm>
          <a:prstGeom prst="rect">
            <a:avLst/>
          </a:prstGeom>
        </p:spPr>
      </p:pic>
      <p:sp>
        <p:nvSpPr>
          <p:cNvPr id="18" name="Google Shape;83;p16">
            <a:extLst>
              <a:ext uri="{FF2B5EF4-FFF2-40B4-BE49-F238E27FC236}">
                <a16:creationId xmlns:a16="http://schemas.microsoft.com/office/drawing/2014/main" id="{E17DD527-4C4E-4DE6-A66E-F52E866D22ED}"/>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lvl="0" algn="l" rtl="0">
              <a:lnSpc>
                <a:spcPct val="115000"/>
              </a:lnSpc>
              <a:spcBef>
                <a:spcPts val="0"/>
              </a:spcBef>
              <a:spcAft>
                <a:spcPts val="0"/>
              </a:spcAft>
            </a:pPr>
            <a:endParaRPr sz="1800"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spTree>
    <p:extLst>
      <p:ext uri="{BB962C8B-B14F-4D97-AF65-F5344CB8AC3E}">
        <p14:creationId xmlns:p14="http://schemas.microsoft.com/office/powerpoint/2010/main" val="221851469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6" name="Elipse 15"/>
          <p:cNvSpPr/>
          <p:nvPr/>
        </p:nvSpPr>
        <p:spPr>
          <a:xfrm>
            <a:off x="7005166" y="808478"/>
            <a:ext cx="1692068" cy="853993"/>
          </a:xfrm>
          <a:prstGeom prst="ellipse">
            <a:avLst/>
          </a:prstGeom>
          <a:solidFill>
            <a:srgbClr val="544F5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a:solidFill>
                  <a:schemeClr val="bg1"/>
                </a:solidFill>
                <a:latin typeface="Lato light"/>
                <a:cs typeface="Lato light"/>
              </a:rPr>
              <a:t>6 Indicadores</a:t>
            </a:r>
          </a:p>
        </p:txBody>
      </p:sp>
      <p:sp>
        <p:nvSpPr>
          <p:cNvPr id="4" name="CuadroTexto 3"/>
          <p:cNvSpPr txBox="1"/>
          <p:nvPr/>
        </p:nvSpPr>
        <p:spPr>
          <a:xfrm>
            <a:off x="6309625" y="1799057"/>
            <a:ext cx="2292393"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Arauco - Curanilahue</a:t>
            </a:r>
          </a:p>
        </p:txBody>
      </p:sp>
      <p:sp>
        <p:nvSpPr>
          <p:cNvPr id="21" name="CuadroTexto 20"/>
          <p:cNvSpPr txBox="1"/>
          <p:nvPr/>
        </p:nvSpPr>
        <p:spPr>
          <a:xfrm>
            <a:off x="293511" y="3694288"/>
            <a:ext cx="1792111"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Caldera</a:t>
            </a:r>
          </a:p>
        </p:txBody>
      </p:sp>
      <p:sp>
        <p:nvSpPr>
          <p:cNvPr id="13" name="Google Shape;83;p16">
            <a:extLst>
              <a:ext uri="{FF2B5EF4-FFF2-40B4-BE49-F238E27FC236}">
                <a16:creationId xmlns:a16="http://schemas.microsoft.com/office/drawing/2014/main" id="{4F399254-C407-4E1F-8864-450D93A3CF19}"/>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Estrategia de Gestión</a:t>
            </a:r>
            <a:endParaRPr sz="1800" dirty="0">
              <a:solidFill>
                <a:srgbClr val="544F52"/>
              </a:solidFill>
              <a:latin typeface="Lato Light"/>
              <a:ea typeface="Lato Light"/>
              <a:cs typeface="Lato Light"/>
              <a:sym typeface="Lato Light"/>
            </a:endParaRPr>
          </a:p>
        </p:txBody>
      </p:sp>
      <p:pic>
        <p:nvPicPr>
          <p:cNvPr id="2" name="Imagen 1">
            <a:extLst>
              <a:ext uri="{FF2B5EF4-FFF2-40B4-BE49-F238E27FC236}">
                <a16:creationId xmlns:a16="http://schemas.microsoft.com/office/drawing/2014/main" id="{97443C05-68C0-4434-980B-365847A6EEDB}"/>
              </a:ext>
            </a:extLst>
          </p:cNvPr>
          <p:cNvPicPr>
            <a:picLocks noChangeAspect="1"/>
          </p:cNvPicPr>
          <p:nvPr/>
        </p:nvPicPr>
        <p:blipFill>
          <a:blip r:embed="rId5"/>
          <a:stretch>
            <a:fillRect/>
          </a:stretch>
        </p:blipFill>
        <p:spPr>
          <a:xfrm>
            <a:off x="185701" y="1289544"/>
            <a:ext cx="5912171" cy="1837584"/>
          </a:xfrm>
          <a:prstGeom prst="rect">
            <a:avLst/>
          </a:prstGeom>
        </p:spPr>
      </p:pic>
      <p:pic>
        <p:nvPicPr>
          <p:cNvPr id="3" name="Imagen 2">
            <a:extLst>
              <a:ext uri="{FF2B5EF4-FFF2-40B4-BE49-F238E27FC236}">
                <a16:creationId xmlns:a16="http://schemas.microsoft.com/office/drawing/2014/main" id="{A04C7BFE-FB11-470B-8B35-A087964F3467}"/>
              </a:ext>
            </a:extLst>
          </p:cNvPr>
          <p:cNvPicPr>
            <a:picLocks noChangeAspect="1"/>
          </p:cNvPicPr>
          <p:nvPr/>
        </p:nvPicPr>
        <p:blipFill>
          <a:blip r:embed="rId6"/>
          <a:stretch>
            <a:fillRect/>
          </a:stretch>
        </p:blipFill>
        <p:spPr>
          <a:xfrm>
            <a:off x="2571257" y="3284357"/>
            <a:ext cx="5912171" cy="165917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Marco Conceptual </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307777"/>
          </a:xfrm>
          <a:prstGeom prst="rect">
            <a:avLst/>
          </a:prstGeom>
          <a:noFill/>
        </p:spPr>
        <p:txBody>
          <a:bodyPr wrap="square" rtlCol="0">
            <a:spAutoFit/>
          </a:bodyPr>
          <a:lstStyle/>
          <a:p>
            <a:pPr marL="342900" indent="-342900" algn="just">
              <a:spcAft>
                <a:spcPts val="600"/>
              </a:spcAft>
              <a:buClr>
                <a:srgbClr val="544F52"/>
              </a:buClr>
              <a:buFont typeface="+mj-lt"/>
              <a:buAutoNum type="alphaUcPeriod" startAt="2"/>
            </a:pPr>
            <a:r>
              <a:rPr lang="es-ES" b="1" dirty="0">
                <a:solidFill>
                  <a:srgbClr val="544F52"/>
                </a:solidFill>
                <a:latin typeface="Lato Light" panose="020B0604020202020204" charset="0"/>
              </a:rPr>
              <a:t>Marco Regulatorio</a:t>
            </a:r>
            <a:endParaRPr lang="es-ES" dirty="0">
              <a:solidFill>
                <a:srgbClr val="544F52"/>
              </a:solidFill>
              <a:latin typeface="Lato Light" panose="020B0604020202020204" charset="0"/>
            </a:endParaRPr>
          </a:p>
        </p:txBody>
      </p:sp>
      <p:pic>
        <p:nvPicPr>
          <p:cNvPr id="4" name="Picture 3">
            <a:extLst>
              <a:ext uri="{FF2B5EF4-FFF2-40B4-BE49-F238E27FC236}">
                <a16:creationId xmlns:a16="http://schemas.microsoft.com/office/drawing/2014/main" id="{93AFDB6F-B879-48C4-8BF2-920BB348515D}"/>
              </a:ext>
            </a:extLst>
          </p:cNvPr>
          <p:cNvPicPr>
            <a:picLocks noChangeAspect="1"/>
          </p:cNvPicPr>
          <p:nvPr/>
        </p:nvPicPr>
        <p:blipFill>
          <a:blip r:embed="rId5"/>
          <a:stretch>
            <a:fillRect/>
          </a:stretch>
        </p:blipFill>
        <p:spPr>
          <a:xfrm>
            <a:off x="496196" y="1487749"/>
            <a:ext cx="8151607" cy="3457326"/>
          </a:xfrm>
          <a:prstGeom prst="rect">
            <a:avLst/>
          </a:prstGeom>
        </p:spPr>
      </p:pic>
    </p:spTree>
    <p:extLst>
      <p:ext uri="{BB962C8B-B14F-4D97-AF65-F5344CB8AC3E}">
        <p14:creationId xmlns:p14="http://schemas.microsoft.com/office/powerpoint/2010/main" val="3080975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4" name="CuadroTexto 3"/>
          <p:cNvSpPr txBox="1"/>
          <p:nvPr/>
        </p:nvSpPr>
        <p:spPr>
          <a:xfrm>
            <a:off x="6942668" y="1763888"/>
            <a:ext cx="1746634" cy="523220"/>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Provincia del </a:t>
            </a:r>
            <a:r>
              <a:rPr lang="es-ES" b="1" dirty="0" err="1">
                <a:latin typeface="Lato Light" panose="020B0604020202020204" charset="0"/>
              </a:rPr>
              <a:t>Huasco</a:t>
            </a:r>
            <a:endParaRPr lang="es-ES" b="1" dirty="0">
              <a:latin typeface="Lato Light" panose="020B0604020202020204" charset="0"/>
            </a:endParaRPr>
          </a:p>
        </p:txBody>
      </p:sp>
      <p:sp>
        <p:nvSpPr>
          <p:cNvPr id="21" name="CuadroTexto 20"/>
          <p:cNvSpPr txBox="1"/>
          <p:nvPr/>
        </p:nvSpPr>
        <p:spPr>
          <a:xfrm>
            <a:off x="293511" y="3694288"/>
            <a:ext cx="1792111"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de Provincial</a:t>
            </a:r>
          </a:p>
        </p:txBody>
      </p:sp>
      <p:sp>
        <p:nvSpPr>
          <p:cNvPr id="13" name="Google Shape;83;p16">
            <a:extLst>
              <a:ext uri="{FF2B5EF4-FFF2-40B4-BE49-F238E27FC236}">
                <a16:creationId xmlns:a16="http://schemas.microsoft.com/office/drawing/2014/main" id="{D6B214F6-7F1F-4A0A-A6B3-00D80ADEFA30}"/>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Estrategia de Gestión</a:t>
            </a:r>
            <a:endParaRPr sz="1800" dirty="0">
              <a:solidFill>
                <a:srgbClr val="544F52"/>
              </a:solidFill>
              <a:latin typeface="Lato Light"/>
              <a:ea typeface="Lato Light"/>
              <a:cs typeface="Lato Light"/>
              <a:sym typeface="Lato Light"/>
            </a:endParaRPr>
          </a:p>
        </p:txBody>
      </p:sp>
      <p:pic>
        <p:nvPicPr>
          <p:cNvPr id="5" name="Imagen 4">
            <a:extLst>
              <a:ext uri="{FF2B5EF4-FFF2-40B4-BE49-F238E27FC236}">
                <a16:creationId xmlns:a16="http://schemas.microsoft.com/office/drawing/2014/main" id="{5EAC9C6B-8D6D-4913-93AD-ED11881A7DDB}"/>
              </a:ext>
            </a:extLst>
          </p:cNvPr>
          <p:cNvPicPr>
            <a:picLocks noChangeAspect="1"/>
          </p:cNvPicPr>
          <p:nvPr/>
        </p:nvPicPr>
        <p:blipFill>
          <a:blip r:embed="rId5"/>
          <a:stretch>
            <a:fillRect/>
          </a:stretch>
        </p:blipFill>
        <p:spPr>
          <a:xfrm>
            <a:off x="242133" y="1386243"/>
            <a:ext cx="6503388" cy="1825096"/>
          </a:xfrm>
          <a:prstGeom prst="rect">
            <a:avLst/>
          </a:prstGeom>
        </p:spPr>
      </p:pic>
      <p:pic>
        <p:nvPicPr>
          <p:cNvPr id="6" name="Imagen 5">
            <a:extLst>
              <a:ext uri="{FF2B5EF4-FFF2-40B4-BE49-F238E27FC236}">
                <a16:creationId xmlns:a16="http://schemas.microsoft.com/office/drawing/2014/main" id="{763046D4-B0C2-4F1C-A648-2C947979C45B}"/>
              </a:ext>
            </a:extLst>
          </p:cNvPr>
          <p:cNvPicPr>
            <a:picLocks noChangeAspect="1"/>
          </p:cNvPicPr>
          <p:nvPr/>
        </p:nvPicPr>
        <p:blipFill>
          <a:blip r:embed="rId6"/>
          <a:stretch>
            <a:fillRect/>
          </a:stretch>
        </p:blipFill>
        <p:spPr>
          <a:xfrm>
            <a:off x="2330240" y="3269639"/>
            <a:ext cx="6503388" cy="1825096"/>
          </a:xfrm>
          <a:prstGeom prst="rect">
            <a:avLst/>
          </a:prstGeom>
        </p:spPr>
      </p:pic>
    </p:spTree>
    <p:extLst>
      <p:ext uri="{BB962C8B-B14F-4D97-AF65-F5344CB8AC3E}">
        <p14:creationId xmlns:p14="http://schemas.microsoft.com/office/powerpoint/2010/main" val="151020246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6" name="Elipse 15"/>
          <p:cNvSpPr/>
          <p:nvPr/>
        </p:nvSpPr>
        <p:spPr>
          <a:xfrm>
            <a:off x="7420704" y="938575"/>
            <a:ext cx="1629508" cy="784717"/>
          </a:xfrm>
          <a:prstGeom prst="ellipse">
            <a:avLst/>
          </a:prstGeom>
          <a:solidFill>
            <a:srgbClr val="544F5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a:solidFill>
                  <a:schemeClr val="bg1"/>
                </a:solidFill>
                <a:latin typeface="Lato light"/>
                <a:cs typeface="Lato light"/>
              </a:rPr>
              <a:t>13 indicadores</a:t>
            </a:r>
          </a:p>
        </p:txBody>
      </p:sp>
      <p:sp>
        <p:nvSpPr>
          <p:cNvPr id="18" name="Google Shape;83;p16">
            <a:extLst>
              <a:ext uri="{FF2B5EF4-FFF2-40B4-BE49-F238E27FC236}">
                <a16:creationId xmlns:a16="http://schemas.microsoft.com/office/drawing/2014/main" id="{AE802F84-AB4F-4930-B4F3-5008652AE253}"/>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Proceso de Gestión y Funcionamiento Interno</a:t>
            </a:r>
            <a:endParaRPr sz="1800" dirty="0">
              <a:solidFill>
                <a:srgbClr val="544F52"/>
              </a:solidFill>
              <a:latin typeface="Lato Light"/>
              <a:ea typeface="Lato Light"/>
              <a:cs typeface="Lato Light"/>
              <a:sym typeface="Lato Light"/>
            </a:endParaRPr>
          </a:p>
        </p:txBody>
      </p:sp>
      <p:pic>
        <p:nvPicPr>
          <p:cNvPr id="19" name="Imagen 18">
            <a:extLst>
              <a:ext uri="{FF2B5EF4-FFF2-40B4-BE49-F238E27FC236}">
                <a16:creationId xmlns:a16="http://schemas.microsoft.com/office/drawing/2014/main" id="{9ED8967D-F52B-4156-8D67-AC4E0E2F154A}"/>
              </a:ext>
            </a:extLst>
          </p:cNvPr>
          <p:cNvPicPr>
            <a:picLocks noChangeAspect="1"/>
          </p:cNvPicPr>
          <p:nvPr/>
        </p:nvPicPr>
        <p:blipFill>
          <a:blip r:embed="rId5"/>
          <a:stretch>
            <a:fillRect/>
          </a:stretch>
        </p:blipFill>
        <p:spPr>
          <a:xfrm>
            <a:off x="427679" y="1241117"/>
            <a:ext cx="6899244" cy="3927350"/>
          </a:xfrm>
          <a:prstGeom prst="rect">
            <a:avLst/>
          </a:prstGeom>
        </p:spPr>
      </p:pic>
      <p:sp>
        <p:nvSpPr>
          <p:cNvPr id="21" name="CuadroTexto 20">
            <a:extLst>
              <a:ext uri="{FF2B5EF4-FFF2-40B4-BE49-F238E27FC236}">
                <a16:creationId xmlns:a16="http://schemas.microsoft.com/office/drawing/2014/main" id="{9901A33B-747C-41C2-AD3E-BCF135357D01}"/>
              </a:ext>
            </a:extLst>
          </p:cNvPr>
          <p:cNvSpPr txBox="1"/>
          <p:nvPr/>
        </p:nvSpPr>
        <p:spPr>
          <a:xfrm rot="16200000">
            <a:off x="7458480" y="2795515"/>
            <a:ext cx="2292393"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Arauco - Curanilahue</a:t>
            </a:r>
          </a:p>
        </p:txBody>
      </p:sp>
    </p:spTree>
    <p:extLst>
      <p:ext uri="{BB962C8B-B14F-4D97-AF65-F5344CB8AC3E}">
        <p14:creationId xmlns:p14="http://schemas.microsoft.com/office/powerpoint/2010/main" val="47591827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8" name="Google Shape;83;p16">
            <a:extLst>
              <a:ext uri="{FF2B5EF4-FFF2-40B4-BE49-F238E27FC236}">
                <a16:creationId xmlns:a16="http://schemas.microsoft.com/office/drawing/2014/main" id="{AE802F84-AB4F-4930-B4F3-5008652AE253}"/>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lvl="0" algn="l" rtl="0">
              <a:lnSpc>
                <a:spcPct val="115000"/>
              </a:lnSpc>
              <a:spcBef>
                <a:spcPts val="0"/>
              </a:spcBef>
              <a:spcAft>
                <a:spcPts val="0"/>
              </a:spcAft>
            </a:pPr>
            <a:endParaRPr sz="1800" dirty="0">
              <a:solidFill>
                <a:srgbClr val="544F52"/>
              </a:solidFill>
              <a:latin typeface="Lato Light"/>
              <a:ea typeface="Lato Light"/>
              <a:cs typeface="Lato Light"/>
              <a:sym typeface="Lato Light"/>
            </a:endParaRPr>
          </a:p>
        </p:txBody>
      </p:sp>
      <p:sp>
        <p:nvSpPr>
          <p:cNvPr id="9" name="CuadroTexto 8">
            <a:extLst>
              <a:ext uri="{FF2B5EF4-FFF2-40B4-BE49-F238E27FC236}">
                <a16:creationId xmlns:a16="http://schemas.microsoft.com/office/drawing/2014/main" id="{85EB7B1F-267E-4893-9318-685242C75E3E}"/>
              </a:ext>
            </a:extLst>
          </p:cNvPr>
          <p:cNvSpPr txBox="1"/>
          <p:nvPr/>
        </p:nvSpPr>
        <p:spPr>
          <a:xfrm rot="16200000">
            <a:off x="7572131" y="2417861"/>
            <a:ext cx="1792111"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Caldera</a:t>
            </a:r>
          </a:p>
        </p:txBody>
      </p:sp>
      <p:pic>
        <p:nvPicPr>
          <p:cNvPr id="2" name="Imagen 1">
            <a:extLst>
              <a:ext uri="{FF2B5EF4-FFF2-40B4-BE49-F238E27FC236}">
                <a16:creationId xmlns:a16="http://schemas.microsoft.com/office/drawing/2014/main" id="{AAD82064-F151-4385-81A3-4134E88D67DF}"/>
              </a:ext>
            </a:extLst>
          </p:cNvPr>
          <p:cNvPicPr>
            <a:picLocks noChangeAspect="1"/>
          </p:cNvPicPr>
          <p:nvPr/>
        </p:nvPicPr>
        <p:blipFill>
          <a:blip r:embed="rId5"/>
          <a:stretch>
            <a:fillRect/>
          </a:stretch>
        </p:blipFill>
        <p:spPr>
          <a:xfrm>
            <a:off x="1148033" y="918077"/>
            <a:ext cx="6847932" cy="4098921"/>
          </a:xfrm>
          <a:prstGeom prst="rect">
            <a:avLst/>
          </a:prstGeom>
        </p:spPr>
      </p:pic>
    </p:spTree>
    <p:extLst>
      <p:ext uri="{BB962C8B-B14F-4D97-AF65-F5344CB8AC3E}">
        <p14:creationId xmlns:p14="http://schemas.microsoft.com/office/powerpoint/2010/main" val="75114968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8" name="Google Shape;83;p16">
            <a:extLst>
              <a:ext uri="{FF2B5EF4-FFF2-40B4-BE49-F238E27FC236}">
                <a16:creationId xmlns:a16="http://schemas.microsoft.com/office/drawing/2014/main" id="{AE802F84-AB4F-4930-B4F3-5008652AE253}"/>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lvl="0" algn="l" rtl="0">
              <a:lnSpc>
                <a:spcPct val="115000"/>
              </a:lnSpc>
              <a:spcBef>
                <a:spcPts val="0"/>
              </a:spcBef>
              <a:spcAft>
                <a:spcPts val="0"/>
              </a:spcAft>
            </a:pPr>
            <a:endParaRPr sz="1800" dirty="0">
              <a:solidFill>
                <a:srgbClr val="544F52"/>
              </a:solidFill>
              <a:latin typeface="Lato Light"/>
              <a:ea typeface="Lato Light"/>
              <a:cs typeface="Lato Light"/>
              <a:sym typeface="Lato Light"/>
            </a:endParaRPr>
          </a:p>
        </p:txBody>
      </p:sp>
      <p:pic>
        <p:nvPicPr>
          <p:cNvPr id="2" name="Imagen 1">
            <a:extLst>
              <a:ext uri="{FF2B5EF4-FFF2-40B4-BE49-F238E27FC236}">
                <a16:creationId xmlns:a16="http://schemas.microsoft.com/office/drawing/2014/main" id="{B3BEA9F1-CF57-4407-BAEE-0B97764223C7}"/>
              </a:ext>
            </a:extLst>
          </p:cNvPr>
          <p:cNvPicPr>
            <a:picLocks noChangeAspect="1"/>
          </p:cNvPicPr>
          <p:nvPr/>
        </p:nvPicPr>
        <p:blipFill>
          <a:blip r:embed="rId5"/>
          <a:stretch>
            <a:fillRect/>
          </a:stretch>
        </p:blipFill>
        <p:spPr>
          <a:xfrm>
            <a:off x="1148033" y="918074"/>
            <a:ext cx="6847932" cy="4098921"/>
          </a:xfrm>
          <a:prstGeom prst="rect">
            <a:avLst/>
          </a:prstGeom>
        </p:spPr>
      </p:pic>
      <p:sp>
        <p:nvSpPr>
          <p:cNvPr id="10" name="CuadroTexto 9">
            <a:extLst>
              <a:ext uri="{FF2B5EF4-FFF2-40B4-BE49-F238E27FC236}">
                <a16:creationId xmlns:a16="http://schemas.microsoft.com/office/drawing/2014/main" id="{9AE5C52F-7500-49CE-9C8F-254F6CE69947}"/>
              </a:ext>
            </a:extLst>
          </p:cNvPr>
          <p:cNvSpPr txBox="1"/>
          <p:nvPr/>
        </p:nvSpPr>
        <p:spPr>
          <a:xfrm rot="16200000">
            <a:off x="7640446" y="2471291"/>
            <a:ext cx="1746634" cy="523220"/>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Provincia del </a:t>
            </a:r>
            <a:r>
              <a:rPr lang="es-ES" b="1" dirty="0" err="1">
                <a:latin typeface="Lato Light" panose="020B0604020202020204" charset="0"/>
              </a:rPr>
              <a:t>Huasco</a:t>
            </a:r>
            <a:endParaRPr lang="es-ES" b="1" dirty="0">
              <a:latin typeface="Lato Light" panose="020B0604020202020204" charset="0"/>
            </a:endParaRPr>
          </a:p>
        </p:txBody>
      </p:sp>
    </p:spTree>
    <p:extLst>
      <p:ext uri="{BB962C8B-B14F-4D97-AF65-F5344CB8AC3E}">
        <p14:creationId xmlns:p14="http://schemas.microsoft.com/office/powerpoint/2010/main" val="377189752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8" name="Google Shape;83;p16">
            <a:extLst>
              <a:ext uri="{FF2B5EF4-FFF2-40B4-BE49-F238E27FC236}">
                <a16:creationId xmlns:a16="http://schemas.microsoft.com/office/drawing/2014/main" id="{AE802F84-AB4F-4930-B4F3-5008652AE253}"/>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lvl="0" algn="l" rtl="0">
              <a:lnSpc>
                <a:spcPct val="115000"/>
              </a:lnSpc>
              <a:spcBef>
                <a:spcPts val="0"/>
              </a:spcBef>
              <a:spcAft>
                <a:spcPts val="0"/>
              </a:spcAft>
            </a:pPr>
            <a:endParaRPr sz="1800" dirty="0">
              <a:solidFill>
                <a:srgbClr val="544F52"/>
              </a:solidFill>
              <a:latin typeface="Lato Light"/>
              <a:ea typeface="Lato Light"/>
              <a:cs typeface="Lato Light"/>
              <a:sym typeface="Lato Light"/>
            </a:endParaRPr>
          </a:p>
        </p:txBody>
      </p:sp>
      <p:sp>
        <p:nvSpPr>
          <p:cNvPr id="8" name="CuadroTexto 7">
            <a:extLst>
              <a:ext uri="{FF2B5EF4-FFF2-40B4-BE49-F238E27FC236}">
                <a16:creationId xmlns:a16="http://schemas.microsoft.com/office/drawing/2014/main" id="{9A19A8FF-76CC-41B0-B541-96A2FEF27815}"/>
              </a:ext>
            </a:extLst>
          </p:cNvPr>
          <p:cNvSpPr txBox="1"/>
          <p:nvPr/>
        </p:nvSpPr>
        <p:spPr>
          <a:xfrm rot="16200000">
            <a:off x="7624805" y="2608932"/>
            <a:ext cx="1792111"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de Provincial</a:t>
            </a:r>
          </a:p>
        </p:txBody>
      </p:sp>
      <p:pic>
        <p:nvPicPr>
          <p:cNvPr id="2" name="Imagen 1">
            <a:extLst>
              <a:ext uri="{FF2B5EF4-FFF2-40B4-BE49-F238E27FC236}">
                <a16:creationId xmlns:a16="http://schemas.microsoft.com/office/drawing/2014/main" id="{B1D3E32A-B8A6-4B9E-B355-A1BB8B61E5D5}"/>
              </a:ext>
            </a:extLst>
          </p:cNvPr>
          <p:cNvPicPr>
            <a:picLocks noChangeAspect="1"/>
          </p:cNvPicPr>
          <p:nvPr/>
        </p:nvPicPr>
        <p:blipFill>
          <a:blip r:embed="rId5"/>
          <a:stretch>
            <a:fillRect/>
          </a:stretch>
        </p:blipFill>
        <p:spPr>
          <a:xfrm>
            <a:off x="1429018" y="1067042"/>
            <a:ext cx="6285964" cy="3746397"/>
          </a:xfrm>
          <a:prstGeom prst="rect">
            <a:avLst/>
          </a:prstGeom>
        </p:spPr>
      </p:pic>
    </p:spTree>
    <p:extLst>
      <p:ext uri="{BB962C8B-B14F-4D97-AF65-F5344CB8AC3E}">
        <p14:creationId xmlns:p14="http://schemas.microsoft.com/office/powerpoint/2010/main" val="198862265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4" name="CuadroTexto 13">
            <a:extLst>
              <a:ext uri="{FF2B5EF4-FFF2-40B4-BE49-F238E27FC236}">
                <a16:creationId xmlns:a16="http://schemas.microsoft.com/office/drawing/2014/main" id="{E14C6C53-03FA-4033-9C5D-8755DC2FBF57}"/>
              </a:ext>
            </a:extLst>
          </p:cNvPr>
          <p:cNvSpPr txBox="1"/>
          <p:nvPr/>
        </p:nvSpPr>
        <p:spPr>
          <a:xfrm>
            <a:off x="272235" y="1432668"/>
            <a:ext cx="2292393"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Arauco - Curanilahue</a:t>
            </a:r>
          </a:p>
        </p:txBody>
      </p:sp>
      <p:sp>
        <p:nvSpPr>
          <p:cNvPr id="18" name="Elipse 17">
            <a:extLst>
              <a:ext uri="{FF2B5EF4-FFF2-40B4-BE49-F238E27FC236}">
                <a16:creationId xmlns:a16="http://schemas.microsoft.com/office/drawing/2014/main" id="{DA281D6E-1253-44E5-9925-27F5B04AFEB3}"/>
              </a:ext>
            </a:extLst>
          </p:cNvPr>
          <p:cNvSpPr/>
          <p:nvPr/>
        </p:nvSpPr>
        <p:spPr>
          <a:xfrm>
            <a:off x="6811108" y="938575"/>
            <a:ext cx="1629508" cy="784717"/>
          </a:xfrm>
          <a:prstGeom prst="ellipse">
            <a:avLst/>
          </a:prstGeom>
          <a:solidFill>
            <a:srgbClr val="544F5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a:solidFill>
                  <a:schemeClr val="bg1"/>
                </a:solidFill>
                <a:latin typeface="Lato light"/>
                <a:cs typeface="Lato light"/>
              </a:rPr>
              <a:t>1 indicador</a:t>
            </a:r>
          </a:p>
        </p:txBody>
      </p:sp>
      <p:sp>
        <p:nvSpPr>
          <p:cNvPr id="19" name="Google Shape;83;p16">
            <a:extLst>
              <a:ext uri="{FF2B5EF4-FFF2-40B4-BE49-F238E27FC236}">
                <a16:creationId xmlns:a16="http://schemas.microsoft.com/office/drawing/2014/main" id="{11481FC6-6D17-4E33-B832-D49970CAEBF3}"/>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Modelo de Gestión</a:t>
            </a:r>
            <a:endParaRPr lang="es-ES"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lang="es-ES"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Funcionamiento RRHH</a:t>
            </a:r>
            <a:endParaRPr sz="1800" dirty="0">
              <a:solidFill>
                <a:srgbClr val="544F52"/>
              </a:solidFill>
              <a:latin typeface="Lato Light"/>
              <a:ea typeface="Lato Light"/>
              <a:cs typeface="Lato Light"/>
              <a:sym typeface="Lato Light"/>
            </a:endParaRPr>
          </a:p>
        </p:txBody>
      </p:sp>
      <p:sp>
        <p:nvSpPr>
          <p:cNvPr id="20" name="CuadroTexto 19">
            <a:extLst>
              <a:ext uri="{FF2B5EF4-FFF2-40B4-BE49-F238E27FC236}">
                <a16:creationId xmlns:a16="http://schemas.microsoft.com/office/drawing/2014/main" id="{BE322FBA-AFF9-4147-9963-7CB5678F1643}"/>
              </a:ext>
            </a:extLst>
          </p:cNvPr>
          <p:cNvSpPr txBox="1"/>
          <p:nvPr/>
        </p:nvSpPr>
        <p:spPr>
          <a:xfrm>
            <a:off x="260777" y="2902482"/>
            <a:ext cx="1792111"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Caldera</a:t>
            </a:r>
          </a:p>
        </p:txBody>
      </p:sp>
      <p:pic>
        <p:nvPicPr>
          <p:cNvPr id="2" name="Imagen 1">
            <a:extLst>
              <a:ext uri="{FF2B5EF4-FFF2-40B4-BE49-F238E27FC236}">
                <a16:creationId xmlns:a16="http://schemas.microsoft.com/office/drawing/2014/main" id="{29DEEA40-2C14-4FB3-8DEA-B2EFF98A8054}"/>
              </a:ext>
            </a:extLst>
          </p:cNvPr>
          <p:cNvPicPr>
            <a:picLocks noChangeAspect="1"/>
          </p:cNvPicPr>
          <p:nvPr/>
        </p:nvPicPr>
        <p:blipFill>
          <a:blip r:embed="rId5"/>
          <a:stretch>
            <a:fillRect/>
          </a:stretch>
        </p:blipFill>
        <p:spPr>
          <a:xfrm>
            <a:off x="229275" y="3437880"/>
            <a:ext cx="6720168" cy="451367"/>
          </a:xfrm>
          <a:prstGeom prst="rect">
            <a:avLst/>
          </a:prstGeom>
        </p:spPr>
      </p:pic>
      <p:pic>
        <p:nvPicPr>
          <p:cNvPr id="3" name="Imagen 2">
            <a:extLst>
              <a:ext uri="{FF2B5EF4-FFF2-40B4-BE49-F238E27FC236}">
                <a16:creationId xmlns:a16="http://schemas.microsoft.com/office/drawing/2014/main" id="{E73398D7-F5F9-49BB-AC3E-0723BC246A42}"/>
              </a:ext>
            </a:extLst>
          </p:cNvPr>
          <p:cNvPicPr>
            <a:picLocks noChangeAspect="1"/>
          </p:cNvPicPr>
          <p:nvPr/>
        </p:nvPicPr>
        <p:blipFill>
          <a:blip r:embed="rId6"/>
          <a:stretch>
            <a:fillRect/>
          </a:stretch>
        </p:blipFill>
        <p:spPr>
          <a:xfrm>
            <a:off x="256571" y="1963929"/>
            <a:ext cx="6720168" cy="451367"/>
          </a:xfrm>
          <a:prstGeom prst="rect">
            <a:avLst/>
          </a:prstGeom>
        </p:spPr>
      </p:pic>
    </p:spTree>
    <p:extLst>
      <p:ext uri="{BB962C8B-B14F-4D97-AF65-F5344CB8AC3E}">
        <p14:creationId xmlns:p14="http://schemas.microsoft.com/office/powerpoint/2010/main" val="287125348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9" name="Google Shape;83;p16">
            <a:extLst>
              <a:ext uri="{FF2B5EF4-FFF2-40B4-BE49-F238E27FC236}">
                <a16:creationId xmlns:a16="http://schemas.microsoft.com/office/drawing/2014/main" id="{11481FC6-6D17-4E33-B832-D49970CAEBF3}"/>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Funcionamiento RRHH</a:t>
            </a:r>
            <a:endParaRPr sz="1800" dirty="0">
              <a:solidFill>
                <a:srgbClr val="544F52"/>
              </a:solidFill>
              <a:latin typeface="Lato Light"/>
              <a:ea typeface="Lato Light"/>
              <a:cs typeface="Lato Light"/>
              <a:sym typeface="Lato Light"/>
            </a:endParaRPr>
          </a:p>
        </p:txBody>
      </p:sp>
      <p:sp>
        <p:nvSpPr>
          <p:cNvPr id="11" name="CuadroTexto 10">
            <a:extLst>
              <a:ext uri="{FF2B5EF4-FFF2-40B4-BE49-F238E27FC236}">
                <a16:creationId xmlns:a16="http://schemas.microsoft.com/office/drawing/2014/main" id="{3FF33BF7-CE5A-4CFE-8F04-6071543B92CD}"/>
              </a:ext>
            </a:extLst>
          </p:cNvPr>
          <p:cNvSpPr txBox="1"/>
          <p:nvPr/>
        </p:nvSpPr>
        <p:spPr>
          <a:xfrm>
            <a:off x="260776" y="1577155"/>
            <a:ext cx="2376915"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Provincia del Huasco</a:t>
            </a:r>
          </a:p>
        </p:txBody>
      </p:sp>
      <p:sp>
        <p:nvSpPr>
          <p:cNvPr id="12" name="CuadroTexto 11">
            <a:extLst>
              <a:ext uri="{FF2B5EF4-FFF2-40B4-BE49-F238E27FC236}">
                <a16:creationId xmlns:a16="http://schemas.microsoft.com/office/drawing/2014/main" id="{FF1FA0C1-5808-4D1E-8F33-73AAEA62AB26}"/>
              </a:ext>
            </a:extLst>
          </p:cNvPr>
          <p:cNvSpPr txBox="1"/>
          <p:nvPr/>
        </p:nvSpPr>
        <p:spPr>
          <a:xfrm>
            <a:off x="260777" y="3284620"/>
            <a:ext cx="1792111"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de Provincial</a:t>
            </a:r>
          </a:p>
        </p:txBody>
      </p:sp>
      <p:pic>
        <p:nvPicPr>
          <p:cNvPr id="2" name="Imagen 1">
            <a:extLst>
              <a:ext uri="{FF2B5EF4-FFF2-40B4-BE49-F238E27FC236}">
                <a16:creationId xmlns:a16="http://schemas.microsoft.com/office/drawing/2014/main" id="{5C94C7E7-8B97-40FA-A4D7-783607D61C27}"/>
              </a:ext>
            </a:extLst>
          </p:cNvPr>
          <p:cNvPicPr>
            <a:picLocks noChangeAspect="1"/>
          </p:cNvPicPr>
          <p:nvPr/>
        </p:nvPicPr>
        <p:blipFill>
          <a:blip r:embed="rId5"/>
          <a:stretch>
            <a:fillRect/>
          </a:stretch>
        </p:blipFill>
        <p:spPr>
          <a:xfrm>
            <a:off x="213476" y="2155106"/>
            <a:ext cx="6724471" cy="451143"/>
          </a:xfrm>
          <a:prstGeom prst="rect">
            <a:avLst/>
          </a:prstGeom>
        </p:spPr>
      </p:pic>
      <p:pic>
        <p:nvPicPr>
          <p:cNvPr id="3" name="Imagen 2">
            <a:extLst>
              <a:ext uri="{FF2B5EF4-FFF2-40B4-BE49-F238E27FC236}">
                <a16:creationId xmlns:a16="http://schemas.microsoft.com/office/drawing/2014/main" id="{EEBF38FE-DA51-4EDC-BE33-B076393A033C}"/>
              </a:ext>
            </a:extLst>
          </p:cNvPr>
          <p:cNvPicPr>
            <a:picLocks noChangeAspect="1"/>
          </p:cNvPicPr>
          <p:nvPr/>
        </p:nvPicPr>
        <p:blipFill>
          <a:blip r:embed="rId6"/>
          <a:stretch>
            <a:fillRect/>
          </a:stretch>
        </p:blipFill>
        <p:spPr>
          <a:xfrm>
            <a:off x="201242" y="3874612"/>
            <a:ext cx="6858118" cy="451367"/>
          </a:xfrm>
          <a:prstGeom prst="rect">
            <a:avLst/>
          </a:prstGeom>
        </p:spPr>
      </p:pic>
    </p:spTree>
    <p:extLst>
      <p:ext uri="{BB962C8B-B14F-4D97-AF65-F5344CB8AC3E}">
        <p14:creationId xmlns:p14="http://schemas.microsoft.com/office/powerpoint/2010/main" val="105143204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9" name="Google Shape;83;p16">
            <a:extLst>
              <a:ext uri="{FF2B5EF4-FFF2-40B4-BE49-F238E27FC236}">
                <a16:creationId xmlns:a16="http://schemas.microsoft.com/office/drawing/2014/main" id="{6ADBCB2C-8EF1-4E9C-94C9-A379AC41EC0C}"/>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a:t>
            </a:r>
            <a:r>
              <a:rPr lang="es-CL" sz="1800" b="1" dirty="0">
                <a:solidFill>
                  <a:srgbClr val="544F52"/>
                </a:solidFill>
                <a:latin typeface="Lato Light" panose="020B0604020202020204" charset="0"/>
              </a:rPr>
              <a:t>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Equipamiento y Capacidad Instalada</a:t>
            </a:r>
            <a:endParaRPr sz="1800" dirty="0">
              <a:solidFill>
                <a:srgbClr val="544F52"/>
              </a:solidFill>
              <a:latin typeface="Lato Light"/>
              <a:ea typeface="Lato Light"/>
              <a:cs typeface="Lato Light"/>
              <a:sym typeface="Lato Light"/>
            </a:endParaRPr>
          </a:p>
        </p:txBody>
      </p:sp>
      <p:sp>
        <p:nvSpPr>
          <p:cNvPr id="20" name="Elipse 19">
            <a:extLst>
              <a:ext uri="{FF2B5EF4-FFF2-40B4-BE49-F238E27FC236}">
                <a16:creationId xmlns:a16="http://schemas.microsoft.com/office/drawing/2014/main" id="{78A6AB43-A073-4912-8653-65B6CC0A7ADD}"/>
              </a:ext>
            </a:extLst>
          </p:cNvPr>
          <p:cNvSpPr/>
          <p:nvPr/>
        </p:nvSpPr>
        <p:spPr>
          <a:xfrm>
            <a:off x="6811108" y="911279"/>
            <a:ext cx="1629508" cy="784717"/>
          </a:xfrm>
          <a:prstGeom prst="ellipse">
            <a:avLst/>
          </a:prstGeom>
          <a:solidFill>
            <a:srgbClr val="544F5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a:solidFill>
                  <a:schemeClr val="bg1"/>
                </a:solidFill>
                <a:latin typeface="Lato light"/>
                <a:cs typeface="Lato light"/>
              </a:rPr>
              <a:t>1 indicador</a:t>
            </a:r>
          </a:p>
        </p:txBody>
      </p:sp>
      <p:sp>
        <p:nvSpPr>
          <p:cNvPr id="21" name="CuadroTexto 20">
            <a:extLst>
              <a:ext uri="{FF2B5EF4-FFF2-40B4-BE49-F238E27FC236}">
                <a16:creationId xmlns:a16="http://schemas.microsoft.com/office/drawing/2014/main" id="{0C935195-21FE-4FA6-9CED-A3E5CC0D0D93}"/>
              </a:ext>
            </a:extLst>
          </p:cNvPr>
          <p:cNvSpPr txBox="1"/>
          <p:nvPr/>
        </p:nvSpPr>
        <p:spPr>
          <a:xfrm>
            <a:off x="272235" y="1378077"/>
            <a:ext cx="2292393"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Arauco - Curanilahue</a:t>
            </a:r>
          </a:p>
        </p:txBody>
      </p:sp>
      <p:sp>
        <p:nvSpPr>
          <p:cNvPr id="22" name="CuadroTexto 21">
            <a:extLst>
              <a:ext uri="{FF2B5EF4-FFF2-40B4-BE49-F238E27FC236}">
                <a16:creationId xmlns:a16="http://schemas.microsoft.com/office/drawing/2014/main" id="{41025F3D-1DA8-46DE-8D11-4FEDBE7B0EBB}"/>
              </a:ext>
            </a:extLst>
          </p:cNvPr>
          <p:cNvSpPr txBox="1"/>
          <p:nvPr/>
        </p:nvSpPr>
        <p:spPr>
          <a:xfrm>
            <a:off x="260777" y="3052610"/>
            <a:ext cx="1792111"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Caldera</a:t>
            </a:r>
          </a:p>
        </p:txBody>
      </p:sp>
      <p:pic>
        <p:nvPicPr>
          <p:cNvPr id="5" name="Imagen 4">
            <a:extLst>
              <a:ext uri="{FF2B5EF4-FFF2-40B4-BE49-F238E27FC236}">
                <a16:creationId xmlns:a16="http://schemas.microsoft.com/office/drawing/2014/main" id="{6862173B-A576-4692-984D-CFC51327C71C}"/>
              </a:ext>
            </a:extLst>
          </p:cNvPr>
          <p:cNvPicPr>
            <a:picLocks noChangeAspect="1"/>
          </p:cNvPicPr>
          <p:nvPr/>
        </p:nvPicPr>
        <p:blipFill>
          <a:blip r:embed="rId5"/>
          <a:stretch>
            <a:fillRect/>
          </a:stretch>
        </p:blipFill>
        <p:spPr>
          <a:xfrm>
            <a:off x="261754" y="1863885"/>
            <a:ext cx="7392185" cy="787930"/>
          </a:xfrm>
          <a:prstGeom prst="rect">
            <a:avLst/>
          </a:prstGeom>
        </p:spPr>
      </p:pic>
      <p:pic>
        <p:nvPicPr>
          <p:cNvPr id="6" name="Imagen 5">
            <a:extLst>
              <a:ext uri="{FF2B5EF4-FFF2-40B4-BE49-F238E27FC236}">
                <a16:creationId xmlns:a16="http://schemas.microsoft.com/office/drawing/2014/main" id="{6C70DC9F-2576-4174-A5CD-390E5F8D1F28}"/>
              </a:ext>
            </a:extLst>
          </p:cNvPr>
          <p:cNvPicPr>
            <a:picLocks noChangeAspect="1"/>
          </p:cNvPicPr>
          <p:nvPr/>
        </p:nvPicPr>
        <p:blipFill>
          <a:blip r:embed="rId6"/>
          <a:stretch>
            <a:fillRect/>
          </a:stretch>
        </p:blipFill>
        <p:spPr>
          <a:xfrm>
            <a:off x="261757" y="3597147"/>
            <a:ext cx="7392185" cy="787930"/>
          </a:xfrm>
          <a:prstGeom prst="rect">
            <a:avLst/>
          </a:prstGeom>
        </p:spPr>
      </p:pic>
    </p:spTree>
    <p:extLst>
      <p:ext uri="{BB962C8B-B14F-4D97-AF65-F5344CB8AC3E}">
        <p14:creationId xmlns:p14="http://schemas.microsoft.com/office/powerpoint/2010/main" val="272748812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9" name="Google Shape;83;p16">
            <a:extLst>
              <a:ext uri="{FF2B5EF4-FFF2-40B4-BE49-F238E27FC236}">
                <a16:creationId xmlns:a16="http://schemas.microsoft.com/office/drawing/2014/main" id="{6ADBCB2C-8EF1-4E9C-94C9-A379AC41EC0C}"/>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a:t>
            </a:r>
            <a:r>
              <a:rPr lang="es-CL" sz="1800" b="1" dirty="0">
                <a:solidFill>
                  <a:srgbClr val="544F52"/>
                </a:solidFill>
                <a:latin typeface="Lato Light" panose="020B0604020202020204" charset="0"/>
              </a:rPr>
              <a:t>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Equipamiento y Capacidad Instalada</a:t>
            </a:r>
            <a:endParaRPr sz="1800" dirty="0">
              <a:solidFill>
                <a:srgbClr val="544F52"/>
              </a:solidFill>
              <a:latin typeface="Lato Light"/>
              <a:ea typeface="Lato Light"/>
              <a:cs typeface="Lato Light"/>
              <a:sym typeface="Lato Light"/>
            </a:endParaRPr>
          </a:p>
        </p:txBody>
      </p:sp>
      <p:sp>
        <p:nvSpPr>
          <p:cNvPr id="10" name="CuadroTexto 9">
            <a:extLst>
              <a:ext uri="{FF2B5EF4-FFF2-40B4-BE49-F238E27FC236}">
                <a16:creationId xmlns:a16="http://schemas.microsoft.com/office/drawing/2014/main" id="{D0D7ABF0-697C-4B8F-A21E-C9358ABCC57C}"/>
              </a:ext>
            </a:extLst>
          </p:cNvPr>
          <p:cNvSpPr txBox="1"/>
          <p:nvPr/>
        </p:nvSpPr>
        <p:spPr>
          <a:xfrm>
            <a:off x="260776" y="1331494"/>
            <a:ext cx="2376915"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Provincia del Huasco</a:t>
            </a:r>
          </a:p>
        </p:txBody>
      </p:sp>
      <p:sp>
        <p:nvSpPr>
          <p:cNvPr id="11" name="CuadroTexto 10">
            <a:extLst>
              <a:ext uri="{FF2B5EF4-FFF2-40B4-BE49-F238E27FC236}">
                <a16:creationId xmlns:a16="http://schemas.microsoft.com/office/drawing/2014/main" id="{0736EFEE-EB7E-42B5-8922-403807DC83C1}"/>
              </a:ext>
            </a:extLst>
          </p:cNvPr>
          <p:cNvSpPr txBox="1"/>
          <p:nvPr/>
        </p:nvSpPr>
        <p:spPr>
          <a:xfrm>
            <a:off x="260777" y="3148140"/>
            <a:ext cx="1792111"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de Provincial</a:t>
            </a:r>
          </a:p>
        </p:txBody>
      </p:sp>
      <p:pic>
        <p:nvPicPr>
          <p:cNvPr id="2" name="Imagen 1">
            <a:extLst>
              <a:ext uri="{FF2B5EF4-FFF2-40B4-BE49-F238E27FC236}">
                <a16:creationId xmlns:a16="http://schemas.microsoft.com/office/drawing/2014/main" id="{3E4D02BB-8772-41A2-8C5F-64604106ACE8}"/>
              </a:ext>
            </a:extLst>
          </p:cNvPr>
          <p:cNvPicPr>
            <a:picLocks noChangeAspect="1"/>
          </p:cNvPicPr>
          <p:nvPr/>
        </p:nvPicPr>
        <p:blipFill>
          <a:blip r:embed="rId5"/>
          <a:stretch>
            <a:fillRect/>
          </a:stretch>
        </p:blipFill>
        <p:spPr>
          <a:xfrm>
            <a:off x="249705" y="1850975"/>
            <a:ext cx="7388992" cy="786452"/>
          </a:xfrm>
          <a:prstGeom prst="rect">
            <a:avLst/>
          </a:prstGeom>
        </p:spPr>
      </p:pic>
      <p:pic>
        <p:nvPicPr>
          <p:cNvPr id="3" name="Imagen 2">
            <a:extLst>
              <a:ext uri="{FF2B5EF4-FFF2-40B4-BE49-F238E27FC236}">
                <a16:creationId xmlns:a16="http://schemas.microsoft.com/office/drawing/2014/main" id="{ED351424-697F-44D9-8FE5-E937813721E1}"/>
              </a:ext>
            </a:extLst>
          </p:cNvPr>
          <p:cNvPicPr>
            <a:picLocks noChangeAspect="1"/>
          </p:cNvPicPr>
          <p:nvPr/>
        </p:nvPicPr>
        <p:blipFill>
          <a:blip r:embed="rId6"/>
          <a:stretch>
            <a:fillRect/>
          </a:stretch>
        </p:blipFill>
        <p:spPr>
          <a:xfrm>
            <a:off x="234462" y="3651743"/>
            <a:ext cx="7392185" cy="787930"/>
          </a:xfrm>
          <a:prstGeom prst="rect">
            <a:avLst/>
          </a:prstGeom>
        </p:spPr>
      </p:pic>
    </p:spTree>
    <p:extLst>
      <p:ext uri="{BB962C8B-B14F-4D97-AF65-F5344CB8AC3E}">
        <p14:creationId xmlns:p14="http://schemas.microsoft.com/office/powerpoint/2010/main" val="214784702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Google Shape;83;p16">
            <a:extLst>
              <a:ext uri="{FF2B5EF4-FFF2-40B4-BE49-F238E27FC236}">
                <a16:creationId xmlns:a16="http://schemas.microsoft.com/office/drawing/2014/main" id="{FA22E1EE-57CD-434A-A184-E862C30CF273}"/>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Programa Arquitectónico</a:t>
            </a:r>
            <a:endParaRPr sz="1800" dirty="0">
              <a:solidFill>
                <a:srgbClr val="544F52"/>
              </a:solidFill>
              <a:latin typeface="Lato Light"/>
              <a:ea typeface="Lato Light"/>
              <a:cs typeface="Lato Light"/>
              <a:sym typeface="Lato Light"/>
            </a:endParaRPr>
          </a:p>
        </p:txBody>
      </p:sp>
      <p:sp>
        <p:nvSpPr>
          <p:cNvPr id="14" name="CuadroTexto 13">
            <a:extLst>
              <a:ext uri="{FF2B5EF4-FFF2-40B4-BE49-F238E27FC236}">
                <a16:creationId xmlns:a16="http://schemas.microsoft.com/office/drawing/2014/main" id="{3E7D66BA-9B5F-4FDA-8345-13B823779B52}"/>
              </a:ext>
            </a:extLst>
          </p:cNvPr>
          <p:cNvSpPr txBox="1"/>
          <p:nvPr/>
        </p:nvSpPr>
        <p:spPr>
          <a:xfrm>
            <a:off x="272235" y="1323481"/>
            <a:ext cx="2292393"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Arauco - Curanilahue</a:t>
            </a:r>
          </a:p>
        </p:txBody>
      </p:sp>
      <p:sp>
        <p:nvSpPr>
          <p:cNvPr id="18" name="CuadroTexto 17">
            <a:extLst>
              <a:ext uri="{FF2B5EF4-FFF2-40B4-BE49-F238E27FC236}">
                <a16:creationId xmlns:a16="http://schemas.microsoft.com/office/drawing/2014/main" id="{A959A400-518C-4143-BCE0-009914C69045}"/>
              </a:ext>
            </a:extLst>
          </p:cNvPr>
          <p:cNvSpPr txBox="1"/>
          <p:nvPr/>
        </p:nvSpPr>
        <p:spPr>
          <a:xfrm>
            <a:off x="260777" y="3298267"/>
            <a:ext cx="1792111"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Caldera</a:t>
            </a:r>
          </a:p>
        </p:txBody>
      </p:sp>
      <p:sp>
        <p:nvSpPr>
          <p:cNvPr id="19" name="Elipse 18">
            <a:extLst>
              <a:ext uri="{FF2B5EF4-FFF2-40B4-BE49-F238E27FC236}">
                <a16:creationId xmlns:a16="http://schemas.microsoft.com/office/drawing/2014/main" id="{E25359DF-919F-452D-8933-62B84FF87DEF}"/>
              </a:ext>
            </a:extLst>
          </p:cNvPr>
          <p:cNvSpPr/>
          <p:nvPr/>
        </p:nvSpPr>
        <p:spPr>
          <a:xfrm>
            <a:off x="6811108" y="911279"/>
            <a:ext cx="1629508" cy="784717"/>
          </a:xfrm>
          <a:prstGeom prst="ellipse">
            <a:avLst/>
          </a:prstGeom>
          <a:solidFill>
            <a:srgbClr val="544F5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a:solidFill>
                  <a:schemeClr val="bg1"/>
                </a:solidFill>
                <a:latin typeface="Lato light"/>
                <a:cs typeface="Lato light"/>
              </a:rPr>
              <a:t>2 indicadores</a:t>
            </a:r>
          </a:p>
        </p:txBody>
      </p:sp>
      <p:pic>
        <p:nvPicPr>
          <p:cNvPr id="2" name="Imagen 1">
            <a:extLst>
              <a:ext uri="{FF2B5EF4-FFF2-40B4-BE49-F238E27FC236}">
                <a16:creationId xmlns:a16="http://schemas.microsoft.com/office/drawing/2014/main" id="{50F9BAAB-AFAD-4592-9F1C-5412B3EAD049}"/>
              </a:ext>
            </a:extLst>
          </p:cNvPr>
          <p:cNvPicPr>
            <a:picLocks noChangeAspect="1"/>
          </p:cNvPicPr>
          <p:nvPr/>
        </p:nvPicPr>
        <p:blipFill>
          <a:blip r:embed="rId5"/>
          <a:stretch>
            <a:fillRect/>
          </a:stretch>
        </p:blipFill>
        <p:spPr>
          <a:xfrm>
            <a:off x="256964" y="1852330"/>
            <a:ext cx="6828558" cy="892923"/>
          </a:xfrm>
          <a:prstGeom prst="rect">
            <a:avLst/>
          </a:prstGeom>
        </p:spPr>
      </p:pic>
      <p:pic>
        <p:nvPicPr>
          <p:cNvPr id="3" name="Imagen 2">
            <a:extLst>
              <a:ext uri="{FF2B5EF4-FFF2-40B4-BE49-F238E27FC236}">
                <a16:creationId xmlns:a16="http://schemas.microsoft.com/office/drawing/2014/main" id="{15BCF660-59B5-4889-AE63-20A56B7AEC33}"/>
              </a:ext>
            </a:extLst>
          </p:cNvPr>
          <p:cNvPicPr>
            <a:picLocks noChangeAspect="1"/>
          </p:cNvPicPr>
          <p:nvPr/>
        </p:nvPicPr>
        <p:blipFill>
          <a:blip r:embed="rId6"/>
          <a:stretch>
            <a:fillRect/>
          </a:stretch>
        </p:blipFill>
        <p:spPr>
          <a:xfrm>
            <a:off x="243316" y="3823140"/>
            <a:ext cx="6828558" cy="991047"/>
          </a:xfrm>
          <a:prstGeom prst="rect">
            <a:avLst/>
          </a:prstGeom>
        </p:spPr>
      </p:pic>
    </p:spTree>
    <p:extLst>
      <p:ext uri="{BB962C8B-B14F-4D97-AF65-F5344CB8AC3E}">
        <p14:creationId xmlns:p14="http://schemas.microsoft.com/office/powerpoint/2010/main" val="116838907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Marco Conceptual </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307777"/>
          </a:xfrm>
          <a:prstGeom prst="rect">
            <a:avLst/>
          </a:prstGeom>
          <a:noFill/>
        </p:spPr>
        <p:txBody>
          <a:bodyPr wrap="square" rtlCol="0">
            <a:spAutoFit/>
          </a:bodyPr>
          <a:lstStyle/>
          <a:p>
            <a:pPr marL="342900" indent="-342900" algn="just">
              <a:spcAft>
                <a:spcPts val="600"/>
              </a:spcAft>
              <a:buClr>
                <a:srgbClr val="544F52"/>
              </a:buClr>
              <a:buFont typeface="+mj-lt"/>
              <a:buAutoNum type="alphaUcPeriod" startAt="3"/>
            </a:pPr>
            <a:r>
              <a:rPr lang="es-ES" b="1" dirty="0">
                <a:solidFill>
                  <a:srgbClr val="544F52"/>
                </a:solidFill>
                <a:latin typeface="Lato Light" panose="020B0604020202020204" charset="0"/>
              </a:rPr>
              <a:t>Marco Institucional Vigente</a:t>
            </a:r>
            <a:endParaRPr lang="es-ES" dirty="0">
              <a:solidFill>
                <a:srgbClr val="544F52"/>
              </a:solidFill>
              <a:latin typeface="Lato Light" panose="020B0604020202020204" charset="0"/>
            </a:endParaRPr>
          </a:p>
        </p:txBody>
      </p:sp>
      <p:pic>
        <p:nvPicPr>
          <p:cNvPr id="2" name="Picture 1">
            <a:extLst>
              <a:ext uri="{FF2B5EF4-FFF2-40B4-BE49-F238E27FC236}">
                <a16:creationId xmlns:a16="http://schemas.microsoft.com/office/drawing/2014/main" id="{53C15CF6-C0FA-4FCA-AC64-49B52A91A645}"/>
              </a:ext>
            </a:extLst>
          </p:cNvPr>
          <p:cNvPicPr>
            <a:picLocks noChangeAspect="1"/>
          </p:cNvPicPr>
          <p:nvPr/>
        </p:nvPicPr>
        <p:blipFill>
          <a:blip r:embed="rId5"/>
          <a:stretch>
            <a:fillRect/>
          </a:stretch>
        </p:blipFill>
        <p:spPr>
          <a:xfrm>
            <a:off x="1520022" y="1506130"/>
            <a:ext cx="5824460" cy="3311695"/>
          </a:xfrm>
          <a:prstGeom prst="rect">
            <a:avLst/>
          </a:prstGeom>
        </p:spPr>
      </p:pic>
    </p:spTree>
    <p:extLst>
      <p:ext uri="{BB962C8B-B14F-4D97-AF65-F5344CB8AC3E}">
        <p14:creationId xmlns:p14="http://schemas.microsoft.com/office/powerpoint/2010/main" val="39269635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Google Shape;83;p16">
            <a:extLst>
              <a:ext uri="{FF2B5EF4-FFF2-40B4-BE49-F238E27FC236}">
                <a16:creationId xmlns:a16="http://schemas.microsoft.com/office/drawing/2014/main" id="{FA22E1EE-57CD-434A-A184-E862C30CF273}"/>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Programa Arquitectónico</a:t>
            </a:r>
            <a:endParaRPr sz="1800" dirty="0">
              <a:solidFill>
                <a:srgbClr val="544F52"/>
              </a:solidFill>
              <a:latin typeface="Lato Light"/>
              <a:ea typeface="Lato Light"/>
              <a:cs typeface="Lato Light"/>
              <a:sym typeface="Lato Light"/>
            </a:endParaRPr>
          </a:p>
        </p:txBody>
      </p:sp>
      <p:sp>
        <p:nvSpPr>
          <p:cNvPr id="10" name="CuadroTexto 9">
            <a:extLst>
              <a:ext uri="{FF2B5EF4-FFF2-40B4-BE49-F238E27FC236}">
                <a16:creationId xmlns:a16="http://schemas.microsoft.com/office/drawing/2014/main" id="{0B882C64-41B9-4017-9AE3-3ADA034E5A7A}"/>
              </a:ext>
            </a:extLst>
          </p:cNvPr>
          <p:cNvSpPr txBox="1"/>
          <p:nvPr/>
        </p:nvSpPr>
        <p:spPr>
          <a:xfrm>
            <a:off x="260776" y="1304199"/>
            <a:ext cx="2376915"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Provincia del Huasco</a:t>
            </a:r>
          </a:p>
        </p:txBody>
      </p:sp>
      <p:sp>
        <p:nvSpPr>
          <p:cNvPr id="11" name="CuadroTexto 10">
            <a:extLst>
              <a:ext uri="{FF2B5EF4-FFF2-40B4-BE49-F238E27FC236}">
                <a16:creationId xmlns:a16="http://schemas.microsoft.com/office/drawing/2014/main" id="{1576E39E-2898-4597-BBE2-6611A542E08C}"/>
              </a:ext>
            </a:extLst>
          </p:cNvPr>
          <p:cNvSpPr txBox="1"/>
          <p:nvPr/>
        </p:nvSpPr>
        <p:spPr>
          <a:xfrm>
            <a:off x="260777" y="3148140"/>
            <a:ext cx="1792111"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de Provincial</a:t>
            </a:r>
          </a:p>
        </p:txBody>
      </p:sp>
      <p:pic>
        <p:nvPicPr>
          <p:cNvPr id="3" name="Imagen 2">
            <a:extLst>
              <a:ext uri="{FF2B5EF4-FFF2-40B4-BE49-F238E27FC236}">
                <a16:creationId xmlns:a16="http://schemas.microsoft.com/office/drawing/2014/main" id="{93F5B408-C25A-48DD-9F9D-5BE95D141ADC}"/>
              </a:ext>
            </a:extLst>
          </p:cNvPr>
          <p:cNvPicPr>
            <a:picLocks noChangeAspect="1"/>
          </p:cNvPicPr>
          <p:nvPr/>
        </p:nvPicPr>
        <p:blipFill>
          <a:blip r:embed="rId5"/>
          <a:stretch>
            <a:fillRect/>
          </a:stretch>
        </p:blipFill>
        <p:spPr>
          <a:xfrm>
            <a:off x="257187" y="1856515"/>
            <a:ext cx="6828112" cy="993734"/>
          </a:xfrm>
          <a:prstGeom prst="rect">
            <a:avLst/>
          </a:prstGeom>
        </p:spPr>
      </p:pic>
      <p:pic>
        <p:nvPicPr>
          <p:cNvPr id="4" name="Imagen 3">
            <a:extLst>
              <a:ext uri="{FF2B5EF4-FFF2-40B4-BE49-F238E27FC236}">
                <a16:creationId xmlns:a16="http://schemas.microsoft.com/office/drawing/2014/main" id="{B92F2A57-BBE4-4C12-B069-7963BACD883B}"/>
              </a:ext>
            </a:extLst>
          </p:cNvPr>
          <p:cNvPicPr>
            <a:picLocks noChangeAspect="1"/>
          </p:cNvPicPr>
          <p:nvPr/>
        </p:nvPicPr>
        <p:blipFill>
          <a:blip r:embed="rId6"/>
          <a:stretch>
            <a:fillRect/>
          </a:stretch>
        </p:blipFill>
        <p:spPr>
          <a:xfrm>
            <a:off x="244708" y="3693440"/>
            <a:ext cx="6828111" cy="1168561"/>
          </a:xfrm>
          <a:prstGeom prst="rect">
            <a:avLst/>
          </a:prstGeom>
        </p:spPr>
      </p:pic>
    </p:spTree>
    <p:extLst>
      <p:ext uri="{BB962C8B-B14F-4D97-AF65-F5344CB8AC3E}">
        <p14:creationId xmlns:p14="http://schemas.microsoft.com/office/powerpoint/2010/main" val="413120131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cxnSp>
        <p:nvCxnSpPr>
          <p:cNvPr id="1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sp>
        <p:nvSpPr>
          <p:cNvPr id="13" name="Google Shape;83;p16">
            <a:extLst>
              <a:ext uri="{FF2B5EF4-FFF2-40B4-BE49-F238E27FC236}">
                <a16:creationId xmlns:a16="http://schemas.microsoft.com/office/drawing/2014/main" id="{7D88E7C6-66B9-473A-806E-4D74C98BE1D5}"/>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a:t>
            </a:r>
            <a:r>
              <a:rPr lang="es-CL" sz="1800" b="1" dirty="0">
                <a:solidFill>
                  <a:srgbClr val="544F52"/>
                </a:solidFill>
                <a:latin typeface="Lato Light" panose="020B0604020202020204" charset="0"/>
              </a:rPr>
              <a:t>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Percepción Usuarios Directos</a:t>
            </a:r>
            <a:endParaRPr sz="1800" dirty="0">
              <a:solidFill>
                <a:srgbClr val="544F52"/>
              </a:solidFill>
              <a:latin typeface="Lato Light"/>
              <a:ea typeface="Lato Light"/>
              <a:cs typeface="Lato Light"/>
              <a:sym typeface="Lato Light"/>
            </a:endParaRPr>
          </a:p>
        </p:txBody>
      </p:sp>
      <p:sp>
        <p:nvSpPr>
          <p:cNvPr id="18" name="Elipse 17">
            <a:extLst>
              <a:ext uri="{FF2B5EF4-FFF2-40B4-BE49-F238E27FC236}">
                <a16:creationId xmlns:a16="http://schemas.microsoft.com/office/drawing/2014/main" id="{AADF8AC3-F76B-4B45-BD78-5F27F131B793}"/>
              </a:ext>
            </a:extLst>
          </p:cNvPr>
          <p:cNvSpPr/>
          <p:nvPr/>
        </p:nvSpPr>
        <p:spPr>
          <a:xfrm>
            <a:off x="6811108" y="911279"/>
            <a:ext cx="1629508" cy="784717"/>
          </a:xfrm>
          <a:prstGeom prst="ellipse">
            <a:avLst/>
          </a:prstGeom>
          <a:solidFill>
            <a:srgbClr val="544F5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a:solidFill>
                  <a:schemeClr val="bg1"/>
                </a:solidFill>
                <a:latin typeface="Lato light"/>
                <a:cs typeface="Lato light"/>
              </a:rPr>
              <a:t>2 indicadores</a:t>
            </a:r>
          </a:p>
        </p:txBody>
      </p:sp>
      <p:sp>
        <p:nvSpPr>
          <p:cNvPr id="19" name="CuadroTexto 18">
            <a:extLst>
              <a:ext uri="{FF2B5EF4-FFF2-40B4-BE49-F238E27FC236}">
                <a16:creationId xmlns:a16="http://schemas.microsoft.com/office/drawing/2014/main" id="{B129EE45-8D42-45A3-814C-086BCF3194D0}"/>
              </a:ext>
            </a:extLst>
          </p:cNvPr>
          <p:cNvSpPr txBox="1"/>
          <p:nvPr/>
        </p:nvSpPr>
        <p:spPr>
          <a:xfrm>
            <a:off x="272235" y="1378077"/>
            <a:ext cx="2292393"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Arauco - Curanilahue</a:t>
            </a:r>
          </a:p>
        </p:txBody>
      </p:sp>
      <p:sp>
        <p:nvSpPr>
          <p:cNvPr id="20" name="CuadroTexto 19">
            <a:extLst>
              <a:ext uri="{FF2B5EF4-FFF2-40B4-BE49-F238E27FC236}">
                <a16:creationId xmlns:a16="http://schemas.microsoft.com/office/drawing/2014/main" id="{D62DB10C-0D5D-4848-9E73-4B5DF704EAF5}"/>
              </a:ext>
            </a:extLst>
          </p:cNvPr>
          <p:cNvSpPr txBox="1"/>
          <p:nvPr/>
        </p:nvSpPr>
        <p:spPr>
          <a:xfrm>
            <a:off x="260777" y="3052610"/>
            <a:ext cx="1792111"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Caldera</a:t>
            </a:r>
          </a:p>
        </p:txBody>
      </p:sp>
      <p:pic>
        <p:nvPicPr>
          <p:cNvPr id="4" name="Imagen 3">
            <a:extLst>
              <a:ext uri="{FF2B5EF4-FFF2-40B4-BE49-F238E27FC236}">
                <a16:creationId xmlns:a16="http://schemas.microsoft.com/office/drawing/2014/main" id="{DF0BB004-FC45-49D2-9228-F443870F6CDD}"/>
              </a:ext>
            </a:extLst>
          </p:cNvPr>
          <p:cNvPicPr>
            <a:picLocks noChangeAspect="1"/>
          </p:cNvPicPr>
          <p:nvPr/>
        </p:nvPicPr>
        <p:blipFill>
          <a:blip r:embed="rId5"/>
          <a:stretch>
            <a:fillRect/>
          </a:stretch>
        </p:blipFill>
        <p:spPr>
          <a:xfrm>
            <a:off x="239123" y="1848317"/>
            <a:ext cx="6427516" cy="928248"/>
          </a:xfrm>
          <a:prstGeom prst="rect">
            <a:avLst/>
          </a:prstGeom>
        </p:spPr>
      </p:pic>
      <p:pic>
        <p:nvPicPr>
          <p:cNvPr id="5" name="Imagen 4">
            <a:extLst>
              <a:ext uri="{FF2B5EF4-FFF2-40B4-BE49-F238E27FC236}">
                <a16:creationId xmlns:a16="http://schemas.microsoft.com/office/drawing/2014/main" id="{CE8A02C4-2F46-4A49-B236-015C99B689C3}"/>
              </a:ext>
            </a:extLst>
          </p:cNvPr>
          <p:cNvPicPr>
            <a:picLocks noChangeAspect="1"/>
          </p:cNvPicPr>
          <p:nvPr/>
        </p:nvPicPr>
        <p:blipFill>
          <a:blip r:embed="rId6"/>
          <a:stretch>
            <a:fillRect/>
          </a:stretch>
        </p:blipFill>
        <p:spPr>
          <a:xfrm>
            <a:off x="239123" y="3581586"/>
            <a:ext cx="6427516" cy="928248"/>
          </a:xfrm>
          <a:prstGeom prst="rect">
            <a:avLst/>
          </a:prstGeom>
        </p:spPr>
      </p:pic>
    </p:spTree>
    <p:extLst>
      <p:ext uri="{BB962C8B-B14F-4D97-AF65-F5344CB8AC3E}">
        <p14:creationId xmlns:p14="http://schemas.microsoft.com/office/powerpoint/2010/main" val="252520500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cxnSp>
        <p:nvCxnSpPr>
          <p:cNvPr id="1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sp>
        <p:nvSpPr>
          <p:cNvPr id="13" name="Google Shape;83;p16">
            <a:extLst>
              <a:ext uri="{FF2B5EF4-FFF2-40B4-BE49-F238E27FC236}">
                <a16:creationId xmlns:a16="http://schemas.microsoft.com/office/drawing/2014/main" id="{7D88E7C6-66B9-473A-806E-4D74C98BE1D5}"/>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Percepción Usuarios Directos</a:t>
            </a:r>
            <a:endParaRPr sz="1800" dirty="0">
              <a:solidFill>
                <a:srgbClr val="544F52"/>
              </a:solidFill>
              <a:latin typeface="Lato Light"/>
              <a:ea typeface="Lato Light"/>
              <a:cs typeface="Lato Light"/>
              <a:sym typeface="Lato Light"/>
            </a:endParaRPr>
          </a:p>
        </p:txBody>
      </p:sp>
      <p:sp>
        <p:nvSpPr>
          <p:cNvPr id="10" name="CuadroTexto 9">
            <a:extLst>
              <a:ext uri="{FF2B5EF4-FFF2-40B4-BE49-F238E27FC236}">
                <a16:creationId xmlns:a16="http://schemas.microsoft.com/office/drawing/2014/main" id="{A2BA30C7-D19E-440F-A652-38397D921F28}"/>
              </a:ext>
            </a:extLst>
          </p:cNvPr>
          <p:cNvSpPr txBox="1"/>
          <p:nvPr/>
        </p:nvSpPr>
        <p:spPr>
          <a:xfrm>
            <a:off x="260776" y="1304199"/>
            <a:ext cx="2376915"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Provincia del Huasco</a:t>
            </a:r>
          </a:p>
        </p:txBody>
      </p:sp>
      <p:sp>
        <p:nvSpPr>
          <p:cNvPr id="11" name="CuadroTexto 10">
            <a:extLst>
              <a:ext uri="{FF2B5EF4-FFF2-40B4-BE49-F238E27FC236}">
                <a16:creationId xmlns:a16="http://schemas.microsoft.com/office/drawing/2014/main" id="{E5D09FCA-E6A2-41C2-98DB-1446E34F7373}"/>
              </a:ext>
            </a:extLst>
          </p:cNvPr>
          <p:cNvSpPr txBox="1"/>
          <p:nvPr/>
        </p:nvSpPr>
        <p:spPr>
          <a:xfrm>
            <a:off x="260777" y="3148140"/>
            <a:ext cx="1792111"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de Provincial</a:t>
            </a:r>
          </a:p>
        </p:txBody>
      </p:sp>
      <p:pic>
        <p:nvPicPr>
          <p:cNvPr id="2" name="Imagen 1">
            <a:extLst>
              <a:ext uri="{FF2B5EF4-FFF2-40B4-BE49-F238E27FC236}">
                <a16:creationId xmlns:a16="http://schemas.microsoft.com/office/drawing/2014/main" id="{1D397C7A-784D-4553-8530-8C76EC8AD000}"/>
              </a:ext>
            </a:extLst>
          </p:cNvPr>
          <p:cNvPicPr>
            <a:picLocks noChangeAspect="1"/>
          </p:cNvPicPr>
          <p:nvPr/>
        </p:nvPicPr>
        <p:blipFill>
          <a:blip r:embed="rId5"/>
          <a:stretch>
            <a:fillRect/>
          </a:stretch>
        </p:blipFill>
        <p:spPr>
          <a:xfrm>
            <a:off x="250614" y="1859702"/>
            <a:ext cx="6416024" cy="930476"/>
          </a:xfrm>
          <a:prstGeom prst="rect">
            <a:avLst/>
          </a:prstGeom>
        </p:spPr>
      </p:pic>
      <p:pic>
        <p:nvPicPr>
          <p:cNvPr id="3" name="Imagen 2">
            <a:extLst>
              <a:ext uri="{FF2B5EF4-FFF2-40B4-BE49-F238E27FC236}">
                <a16:creationId xmlns:a16="http://schemas.microsoft.com/office/drawing/2014/main" id="{2A2973FF-6F76-4637-952E-B5E79CB63471}"/>
              </a:ext>
            </a:extLst>
          </p:cNvPr>
          <p:cNvPicPr>
            <a:picLocks noChangeAspect="1"/>
          </p:cNvPicPr>
          <p:nvPr/>
        </p:nvPicPr>
        <p:blipFill>
          <a:blip r:embed="rId6"/>
          <a:stretch>
            <a:fillRect/>
          </a:stretch>
        </p:blipFill>
        <p:spPr>
          <a:xfrm>
            <a:off x="239121" y="3718062"/>
            <a:ext cx="6427516" cy="928248"/>
          </a:xfrm>
          <a:prstGeom prst="rect">
            <a:avLst/>
          </a:prstGeom>
        </p:spPr>
      </p:pic>
    </p:spTree>
    <p:extLst>
      <p:ext uri="{BB962C8B-B14F-4D97-AF65-F5344CB8AC3E}">
        <p14:creationId xmlns:p14="http://schemas.microsoft.com/office/powerpoint/2010/main" val="5264655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Google Shape;83;p16">
            <a:extLst>
              <a:ext uri="{FF2B5EF4-FFF2-40B4-BE49-F238E27FC236}">
                <a16:creationId xmlns:a16="http://schemas.microsoft.com/office/drawing/2014/main" id="{038B228E-A05A-41F2-BAC7-6C509F773879}"/>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Costos</a:t>
            </a:r>
            <a:endParaRPr sz="1800" dirty="0">
              <a:solidFill>
                <a:srgbClr val="544F52"/>
              </a:solidFill>
              <a:latin typeface="Lato Light"/>
              <a:ea typeface="Lato Light"/>
              <a:cs typeface="Lato Light"/>
              <a:sym typeface="Lato Light"/>
            </a:endParaRPr>
          </a:p>
        </p:txBody>
      </p:sp>
      <p:sp>
        <p:nvSpPr>
          <p:cNvPr id="14" name="Elipse 13">
            <a:extLst>
              <a:ext uri="{FF2B5EF4-FFF2-40B4-BE49-F238E27FC236}">
                <a16:creationId xmlns:a16="http://schemas.microsoft.com/office/drawing/2014/main" id="{0446E835-B532-4213-A7F6-C9B3521E4ECB}"/>
              </a:ext>
            </a:extLst>
          </p:cNvPr>
          <p:cNvSpPr/>
          <p:nvPr/>
        </p:nvSpPr>
        <p:spPr>
          <a:xfrm>
            <a:off x="6811108" y="911279"/>
            <a:ext cx="1629508" cy="784717"/>
          </a:xfrm>
          <a:prstGeom prst="ellipse">
            <a:avLst/>
          </a:prstGeom>
          <a:solidFill>
            <a:srgbClr val="544F5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a:solidFill>
                  <a:schemeClr val="bg1"/>
                </a:solidFill>
                <a:latin typeface="Lato light"/>
                <a:cs typeface="Lato light"/>
              </a:rPr>
              <a:t>2 indicadores</a:t>
            </a:r>
          </a:p>
        </p:txBody>
      </p:sp>
      <p:sp>
        <p:nvSpPr>
          <p:cNvPr id="18" name="CuadroTexto 17">
            <a:extLst>
              <a:ext uri="{FF2B5EF4-FFF2-40B4-BE49-F238E27FC236}">
                <a16:creationId xmlns:a16="http://schemas.microsoft.com/office/drawing/2014/main" id="{21A8D57D-98A6-4489-933B-1676BAA04BE9}"/>
              </a:ext>
            </a:extLst>
          </p:cNvPr>
          <p:cNvSpPr txBox="1"/>
          <p:nvPr/>
        </p:nvSpPr>
        <p:spPr>
          <a:xfrm>
            <a:off x="272235" y="1378077"/>
            <a:ext cx="2292393"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Arauco - Curanilahue</a:t>
            </a:r>
          </a:p>
        </p:txBody>
      </p:sp>
      <p:sp>
        <p:nvSpPr>
          <p:cNvPr id="19" name="CuadroTexto 18">
            <a:extLst>
              <a:ext uri="{FF2B5EF4-FFF2-40B4-BE49-F238E27FC236}">
                <a16:creationId xmlns:a16="http://schemas.microsoft.com/office/drawing/2014/main" id="{A6A235DE-2C67-4551-9CF5-EDAE8121306E}"/>
              </a:ext>
            </a:extLst>
          </p:cNvPr>
          <p:cNvSpPr txBox="1"/>
          <p:nvPr/>
        </p:nvSpPr>
        <p:spPr>
          <a:xfrm>
            <a:off x="260777" y="3161794"/>
            <a:ext cx="1792111"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Caldera</a:t>
            </a:r>
          </a:p>
        </p:txBody>
      </p:sp>
      <p:pic>
        <p:nvPicPr>
          <p:cNvPr id="2" name="Imagen 1">
            <a:extLst>
              <a:ext uri="{FF2B5EF4-FFF2-40B4-BE49-F238E27FC236}">
                <a16:creationId xmlns:a16="http://schemas.microsoft.com/office/drawing/2014/main" id="{FB31F613-159D-475E-9B92-18023404A55B}"/>
              </a:ext>
            </a:extLst>
          </p:cNvPr>
          <p:cNvPicPr>
            <a:picLocks noChangeAspect="1"/>
          </p:cNvPicPr>
          <p:nvPr/>
        </p:nvPicPr>
        <p:blipFill>
          <a:blip r:embed="rId5"/>
          <a:stretch>
            <a:fillRect/>
          </a:stretch>
        </p:blipFill>
        <p:spPr>
          <a:xfrm>
            <a:off x="240543" y="1852506"/>
            <a:ext cx="6069829" cy="1138233"/>
          </a:xfrm>
          <a:prstGeom prst="rect">
            <a:avLst/>
          </a:prstGeom>
        </p:spPr>
      </p:pic>
      <p:pic>
        <p:nvPicPr>
          <p:cNvPr id="3" name="Imagen 2">
            <a:extLst>
              <a:ext uri="{FF2B5EF4-FFF2-40B4-BE49-F238E27FC236}">
                <a16:creationId xmlns:a16="http://schemas.microsoft.com/office/drawing/2014/main" id="{686F498B-C815-492A-B0D8-42436C34914E}"/>
              </a:ext>
            </a:extLst>
          </p:cNvPr>
          <p:cNvPicPr>
            <a:picLocks noChangeAspect="1"/>
          </p:cNvPicPr>
          <p:nvPr/>
        </p:nvPicPr>
        <p:blipFill>
          <a:blip r:embed="rId6"/>
          <a:stretch>
            <a:fillRect/>
          </a:stretch>
        </p:blipFill>
        <p:spPr>
          <a:xfrm>
            <a:off x="240545" y="3686663"/>
            <a:ext cx="6069829" cy="991047"/>
          </a:xfrm>
          <a:prstGeom prst="rect">
            <a:avLst/>
          </a:prstGeom>
        </p:spPr>
      </p:pic>
    </p:spTree>
    <p:extLst>
      <p:ext uri="{BB962C8B-B14F-4D97-AF65-F5344CB8AC3E}">
        <p14:creationId xmlns:p14="http://schemas.microsoft.com/office/powerpoint/2010/main" val="1757444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Google Shape;83;p16">
            <a:extLst>
              <a:ext uri="{FF2B5EF4-FFF2-40B4-BE49-F238E27FC236}">
                <a16:creationId xmlns:a16="http://schemas.microsoft.com/office/drawing/2014/main" id="{038B228E-A05A-41F2-BAC7-6C509F773879}"/>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Costos</a:t>
            </a:r>
            <a:endParaRPr sz="1800" dirty="0">
              <a:solidFill>
                <a:srgbClr val="544F52"/>
              </a:solidFill>
              <a:latin typeface="Lato Light"/>
              <a:ea typeface="Lato Light"/>
              <a:cs typeface="Lato Light"/>
              <a:sym typeface="Lato Light"/>
            </a:endParaRPr>
          </a:p>
        </p:txBody>
      </p:sp>
      <p:sp>
        <p:nvSpPr>
          <p:cNvPr id="10" name="CuadroTexto 9">
            <a:extLst>
              <a:ext uri="{FF2B5EF4-FFF2-40B4-BE49-F238E27FC236}">
                <a16:creationId xmlns:a16="http://schemas.microsoft.com/office/drawing/2014/main" id="{7D3C2B3D-F097-44AD-B707-21CC431CD4EB}"/>
              </a:ext>
            </a:extLst>
          </p:cNvPr>
          <p:cNvSpPr txBox="1"/>
          <p:nvPr/>
        </p:nvSpPr>
        <p:spPr>
          <a:xfrm>
            <a:off x="260776" y="1304199"/>
            <a:ext cx="2376915" cy="307777"/>
          </a:xfrm>
          <a:prstGeom prst="rect">
            <a:avLst/>
          </a:prstGeom>
          <a:ln>
            <a:solidFill>
              <a:srgbClr val="DEAC1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latin typeface="Lato Light" panose="020B0604020202020204" charset="0"/>
              </a:rPr>
              <a:t>RS Provincia del Huasco</a:t>
            </a:r>
          </a:p>
        </p:txBody>
      </p:sp>
      <p:pic>
        <p:nvPicPr>
          <p:cNvPr id="3" name="Imagen 2">
            <a:extLst>
              <a:ext uri="{FF2B5EF4-FFF2-40B4-BE49-F238E27FC236}">
                <a16:creationId xmlns:a16="http://schemas.microsoft.com/office/drawing/2014/main" id="{7E1B71FB-97A7-490A-9AF0-7606260E5F34}"/>
              </a:ext>
            </a:extLst>
          </p:cNvPr>
          <p:cNvPicPr>
            <a:picLocks noChangeAspect="1"/>
          </p:cNvPicPr>
          <p:nvPr/>
        </p:nvPicPr>
        <p:blipFill>
          <a:blip r:embed="rId5"/>
          <a:stretch>
            <a:fillRect/>
          </a:stretch>
        </p:blipFill>
        <p:spPr>
          <a:xfrm>
            <a:off x="269733" y="1859567"/>
            <a:ext cx="6066046" cy="987638"/>
          </a:xfrm>
          <a:prstGeom prst="rect">
            <a:avLst/>
          </a:prstGeom>
        </p:spPr>
      </p:pic>
    </p:spTree>
    <p:extLst>
      <p:ext uri="{BB962C8B-B14F-4D97-AF65-F5344CB8AC3E}">
        <p14:creationId xmlns:p14="http://schemas.microsoft.com/office/powerpoint/2010/main" val="308562578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3" name="Imagen 2">
            <a:extLst>
              <a:ext uri="{FF2B5EF4-FFF2-40B4-BE49-F238E27FC236}">
                <a16:creationId xmlns:a16="http://schemas.microsoft.com/office/drawing/2014/main" id="{D9282D63-50BA-4638-96D7-4258CC1D7DFE}"/>
              </a:ext>
            </a:extLst>
          </p:cNvPr>
          <p:cNvPicPr>
            <a:picLocks noChangeAspect="1"/>
          </p:cNvPicPr>
          <p:nvPr/>
        </p:nvPicPr>
        <p:blipFill>
          <a:blip r:embed="rId3"/>
          <a:stretch>
            <a:fillRect/>
          </a:stretch>
        </p:blipFill>
        <p:spPr>
          <a:xfrm>
            <a:off x="1146599" y="1220726"/>
            <a:ext cx="6667853" cy="3733998"/>
          </a:xfrm>
          <a:prstGeom prst="rect">
            <a:avLst/>
          </a:prstGeom>
        </p:spPr>
      </p:pic>
      <p:pic>
        <p:nvPicPr>
          <p:cNvPr id="82" name="Google Shape;82;p16"/>
          <p:cNvPicPr preferRelativeResize="0"/>
          <p:nvPr/>
        </p:nvPicPr>
        <p:blipFill>
          <a:blip r:embed="rId4">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5">
            <a:alphaModFix/>
          </a:blip>
          <a:srcRect l="21309"/>
          <a:stretch/>
        </p:blipFill>
        <p:spPr>
          <a:xfrm>
            <a:off x="0" y="-19200"/>
            <a:ext cx="1080075" cy="1133525"/>
          </a:xfrm>
          <a:prstGeom prst="rect">
            <a:avLst/>
          </a:prstGeom>
          <a:noFill/>
          <a:ln>
            <a:noFill/>
          </a:ln>
        </p:spPr>
      </p:pic>
      <p:sp>
        <p:nvSpPr>
          <p:cNvPr id="9" name="Elipse 8"/>
          <p:cNvSpPr/>
          <p:nvPr/>
        </p:nvSpPr>
        <p:spPr>
          <a:xfrm>
            <a:off x="2674504" y="2072978"/>
            <a:ext cx="787789" cy="796426"/>
          </a:xfrm>
          <a:prstGeom prst="ellipse">
            <a:avLst/>
          </a:prstGeom>
          <a:solidFill>
            <a:srgbClr val="544F5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a:solidFill>
                  <a:schemeClr val="bg1"/>
                </a:solidFill>
                <a:latin typeface="Lato light"/>
                <a:cs typeface="Lato light"/>
              </a:rPr>
              <a:t>5,4</a:t>
            </a:r>
          </a:p>
        </p:txBody>
      </p:sp>
      <p:sp>
        <p:nvSpPr>
          <p:cNvPr id="12" name="Elipse 11"/>
          <p:cNvSpPr/>
          <p:nvPr/>
        </p:nvSpPr>
        <p:spPr>
          <a:xfrm>
            <a:off x="5476533" y="2069605"/>
            <a:ext cx="787789" cy="796426"/>
          </a:xfrm>
          <a:prstGeom prst="ellipse">
            <a:avLst/>
          </a:prstGeom>
          <a:solidFill>
            <a:srgbClr val="544F5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a:solidFill>
                  <a:schemeClr val="bg1"/>
                </a:solidFill>
                <a:latin typeface="Lato light"/>
                <a:cs typeface="Lato light"/>
              </a:rPr>
              <a:t>X</a:t>
            </a:r>
          </a:p>
        </p:txBody>
      </p:sp>
      <p:sp>
        <p:nvSpPr>
          <p:cNvPr id="16" name="Elipse 15"/>
          <p:cNvSpPr/>
          <p:nvPr/>
        </p:nvSpPr>
        <p:spPr>
          <a:xfrm>
            <a:off x="1255504" y="2069605"/>
            <a:ext cx="787789" cy="796426"/>
          </a:xfrm>
          <a:prstGeom prst="ellipse">
            <a:avLst/>
          </a:prstGeom>
          <a:solidFill>
            <a:srgbClr val="544F5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a:solidFill>
                  <a:schemeClr val="bg1"/>
                </a:solidFill>
                <a:latin typeface="Lato light"/>
                <a:cs typeface="Lato light"/>
              </a:rPr>
              <a:t>5,5</a:t>
            </a:r>
          </a:p>
        </p:txBody>
      </p:sp>
      <p:sp>
        <p:nvSpPr>
          <p:cNvPr id="19" name="Elipse 18"/>
          <p:cNvSpPr/>
          <p:nvPr/>
        </p:nvSpPr>
        <p:spPr>
          <a:xfrm>
            <a:off x="4066187" y="2069606"/>
            <a:ext cx="787789" cy="796426"/>
          </a:xfrm>
          <a:prstGeom prst="ellipse">
            <a:avLst/>
          </a:prstGeom>
          <a:solidFill>
            <a:srgbClr val="544F5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a:solidFill>
                  <a:schemeClr val="bg1"/>
                </a:solidFill>
                <a:latin typeface="Lato light"/>
                <a:cs typeface="Lato light"/>
              </a:rPr>
              <a:t>5,5</a:t>
            </a:r>
          </a:p>
        </p:txBody>
      </p:sp>
      <p:sp>
        <p:nvSpPr>
          <p:cNvPr id="21" name="Google Shape;83;p16">
            <a:extLst>
              <a:ext uri="{FF2B5EF4-FFF2-40B4-BE49-F238E27FC236}">
                <a16:creationId xmlns:a16="http://schemas.microsoft.com/office/drawing/2014/main" id="{D6005318-E7D4-42B6-9AE9-B6688C5CFC53}"/>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Desempeño General RS</a:t>
            </a:r>
            <a:endParaRPr sz="1800" dirty="0">
              <a:solidFill>
                <a:srgbClr val="544F52"/>
              </a:solidFill>
              <a:latin typeface="Lato Light"/>
              <a:ea typeface="Lato Light"/>
              <a:cs typeface="Lato Light"/>
              <a:sym typeface="Lato Light"/>
            </a:endParaRPr>
          </a:p>
        </p:txBody>
      </p:sp>
    </p:spTree>
    <p:extLst>
      <p:ext uri="{BB962C8B-B14F-4D97-AF65-F5344CB8AC3E}">
        <p14:creationId xmlns:p14="http://schemas.microsoft.com/office/powerpoint/2010/main" val="206258634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pic>
        <p:nvPicPr>
          <p:cNvPr id="21" name="Imagen 20"/>
          <p:cNvPicPr/>
          <p:nvPr/>
        </p:nvPicPr>
        <p:blipFill>
          <a:blip r:embed="rId5">
            <a:extLst>
              <a:ext uri="{28A0092B-C50C-407E-A947-70E740481C1C}">
                <a14:useLocalDpi xmlns:a14="http://schemas.microsoft.com/office/drawing/2010/main" val="0"/>
              </a:ext>
            </a:extLst>
          </a:blip>
          <a:srcRect/>
          <a:stretch>
            <a:fillRect/>
          </a:stretch>
        </p:blipFill>
        <p:spPr bwMode="auto">
          <a:xfrm>
            <a:off x="614051" y="1289021"/>
            <a:ext cx="7832100" cy="3739094"/>
          </a:xfrm>
          <a:prstGeom prst="rect">
            <a:avLst/>
          </a:prstGeom>
          <a:noFill/>
        </p:spPr>
      </p:pic>
      <p:sp>
        <p:nvSpPr>
          <p:cNvPr id="7" name="Google Shape;83;p16">
            <a:extLst>
              <a:ext uri="{FF2B5EF4-FFF2-40B4-BE49-F238E27FC236}">
                <a16:creationId xmlns:a16="http://schemas.microsoft.com/office/drawing/2014/main" id="{4A2565E9-1121-403D-AF01-63E1CFCE5D91}"/>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Evaluación por Aspecto</a:t>
            </a:r>
            <a:endParaRPr sz="1800" dirty="0">
              <a:solidFill>
                <a:srgbClr val="544F52"/>
              </a:solidFill>
              <a:latin typeface="Lato Light"/>
              <a:ea typeface="Lato Light"/>
              <a:cs typeface="Lato Light"/>
              <a:sym typeface="Lato Light"/>
            </a:endParaRPr>
          </a:p>
        </p:txBody>
      </p:sp>
    </p:spTree>
    <p:extLst>
      <p:ext uri="{BB962C8B-B14F-4D97-AF65-F5344CB8AC3E}">
        <p14:creationId xmlns:p14="http://schemas.microsoft.com/office/powerpoint/2010/main" val="356740114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1014042" y="1266170"/>
            <a:ext cx="4581542" cy="3800006"/>
          </a:xfrm>
          <a:prstGeom prst="rect">
            <a:avLst/>
          </a:prstGeom>
          <a:noFill/>
        </p:spPr>
      </p:pic>
      <p:sp>
        <p:nvSpPr>
          <p:cNvPr id="2" name="CuadroTexto 1"/>
          <p:cNvSpPr txBox="1"/>
          <p:nvPr/>
        </p:nvSpPr>
        <p:spPr>
          <a:xfrm>
            <a:off x="6086017" y="1366008"/>
            <a:ext cx="2623696"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a:t>Tópicos mejor evaluados:</a:t>
            </a:r>
          </a:p>
          <a:p>
            <a:pPr marL="285750" indent="-285750">
              <a:buFontTx/>
              <a:buChar char="-"/>
            </a:pPr>
            <a:r>
              <a:rPr lang="es-ES" dirty="0"/>
              <a:t>Percepción de usuarios</a:t>
            </a:r>
          </a:p>
          <a:p>
            <a:pPr marL="285750" indent="-285750">
              <a:buFontTx/>
              <a:buChar char="-"/>
            </a:pPr>
            <a:r>
              <a:rPr lang="es-ES" dirty="0"/>
              <a:t>Programa arquitectónico</a:t>
            </a:r>
          </a:p>
          <a:p>
            <a:pPr marL="285750" indent="-285750">
              <a:buFontTx/>
              <a:buChar char="-"/>
            </a:pPr>
            <a:r>
              <a:rPr lang="es-ES" dirty="0"/>
              <a:t>Estrategia de gestión</a:t>
            </a:r>
          </a:p>
          <a:p>
            <a:pPr marL="285750" indent="-285750">
              <a:buFontTx/>
              <a:buChar char="-"/>
            </a:pPr>
            <a:r>
              <a:rPr lang="es-ES" dirty="0"/>
              <a:t>Proceso de gestión y funcionamiento interno</a:t>
            </a:r>
          </a:p>
        </p:txBody>
      </p:sp>
      <p:sp>
        <p:nvSpPr>
          <p:cNvPr id="9" name="CuadroTexto 8"/>
          <p:cNvSpPr txBox="1"/>
          <p:nvPr/>
        </p:nvSpPr>
        <p:spPr>
          <a:xfrm>
            <a:off x="6094653" y="3124067"/>
            <a:ext cx="2623696" cy="11695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a:t>Tópicos peor evaluados:</a:t>
            </a:r>
          </a:p>
          <a:p>
            <a:pPr marL="285750" indent="-285750">
              <a:buFontTx/>
              <a:buChar char="-"/>
            </a:pPr>
            <a:r>
              <a:rPr lang="es-ES" dirty="0"/>
              <a:t>Costos</a:t>
            </a:r>
          </a:p>
          <a:p>
            <a:pPr marL="285750" indent="-285750">
              <a:buFontTx/>
              <a:buChar char="-"/>
            </a:pPr>
            <a:r>
              <a:rPr lang="es-ES" dirty="0"/>
              <a:t>Funcionamiento de los recursos humanos</a:t>
            </a:r>
          </a:p>
          <a:p>
            <a:pPr marL="285750" indent="-285750">
              <a:buFontTx/>
              <a:buChar char="-"/>
            </a:pPr>
            <a:r>
              <a:rPr lang="es-ES" dirty="0"/>
              <a:t>Capacidad instalada</a:t>
            </a:r>
          </a:p>
        </p:txBody>
      </p:sp>
      <p:sp>
        <p:nvSpPr>
          <p:cNvPr id="10" name="Google Shape;83;p16">
            <a:extLst>
              <a:ext uri="{FF2B5EF4-FFF2-40B4-BE49-F238E27FC236}">
                <a16:creationId xmlns:a16="http://schemas.microsoft.com/office/drawing/2014/main" id="{BD72A7E0-8BC0-46A9-BDD7-A450ED380336}"/>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Modelo de Gestión</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Evaluación por Tópico</a:t>
            </a:r>
            <a:endParaRPr sz="1800" dirty="0">
              <a:solidFill>
                <a:srgbClr val="544F52"/>
              </a:solidFill>
              <a:latin typeface="Lato Light"/>
              <a:ea typeface="Lato Light"/>
              <a:cs typeface="Lato Light"/>
              <a:sym typeface="Lato Light"/>
            </a:endParaRPr>
          </a:p>
        </p:txBody>
      </p:sp>
      <p:sp>
        <p:nvSpPr>
          <p:cNvPr id="11" name="Botón de acción: ir a inicio 10">
            <a:hlinkClick r:id="rId6" action="ppaction://hlinksldjump" highlightClick="1"/>
            <a:extLst>
              <a:ext uri="{FF2B5EF4-FFF2-40B4-BE49-F238E27FC236}">
                <a16:creationId xmlns:a16="http://schemas.microsoft.com/office/drawing/2014/main" id="{587FFBD8-5505-4E90-98AB-BC50F2570339}"/>
              </a:ext>
            </a:extLst>
          </p:cNvPr>
          <p:cNvSpPr/>
          <p:nvPr/>
        </p:nvSpPr>
        <p:spPr>
          <a:xfrm>
            <a:off x="8488907" y="4531055"/>
            <a:ext cx="504967" cy="443775"/>
          </a:xfrm>
          <a:prstGeom prst="actionButtonHome">
            <a:avLst/>
          </a:prstGeom>
          <a:solidFill>
            <a:srgbClr val="A5A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4353062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080075" y="1114325"/>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CL" sz="1800" b="1" dirty="0">
                <a:solidFill>
                  <a:srgbClr val="544F52"/>
                </a:solidFill>
                <a:latin typeface="Lato Light" panose="020B0604020202020204" charset="0"/>
              </a:rPr>
              <a:t>Análisis de Satisfacción de Usuarios</a:t>
            </a: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pic>
        <p:nvPicPr>
          <p:cNvPr id="11" name="Google Shape;85;p16">
            <a:extLst>
              <a:ext uri="{FF2B5EF4-FFF2-40B4-BE49-F238E27FC236}">
                <a16:creationId xmlns:a16="http://schemas.microsoft.com/office/drawing/2014/main" id="{C539A132-4912-4B4A-825D-4C746D7F047A}"/>
              </a:ext>
            </a:extLst>
          </p:cNvPr>
          <p:cNvPicPr preferRelativeResize="0"/>
          <p:nvPr/>
        </p:nvPicPr>
        <p:blipFill rotWithShape="1">
          <a:blip r:embed="rId4">
            <a:alphaModFix amt="35000"/>
          </a:blip>
          <a:srcRect l="21309"/>
          <a:stretch/>
        </p:blipFill>
        <p:spPr>
          <a:xfrm flipH="1">
            <a:off x="5400881" y="1235920"/>
            <a:ext cx="3743119" cy="3907580"/>
          </a:xfrm>
          <a:prstGeom prst="rect">
            <a:avLst/>
          </a:prstGeom>
          <a:noFill/>
          <a:ln>
            <a:noFill/>
          </a:ln>
        </p:spPr>
      </p:pic>
    </p:spTree>
    <p:extLst>
      <p:ext uri="{BB962C8B-B14F-4D97-AF65-F5344CB8AC3E}">
        <p14:creationId xmlns:p14="http://schemas.microsoft.com/office/powerpoint/2010/main" val="34904929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MX" sz="1800" b="1" dirty="0">
                <a:solidFill>
                  <a:srgbClr val="544F52"/>
                </a:solidFill>
                <a:latin typeface="Lato Light" panose="020B0604020202020204" charset="0"/>
              </a:rPr>
              <a:t>Análisis de Satisfacción de Usuarios</a:t>
            </a: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Levantamiento de Información</a:t>
            </a:r>
            <a:endParaRPr sz="1800" dirty="0">
              <a:solidFill>
                <a:srgbClr val="544F52"/>
              </a:solidFill>
              <a:latin typeface="Lato Light"/>
              <a:ea typeface="Lato Light"/>
              <a:cs typeface="Lato Light"/>
              <a:sym typeface="Lato Light"/>
            </a:endParaRPr>
          </a:p>
          <a:p>
            <a:pPr lvl="0">
              <a:lnSpc>
                <a:spcPct val="115000"/>
              </a:lnSpc>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pic>
        <p:nvPicPr>
          <p:cNvPr id="2" name="Imagen 1">
            <a:extLst>
              <a:ext uri="{FF2B5EF4-FFF2-40B4-BE49-F238E27FC236}">
                <a16:creationId xmlns:a16="http://schemas.microsoft.com/office/drawing/2014/main" id="{2C208216-32DF-435C-9811-458DCECFD1C8}"/>
              </a:ext>
            </a:extLst>
          </p:cNvPr>
          <p:cNvPicPr>
            <a:picLocks noChangeAspect="1"/>
          </p:cNvPicPr>
          <p:nvPr/>
        </p:nvPicPr>
        <p:blipFill>
          <a:blip r:embed="rId5"/>
          <a:stretch>
            <a:fillRect/>
          </a:stretch>
        </p:blipFill>
        <p:spPr>
          <a:xfrm>
            <a:off x="1370706" y="1415010"/>
            <a:ext cx="6375291" cy="3689442"/>
          </a:xfrm>
          <a:prstGeom prst="rect">
            <a:avLst/>
          </a:prstGeom>
        </p:spPr>
      </p:pic>
    </p:spTree>
    <p:extLst>
      <p:ext uri="{BB962C8B-B14F-4D97-AF65-F5344CB8AC3E}">
        <p14:creationId xmlns:p14="http://schemas.microsoft.com/office/powerpoint/2010/main" val="1972552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Marco Conceptual </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600164"/>
          </a:xfrm>
          <a:prstGeom prst="rect">
            <a:avLst/>
          </a:prstGeom>
          <a:noFill/>
        </p:spPr>
        <p:txBody>
          <a:bodyPr wrap="square" rtlCol="0">
            <a:spAutoFit/>
          </a:bodyPr>
          <a:lstStyle/>
          <a:p>
            <a:pPr marL="342900" indent="-342900" algn="just">
              <a:spcAft>
                <a:spcPts val="600"/>
              </a:spcAft>
              <a:buClr>
                <a:srgbClr val="544F52"/>
              </a:buClr>
              <a:buFont typeface="+mj-lt"/>
              <a:buAutoNum type="alphaUcPeriod" startAt="3"/>
            </a:pPr>
            <a:r>
              <a:rPr lang="es-ES" b="1" dirty="0">
                <a:solidFill>
                  <a:srgbClr val="544F52"/>
                </a:solidFill>
                <a:latin typeface="Lato Light" panose="020B0604020202020204" charset="0"/>
              </a:rPr>
              <a:t>Análisis FODA</a:t>
            </a:r>
          </a:p>
          <a:p>
            <a:pPr algn="just">
              <a:spcAft>
                <a:spcPts val="600"/>
              </a:spcAft>
              <a:buClr>
                <a:srgbClr val="544F52"/>
              </a:buClr>
            </a:pPr>
            <a:endParaRPr lang="es-ES" dirty="0">
              <a:solidFill>
                <a:srgbClr val="544F52"/>
              </a:solidFill>
              <a:latin typeface="Lato Light" panose="020B0604020202020204" charset="0"/>
            </a:endParaRPr>
          </a:p>
        </p:txBody>
      </p:sp>
      <p:pic>
        <p:nvPicPr>
          <p:cNvPr id="2" name="Imagen 1">
            <a:extLst>
              <a:ext uri="{FF2B5EF4-FFF2-40B4-BE49-F238E27FC236}">
                <a16:creationId xmlns:a16="http://schemas.microsoft.com/office/drawing/2014/main" id="{F438E912-9963-4951-BCB0-EE486CB66730}"/>
              </a:ext>
            </a:extLst>
          </p:cNvPr>
          <p:cNvPicPr>
            <a:picLocks noChangeAspect="1"/>
          </p:cNvPicPr>
          <p:nvPr/>
        </p:nvPicPr>
        <p:blipFill>
          <a:blip r:embed="rId5"/>
          <a:stretch>
            <a:fillRect/>
          </a:stretch>
        </p:blipFill>
        <p:spPr>
          <a:xfrm>
            <a:off x="813289" y="1466213"/>
            <a:ext cx="7540868" cy="3430266"/>
          </a:xfrm>
          <a:prstGeom prst="rect">
            <a:avLst/>
          </a:prstGeom>
        </p:spPr>
      </p:pic>
    </p:spTree>
    <p:extLst>
      <p:ext uri="{BB962C8B-B14F-4D97-AF65-F5344CB8AC3E}">
        <p14:creationId xmlns:p14="http://schemas.microsoft.com/office/powerpoint/2010/main" val="14934694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graphicFrame>
        <p:nvGraphicFramePr>
          <p:cNvPr id="3" name="Table 2">
            <a:extLst>
              <a:ext uri="{FF2B5EF4-FFF2-40B4-BE49-F238E27FC236}">
                <a16:creationId xmlns:a16="http://schemas.microsoft.com/office/drawing/2014/main" id="{9AB382F0-C95A-4A18-88CE-D9FC61991717}"/>
              </a:ext>
            </a:extLst>
          </p:cNvPr>
          <p:cNvGraphicFramePr>
            <a:graphicFrameLocks noGrp="1"/>
          </p:cNvGraphicFramePr>
          <p:nvPr>
            <p:extLst>
              <p:ext uri="{D42A27DB-BD31-4B8C-83A1-F6EECF244321}">
                <p14:modId xmlns:p14="http://schemas.microsoft.com/office/powerpoint/2010/main" val="1821508399"/>
              </p:ext>
            </p:extLst>
          </p:nvPr>
        </p:nvGraphicFramePr>
        <p:xfrm>
          <a:off x="89321" y="1395524"/>
          <a:ext cx="4037203" cy="3085015"/>
        </p:xfrm>
        <a:graphic>
          <a:graphicData uri="http://schemas.openxmlformats.org/drawingml/2006/table">
            <a:tbl>
              <a:tblPr firstRow="1" firstCol="1" bandRow="1"/>
              <a:tblGrid>
                <a:gridCol w="4037203">
                  <a:extLst>
                    <a:ext uri="{9D8B030D-6E8A-4147-A177-3AD203B41FA5}">
                      <a16:colId xmlns:a16="http://schemas.microsoft.com/office/drawing/2014/main" val="262808812"/>
                    </a:ext>
                  </a:extLst>
                </a:gridCol>
              </a:tblGrid>
              <a:tr h="750120">
                <a:tc>
                  <a:txBody>
                    <a:bodyPr/>
                    <a:lstStyle/>
                    <a:p>
                      <a:pPr marL="0" marR="0" lvl="0" indent="0" algn="just" rtl="0">
                        <a:lnSpc>
                          <a:spcPct val="107000"/>
                        </a:lnSpc>
                        <a:spcBef>
                          <a:spcPts val="0"/>
                        </a:spcBef>
                        <a:spcAft>
                          <a:spcPts val="0"/>
                        </a:spcAft>
                        <a:buClr>
                          <a:srgbClr val="000000"/>
                        </a:buClr>
                        <a:buFont typeface="Arial"/>
                        <a:buNone/>
                      </a:pPr>
                      <a:r>
                        <a:rPr lang="es-CL" sz="1600" b="1" i="0" u="none" strike="noStrike" cap="none" dirty="0">
                          <a:solidFill>
                            <a:schemeClr val="bg1"/>
                          </a:solidFill>
                          <a:effectLst/>
                          <a:latin typeface="Lato Light" panose="020B0604020202020204" charset="0"/>
                          <a:ea typeface="Times New Roman" panose="02020603050405020304" pitchFamily="18" charset="0"/>
                          <a:cs typeface="Calibri" panose="020F0502020204030204" pitchFamily="34" charset="0"/>
                          <a:sym typeface="Arial"/>
                        </a:rPr>
                        <a:t>1. Ambiente de trabajo y relaciones personales al interior del 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23"/>
                    </a:solidFill>
                  </a:tcPr>
                </a:tc>
                <a:extLst>
                  <a:ext uri="{0D108BD9-81ED-4DB2-BD59-A6C34878D82A}">
                    <a16:rowId xmlns:a16="http://schemas.microsoft.com/office/drawing/2014/main" val="1015557599"/>
                  </a:ext>
                </a:extLst>
              </a:tr>
              <a:tr h="2334895">
                <a:tc>
                  <a:txBody>
                    <a:bodyPr/>
                    <a:lstStyle/>
                    <a:p>
                      <a:pPr marL="342900" lvl="0" indent="-342900">
                        <a:lnSpc>
                          <a:spcPct val="107000"/>
                        </a:lnSpc>
                        <a:spcAft>
                          <a:spcPts val="0"/>
                        </a:spcAft>
                        <a:buFont typeface="Symbol" panose="05050102010706020507" pitchFamily="18" charset="2"/>
                        <a:buChar char=""/>
                      </a:pPr>
                      <a:r>
                        <a:rPr lang="es-CL" sz="1200" dirty="0">
                          <a:solidFill>
                            <a:schemeClr val="tx1">
                              <a:lumMod val="75000"/>
                              <a:lumOff val="25000"/>
                            </a:schemeClr>
                          </a:solidFill>
                          <a:effectLst/>
                          <a:latin typeface="Lato Light" panose="020B0604020202020204" charset="0"/>
                          <a:ea typeface="Calibri" panose="020F0502020204030204" pitchFamily="34" charset="0"/>
                          <a:cs typeface="Times New Roman" panose="02020603050405020304" pitchFamily="18" charset="0"/>
                        </a:rPr>
                        <a:t>Trabajadores y jefaturas evalúan positivamente el ambiente de trabajo.</a:t>
                      </a:r>
                    </a:p>
                    <a:p>
                      <a:pPr marL="342900" lvl="0" indent="-342900">
                        <a:lnSpc>
                          <a:spcPct val="107000"/>
                        </a:lnSpc>
                        <a:spcAft>
                          <a:spcPts val="0"/>
                        </a:spcAft>
                        <a:buFont typeface="Symbol" panose="05050102010706020507" pitchFamily="18" charset="2"/>
                        <a:buChar char=""/>
                      </a:pPr>
                      <a:r>
                        <a:rPr lang="es-CL" sz="1200" dirty="0">
                          <a:solidFill>
                            <a:schemeClr val="tx1">
                              <a:lumMod val="75000"/>
                              <a:lumOff val="25000"/>
                            </a:schemeClr>
                          </a:solidFill>
                          <a:effectLst/>
                          <a:latin typeface="Lato Light" panose="020B0604020202020204" charset="0"/>
                          <a:ea typeface="Calibri" panose="020F0502020204030204" pitchFamily="34" charset="0"/>
                          <a:cs typeface="Times New Roman" panose="02020603050405020304" pitchFamily="18" charset="0"/>
                        </a:rPr>
                        <a:t>Grupos pequeños con baja posibilidad de conflicto.</a:t>
                      </a:r>
                    </a:p>
                    <a:p>
                      <a:pPr marL="342900" lvl="0" indent="-342900">
                        <a:lnSpc>
                          <a:spcPct val="107000"/>
                        </a:lnSpc>
                        <a:spcAft>
                          <a:spcPts val="0"/>
                        </a:spcAft>
                        <a:buFont typeface="Symbol" panose="05050102010706020507" pitchFamily="18" charset="2"/>
                        <a:buChar char=""/>
                      </a:pPr>
                      <a:r>
                        <a:rPr lang="es-CL" sz="1200" dirty="0">
                          <a:solidFill>
                            <a:schemeClr val="tx1">
                              <a:lumMod val="75000"/>
                              <a:lumOff val="25000"/>
                            </a:schemeClr>
                          </a:solidFill>
                          <a:effectLst/>
                          <a:latin typeface="Lato Light" panose="020B0604020202020204" charset="0"/>
                          <a:ea typeface="Calibri" panose="020F0502020204030204" pitchFamily="34" charset="0"/>
                          <a:cs typeface="Times New Roman" panose="02020603050405020304" pitchFamily="18" charset="0"/>
                        </a:rPr>
                        <a:t>Convivencia en contexto de aislamiento.</a:t>
                      </a:r>
                    </a:p>
                    <a:p>
                      <a:pPr marL="342900" lvl="0" indent="-342900">
                        <a:lnSpc>
                          <a:spcPct val="107000"/>
                        </a:lnSpc>
                        <a:spcAft>
                          <a:spcPts val="0"/>
                        </a:spcAft>
                        <a:buFont typeface="Symbol" panose="05050102010706020507" pitchFamily="18" charset="2"/>
                        <a:buChar char=""/>
                      </a:pPr>
                      <a:r>
                        <a:rPr lang="es-CL" sz="1200" dirty="0">
                          <a:solidFill>
                            <a:schemeClr val="tx1">
                              <a:lumMod val="75000"/>
                              <a:lumOff val="25000"/>
                            </a:schemeClr>
                          </a:solidFill>
                          <a:effectLst/>
                          <a:latin typeface="Lato Light" panose="020B0604020202020204" charset="0"/>
                          <a:ea typeface="Calibri" panose="020F0502020204030204" pitchFamily="34" charset="0"/>
                          <a:cs typeface="Times New Roman" panose="02020603050405020304" pitchFamily="18" charset="0"/>
                        </a:rPr>
                        <a:t>Trabajo rutinario, pero que permite diferenciar el trabajo de cada uno.</a:t>
                      </a:r>
                    </a:p>
                    <a:p>
                      <a:pPr marL="342900" lvl="0" indent="-342900">
                        <a:lnSpc>
                          <a:spcPct val="107000"/>
                        </a:lnSpc>
                        <a:spcAft>
                          <a:spcPts val="0"/>
                        </a:spcAft>
                        <a:buFont typeface="Symbol" panose="05050102010706020507" pitchFamily="18" charset="2"/>
                        <a:buChar char=""/>
                      </a:pPr>
                      <a:r>
                        <a:rPr lang="es-CL" sz="1200" dirty="0">
                          <a:solidFill>
                            <a:schemeClr val="tx1">
                              <a:lumMod val="75000"/>
                              <a:lumOff val="25000"/>
                            </a:schemeClr>
                          </a:solidFill>
                          <a:effectLst/>
                          <a:latin typeface="Lato Light" panose="020B0604020202020204" charset="0"/>
                          <a:ea typeface="Calibri" panose="020F0502020204030204" pitchFamily="34" charset="0"/>
                          <a:cs typeface="Times New Roman" panose="02020603050405020304" pitchFamily="18" charset="0"/>
                        </a:rPr>
                        <a:t>Personas jóvenes muestran mayor rotación que personas de mayor edad.</a:t>
                      </a:r>
                    </a:p>
                    <a:p>
                      <a:pPr marL="342900" lvl="0" indent="-342900">
                        <a:lnSpc>
                          <a:spcPct val="107000"/>
                        </a:lnSpc>
                        <a:spcAft>
                          <a:spcPts val="0"/>
                        </a:spcAft>
                        <a:buFont typeface="Symbol" panose="05050102010706020507" pitchFamily="18" charset="2"/>
                        <a:buChar char=""/>
                      </a:pPr>
                      <a:r>
                        <a:rPr lang="es-CL" sz="1200" dirty="0">
                          <a:solidFill>
                            <a:schemeClr val="tx1">
                              <a:lumMod val="75000"/>
                              <a:lumOff val="25000"/>
                            </a:schemeClr>
                          </a:solidFill>
                          <a:effectLst/>
                          <a:latin typeface="Lato Light" panose="020B0604020202020204" charset="0"/>
                          <a:ea typeface="Calibri" panose="020F0502020204030204" pitchFamily="34" charset="0"/>
                          <a:cs typeface="Times New Roman" panose="02020603050405020304" pitchFamily="18" charset="0"/>
                        </a:rPr>
                        <a:t>Jefaturas declaran tener relación cercana con sus subalternos.</a:t>
                      </a:r>
                    </a:p>
                    <a:p>
                      <a:pPr marL="342900" lvl="0" indent="-342900">
                        <a:lnSpc>
                          <a:spcPct val="107000"/>
                        </a:lnSpc>
                        <a:spcAft>
                          <a:spcPts val="0"/>
                        </a:spcAft>
                        <a:buFont typeface="Symbol" panose="05050102010706020507" pitchFamily="18" charset="2"/>
                        <a:buChar char=""/>
                      </a:pPr>
                      <a:r>
                        <a:rPr lang="es-CL" sz="1200" dirty="0">
                          <a:solidFill>
                            <a:schemeClr val="tx1">
                              <a:lumMod val="75000"/>
                              <a:lumOff val="25000"/>
                            </a:schemeClr>
                          </a:solidFill>
                          <a:effectLst/>
                          <a:latin typeface="Lato Light" panose="020B0604020202020204" charset="0"/>
                          <a:ea typeface="Calibri" panose="020F0502020204030204" pitchFamily="34" charset="0"/>
                          <a:cs typeface="Times New Roman" panose="02020603050405020304" pitchFamily="18" charset="0"/>
                        </a:rPr>
                        <a:t>Se destacan valores como el compañerismo.</a:t>
                      </a:r>
                    </a:p>
                    <a:p>
                      <a:pPr marL="342900" lvl="0" indent="-342900">
                        <a:lnSpc>
                          <a:spcPct val="107000"/>
                        </a:lnSpc>
                        <a:spcAft>
                          <a:spcPts val="0"/>
                        </a:spcAft>
                        <a:buFont typeface="Symbol" panose="05050102010706020507" pitchFamily="18" charset="2"/>
                        <a:buChar char=""/>
                      </a:pPr>
                      <a:r>
                        <a:rPr lang="es-CL" sz="1200" dirty="0">
                          <a:solidFill>
                            <a:schemeClr val="tx1">
                              <a:lumMod val="75000"/>
                              <a:lumOff val="25000"/>
                            </a:schemeClr>
                          </a:solidFill>
                          <a:effectLst/>
                          <a:latin typeface="Lato Light" panose="020B0604020202020204" charset="0"/>
                          <a:ea typeface="Calibri" panose="020F0502020204030204" pitchFamily="34" charset="0"/>
                          <a:cs typeface="Times New Roman" panose="02020603050405020304" pitchFamily="18" charset="0"/>
                        </a:rPr>
                        <a:t>Grupos predominantemente masculinos.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6402728"/>
                  </a:ext>
                </a:extLst>
              </a:tr>
            </a:tbl>
          </a:graphicData>
        </a:graphic>
      </p:graphicFrame>
      <p:sp>
        <p:nvSpPr>
          <p:cNvPr id="4" name="TextBox 3">
            <a:extLst>
              <a:ext uri="{FF2B5EF4-FFF2-40B4-BE49-F238E27FC236}">
                <a16:creationId xmlns:a16="http://schemas.microsoft.com/office/drawing/2014/main" id="{85D735FD-7303-469A-8C7A-6C2F46D3A374}"/>
              </a:ext>
            </a:extLst>
          </p:cNvPr>
          <p:cNvSpPr txBox="1"/>
          <p:nvPr/>
        </p:nvSpPr>
        <p:spPr>
          <a:xfrm>
            <a:off x="4572000" y="1422399"/>
            <a:ext cx="4191883" cy="307777"/>
          </a:xfrm>
          <a:prstGeom prst="rect">
            <a:avLst/>
          </a:prstGeom>
          <a:noFill/>
        </p:spPr>
        <p:txBody>
          <a:bodyPr wrap="square" rtlCol="0">
            <a:spAutoFit/>
          </a:bodyPr>
          <a:lstStyle/>
          <a:p>
            <a:pPr marL="342900" indent="-342900" algn="just">
              <a:spcAft>
                <a:spcPts val="600"/>
              </a:spcAft>
              <a:buClr>
                <a:srgbClr val="544F52"/>
              </a:buClr>
              <a:buFont typeface="Arial" panose="020B0604020202020204" pitchFamily="34" charset="0"/>
              <a:buChar char="•"/>
            </a:pPr>
            <a:r>
              <a:rPr lang="es-CL" dirty="0">
                <a:solidFill>
                  <a:srgbClr val="544F52"/>
                </a:solidFill>
                <a:latin typeface="Lato Light" panose="020B0604020202020204" charset="0"/>
              </a:rPr>
              <a:t>Opinión Respecto del Ambiente Laboral</a:t>
            </a:r>
          </a:p>
        </p:txBody>
      </p:sp>
      <p:sp>
        <p:nvSpPr>
          <p:cNvPr id="5" name="TextBox 4">
            <a:extLst>
              <a:ext uri="{FF2B5EF4-FFF2-40B4-BE49-F238E27FC236}">
                <a16:creationId xmlns:a16="http://schemas.microsoft.com/office/drawing/2014/main" id="{D993395A-981B-4EC0-8CD6-3BBDEDC7A43A}"/>
              </a:ext>
            </a:extLst>
          </p:cNvPr>
          <p:cNvSpPr txBox="1"/>
          <p:nvPr/>
        </p:nvSpPr>
        <p:spPr>
          <a:xfrm>
            <a:off x="4337540" y="4062265"/>
            <a:ext cx="4117301" cy="230832"/>
          </a:xfrm>
          <a:prstGeom prst="rect">
            <a:avLst/>
          </a:prstGeom>
          <a:noFill/>
        </p:spPr>
        <p:txBody>
          <a:bodyPr wrap="square" rtlCol="0">
            <a:spAutoFit/>
          </a:bodyPr>
          <a:lstStyle/>
          <a:p>
            <a:r>
              <a:rPr lang="es-CL" sz="900" dirty="0">
                <a:latin typeface="Lato Light" panose="020B0604020202020204" charset="0"/>
              </a:rPr>
              <a:t>Fuente: Encuesta Satisfacción Usuaria Rellenos Sanitarios (oct – nov 2019)</a:t>
            </a:r>
          </a:p>
        </p:txBody>
      </p:sp>
      <p:pic>
        <p:nvPicPr>
          <p:cNvPr id="2" name="Imagen 1">
            <a:extLst>
              <a:ext uri="{FF2B5EF4-FFF2-40B4-BE49-F238E27FC236}">
                <a16:creationId xmlns:a16="http://schemas.microsoft.com/office/drawing/2014/main" id="{55D27943-9F94-4FA7-ABB0-A9DE9954A13C}"/>
              </a:ext>
            </a:extLst>
          </p:cNvPr>
          <p:cNvPicPr>
            <a:picLocks noChangeAspect="1"/>
          </p:cNvPicPr>
          <p:nvPr/>
        </p:nvPicPr>
        <p:blipFill>
          <a:blip r:embed="rId5"/>
          <a:stretch>
            <a:fillRect/>
          </a:stretch>
        </p:blipFill>
        <p:spPr>
          <a:xfrm>
            <a:off x="4426860" y="1727799"/>
            <a:ext cx="4627819" cy="2344393"/>
          </a:xfrm>
          <a:prstGeom prst="rect">
            <a:avLst/>
          </a:prstGeom>
        </p:spPr>
      </p:pic>
      <p:sp>
        <p:nvSpPr>
          <p:cNvPr id="11" name="Google Shape;83;p16">
            <a:extLst>
              <a:ext uri="{FF2B5EF4-FFF2-40B4-BE49-F238E27FC236}">
                <a16:creationId xmlns:a16="http://schemas.microsoft.com/office/drawing/2014/main" id="{1491ABA4-54B1-4D39-9F2A-4DEA938D5C5A}"/>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MX" sz="1800" b="1" dirty="0">
                <a:solidFill>
                  <a:srgbClr val="544F52"/>
                </a:solidFill>
                <a:latin typeface="Lato Light" panose="020B0604020202020204" charset="0"/>
              </a:rPr>
              <a:t>Análisis de Satisfacción de Usuarios</a:t>
            </a: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Análisis Temático</a:t>
            </a:r>
            <a:endParaRPr sz="1800" dirty="0">
              <a:solidFill>
                <a:srgbClr val="544F52"/>
              </a:solidFill>
              <a:latin typeface="Lato Light"/>
              <a:ea typeface="Lato Light"/>
              <a:cs typeface="Lato Light"/>
              <a:sym typeface="Lato Light"/>
            </a:endParaRPr>
          </a:p>
          <a:p>
            <a:pPr lvl="0">
              <a:lnSpc>
                <a:spcPct val="115000"/>
              </a:lnSpc>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spTree>
    <p:extLst>
      <p:ext uri="{BB962C8B-B14F-4D97-AF65-F5344CB8AC3E}">
        <p14:creationId xmlns:p14="http://schemas.microsoft.com/office/powerpoint/2010/main" val="1386578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graphicFrame>
        <p:nvGraphicFramePr>
          <p:cNvPr id="3" name="Table 2">
            <a:extLst>
              <a:ext uri="{FF2B5EF4-FFF2-40B4-BE49-F238E27FC236}">
                <a16:creationId xmlns:a16="http://schemas.microsoft.com/office/drawing/2014/main" id="{9AB382F0-C95A-4A18-88CE-D9FC61991717}"/>
              </a:ext>
            </a:extLst>
          </p:cNvPr>
          <p:cNvGraphicFramePr>
            <a:graphicFrameLocks noGrp="1"/>
          </p:cNvGraphicFramePr>
          <p:nvPr>
            <p:extLst>
              <p:ext uri="{D42A27DB-BD31-4B8C-83A1-F6EECF244321}">
                <p14:modId xmlns:p14="http://schemas.microsoft.com/office/powerpoint/2010/main" val="671943597"/>
              </p:ext>
            </p:extLst>
          </p:nvPr>
        </p:nvGraphicFramePr>
        <p:xfrm>
          <a:off x="94956" y="1364958"/>
          <a:ext cx="4242583" cy="3657471"/>
        </p:xfrm>
        <a:graphic>
          <a:graphicData uri="http://schemas.openxmlformats.org/drawingml/2006/table">
            <a:tbl>
              <a:tblPr firstRow="1" firstCol="1" bandRow="1"/>
              <a:tblGrid>
                <a:gridCol w="4242583">
                  <a:extLst>
                    <a:ext uri="{9D8B030D-6E8A-4147-A177-3AD203B41FA5}">
                      <a16:colId xmlns:a16="http://schemas.microsoft.com/office/drawing/2014/main" val="262808812"/>
                    </a:ext>
                  </a:extLst>
                </a:gridCol>
              </a:tblGrid>
              <a:tr h="586674">
                <a:tc>
                  <a:txBody>
                    <a:bodyPr/>
                    <a:lstStyle/>
                    <a:p>
                      <a:pPr marL="0" marR="0" lvl="0" indent="0" algn="l" rtl="0">
                        <a:lnSpc>
                          <a:spcPct val="107000"/>
                        </a:lnSpc>
                        <a:spcBef>
                          <a:spcPts val="0"/>
                        </a:spcBef>
                        <a:spcAft>
                          <a:spcPts val="0"/>
                        </a:spcAft>
                        <a:buClr>
                          <a:srgbClr val="000000"/>
                        </a:buClr>
                        <a:buFont typeface="Arial"/>
                        <a:buNone/>
                      </a:pPr>
                      <a:r>
                        <a:rPr lang="es-CL" sz="1600" b="1" i="0" u="none" strike="noStrike" cap="none" dirty="0">
                          <a:solidFill>
                            <a:schemeClr val="bg1"/>
                          </a:solidFill>
                          <a:effectLst/>
                          <a:latin typeface="Lato Light" panose="020B0604020202020204" charset="0"/>
                          <a:ea typeface="Times New Roman" panose="02020603050405020304" pitchFamily="18" charset="0"/>
                          <a:cs typeface="Calibri" panose="020F0502020204030204" pitchFamily="34" charset="0"/>
                          <a:sym typeface="Arial"/>
                        </a:rPr>
                        <a:t>2. Instalaciones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23"/>
                    </a:solidFill>
                  </a:tcPr>
                </a:tc>
                <a:extLst>
                  <a:ext uri="{0D108BD9-81ED-4DB2-BD59-A6C34878D82A}">
                    <a16:rowId xmlns:a16="http://schemas.microsoft.com/office/drawing/2014/main" val="1015557599"/>
                  </a:ext>
                </a:extLst>
              </a:tr>
              <a:tr h="1622780">
                <a:tc>
                  <a:txBody>
                    <a:bodyPr/>
                    <a:lstStyle/>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La opinión general es que se cuenta con espacios adecuados para realizar el trabajo.</a:t>
                      </a:r>
                    </a:p>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Existe una evaluación más negativa respecto de la conservación y la inversión en mantención de los espacios.</a:t>
                      </a:r>
                    </a:p>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En cuanto a demandas específicas:</a:t>
                      </a:r>
                    </a:p>
                    <a:p>
                      <a:pPr marL="363538" lvl="0" indent="-263525" algn="just">
                        <a:lnSpc>
                          <a:spcPct val="107000"/>
                        </a:lnSpc>
                        <a:spcAft>
                          <a:spcPts val="0"/>
                        </a:spcAft>
                        <a:buFont typeface="Symbol" panose="05050102010706020507" pitchFamily="18" charset="2"/>
                        <a:buAutoNum type="alphaLcParenR"/>
                      </a:pPr>
                      <a:r>
                        <a:rPr lang="es-CL" sz="1200" b="1" dirty="0">
                          <a:solidFill>
                            <a:schemeClr val="tx1">
                              <a:lumMod val="75000"/>
                              <a:lumOff val="25000"/>
                            </a:schemeClr>
                          </a:solidFill>
                          <a:effectLst/>
                          <a:latin typeface="Lato Light" panose="020B0604020202020204" charset="0"/>
                          <a:ea typeface="Calibri" panose="020F0502020204030204" pitchFamily="34" charset="0"/>
                          <a:cs typeface="Times New Roman" panose="02020603050405020304" pitchFamily="18" charset="0"/>
                        </a:rPr>
                        <a:t>RS</a:t>
                      </a:r>
                      <a:r>
                        <a:rPr lang="es-CL" sz="1200" b="1" dirty="0">
                          <a:effectLst/>
                          <a:latin typeface="Lato Light" panose="020B0604020202020204" charset="0"/>
                          <a:ea typeface="Calibri" panose="020F0502020204030204" pitchFamily="34" charset="0"/>
                          <a:cs typeface="Times New Roman" panose="02020603050405020304" pitchFamily="18" charset="0"/>
                        </a:rPr>
                        <a:t> </a:t>
                      </a:r>
                      <a:r>
                        <a:rPr lang="es-CL" sz="1200" b="1" dirty="0">
                          <a:solidFill>
                            <a:schemeClr val="tx1">
                              <a:lumMod val="75000"/>
                              <a:lumOff val="25000"/>
                            </a:schemeClr>
                          </a:solidFill>
                          <a:effectLst/>
                          <a:latin typeface="Lato Light" panose="020B0604020202020204" charset="0"/>
                          <a:ea typeface="Calibri" panose="020F0502020204030204" pitchFamily="34" charset="0"/>
                          <a:cs typeface="Times New Roman" panose="02020603050405020304" pitchFamily="18" charset="0"/>
                        </a:rPr>
                        <a:t>Caldera:</a:t>
                      </a:r>
                      <a:r>
                        <a:rPr lang="es-CL" sz="1200" dirty="0">
                          <a:solidFill>
                            <a:schemeClr val="tx1">
                              <a:lumMod val="75000"/>
                              <a:lumOff val="25000"/>
                            </a:schemeClr>
                          </a:solidFill>
                          <a:effectLst/>
                          <a:latin typeface="Lato Light" panose="020B0604020202020204" charset="0"/>
                          <a:ea typeface="Calibri" panose="020F0502020204030204" pitchFamily="34" charset="0"/>
                          <a:cs typeface="Times New Roman" panose="02020603050405020304" pitchFamily="18" charset="0"/>
                        </a:rPr>
                        <a:t> restricciones presupuestarias para financiar arreglos; galpón para maquinarias y vehículos; mover área de lavado de camiones.</a:t>
                      </a:r>
                    </a:p>
                    <a:p>
                      <a:pPr marL="363538" lvl="0" indent="-263525" algn="just">
                        <a:lnSpc>
                          <a:spcPct val="107000"/>
                        </a:lnSpc>
                        <a:spcAft>
                          <a:spcPts val="0"/>
                        </a:spcAft>
                        <a:buFont typeface="Symbol" panose="05050102010706020507" pitchFamily="18" charset="2"/>
                        <a:buAutoNum type="alphaLcParenR"/>
                      </a:pPr>
                      <a:r>
                        <a:rPr lang="es-CL" sz="1200" b="1" dirty="0">
                          <a:solidFill>
                            <a:schemeClr val="tx1">
                              <a:lumMod val="75000"/>
                              <a:lumOff val="25000"/>
                            </a:schemeClr>
                          </a:solidFill>
                          <a:effectLst/>
                          <a:latin typeface="Lato Light" panose="020B0604020202020204" charset="0"/>
                          <a:ea typeface="Calibri" panose="020F0502020204030204" pitchFamily="34" charset="0"/>
                          <a:cs typeface="Times New Roman" panose="02020603050405020304" pitchFamily="18" charset="0"/>
                        </a:rPr>
                        <a:t>RS Provincial:</a:t>
                      </a:r>
                      <a:r>
                        <a:rPr lang="es-CL" sz="1200" dirty="0">
                          <a:solidFill>
                            <a:schemeClr val="tx1">
                              <a:lumMod val="75000"/>
                              <a:lumOff val="25000"/>
                            </a:schemeClr>
                          </a:solidFill>
                          <a:effectLst/>
                          <a:latin typeface="Lato Light" panose="020B0604020202020204" charset="0"/>
                          <a:ea typeface="Calibri" panose="020F0502020204030204" pitchFamily="34" charset="0"/>
                          <a:cs typeface="Times New Roman" panose="02020603050405020304" pitchFamily="18" charset="0"/>
                        </a:rPr>
                        <a:t> arreglar camino y construir caseta en el acceso; arreglar baños.</a:t>
                      </a:r>
                    </a:p>
                    <a:p>
                      <a:pPr marL="363538" lvl="0" indent="-263525" algn="just">
                        <a:lnSpc>
                          <a:spcPct val="107000"/>
                        </a:lnSpc>
                        <a:spcAft>
                          <a:spcPts val="0"/>
                        </a:spcAft>
                        <a:buFont typeface="Symbol" panose="05050102010706020507" pitchFamily="18" charset="2"/>
                        <a:buAutoNum type="alphaLcParenR"/>
                      </a:pPr>
                      <a:r>
                        <a:rPr lang="es-CL" sz="1200" b="1" dirty="0">
                          <a:solidFill>
                            <a:schemeClr val="tx1">
                              <a:lumMod val="75000"/>
                              <a:lumOff val="25000"/>
                            </a:schemeClr>
                          </a:solidFill>
                          <a:effectLst/>
                          <a:latin typeface="Lato Light" panose="020B0604020202020204" charset="0"/>
                          <a:ea typeface="Calibri" panose="020F0502020204030204" pitchFamily="34" charset="0"/>
                          <a:cs typeface="Times New Roman" panose="02020603050405020304" pitchFamily="18" charset="0"/>
                        </a:rPr>
                        <a:t>RS Provincia del Huasco:</a:t>
                      </a:r>
                      <a:r>
                        <a:rPr lang="es-CL" sz="1200" dirty="0">
                          <a:solidFill>
                            <a:schemeClr val="tx1">
                              <a:lumMod val="75000"/>
                              <a:lumOff val="25000"/>
                            </a:schemeClr>
                          </a:solidFill>
                          <a:effectLst/>
                          <a:latin typeface="Lato Light" panose="020B0604020202020204" charset="0"/>
                          <a:ea typeface="Calibri" panose="020F0502020204030204" pitchFamily="34" charset="0"/>
                          <a:cs typeface="Times New Roman" panose="02020603050405020304" pitchFamily="18" charset="0"/>
                        </a:rPr>
                        <a:t> instalar agua potable</a:t>
                      </a:r>
                    </a:p>
                    <a:p>
                      <a:pPr marL="363538" lvl="0" indent="-263525" algn="just">
                        <a:lnSpc>
                          <a:spcPct val="107000"/>
                        </a:lnSpc>
                        <a:spcAft>
                          <a:spcPts val="0"/>
                        </a:spcAft>
                        <a:buFont typeface="Symbol" panose="05050102010706020507" pitchFamily="18" charset="2"/>
                        <a:buAutoNum type="alphaLcParenR"/>
                      </a:pPr>
                      <a:r>
                        <a:rPr lang="es-CL" sz="1200" b="1" dirty="0">
                          <a:solidFill>
                            <a:schemeClr val="tx1">
                              <a:lumMod val="75000"/>
                              <a:lumOff val="25000"/>
                            </a:schemeClr>
                          </a:solidFill>
                          <a:effectLst/>
                          <a:latin typeface="Lato Light" panose="020B0604020202020204" charset="0"/>
                          <a:ea typeface="Calibri" panose="020F0502020204030204" pitchFamily="34" charset="0"/>
                          <a:cs typeface="Times New Roman" panose="02020603050405020304" pitchFamily="18" charset="0"/>
                        </a:rPr>
                        <a:t>RS Arauco-Curanilahue:</a:t>
                      </a:r>
                      <a:r>
                        <a:rPr lang="es-CL" sz="1200" dirty="0">
                          <a:solidFill>
                            <a:schemeClr val="tx1">
                              <a:lumMod val="75000"/>
                              <a:lumOff val="25000"/>
                            </a:schemeClr>
                          </a:solidFill>
                          <a:effectLst/>
                          <a:latin typeface="Lato Light" panose="020B0604020202020204" charset="0"/>
                          <a:ea typeface="Calibri" panose="020F0502020204030204" pitchFamily="34" charset="0"/>
                          <a:cs typeface="Times New Roman" panose="02020603050405020304" pitchFamily="18" charset="0"/>
                        </a:rPr>
                        <a:t> techar y reubicar zona de lavado de camiones; agrandar oficinas en el mediano plazo.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6402728"/>
                  </a:ext>
                </a:extLst>
              </a:tr>
            </a:tbl>
          </a:graphicData>
        </a:graphic>
      </p:graphicFrame>
      <p:sp>
        <p:nvSpPr>
          <p:cNvPr id="4" name="TextBox 3">
            <a:extLst>
              <a:ext uri="{FF2B5EF4-FFF2-40B4-BE49-F238E27FC236}">
                <a16:creationId xmlns:a16="http://schemas.microsoft.com/office/drawing/2014/main" id="{85D735FD-7303-469A-8C7A-6C2F46D3A374}"/>
              </a:ext>
            </a:extLst>
          </p:cNvPr>
          <p:cNvSpPr txBox="1"/>
          <p:nvPr/>
        </p:nvSpPr>
        <p:spPr>
          <a:xfrm>
            <a:off x="4572000" y="1422399"/>
            <a:ext cx="4191883" cy="307777"/>
          </a:xfrm>
          <a:prstGeom prst="rect">
            <a:avLst/>
          </a:prstGeom>
          <a:noFill/>
        </p:spPr>
        <p:txBody>
          <a:bodyPr wrap="square" rtlCol="0">
            <a:spAutoFit/>
          </a:bodyPr>
          <a:lstStyle/>
          <a:p>
            <a:pPr marL="342900" indent="-342900" algn="just">
              <a:spcAft>
                <a:spcPts val="600"/>
              </a:spcAft>
              <a:buClr>
                <a:srgbClr val="544F52"/>
              </a:buClr>
              <a:buFont typeface="Arial" panose="020B0604020202020204" pitchFamily="34" charset="0"/>
              <a:buChar char="•"/>
            </a:pPr>
            <a:r>
              <a:rPr lang="es-CL" dirty="0">
                <a:solidFill>
                  <a:srgbClr val="544F52"/>
                </a:solidFill>
                <a:latin typeface="Lato Light" panose="020B0604020202020204" charset="0"/>
              </a:rPr>
              <a:t>Instalaciones</a:t>
            </a:r>
          </a:p>
        </p:txBody>
      </p:sp>
      <p:sp>
        <p:nvSpPr>
          <p:cNvPr id="5" name="TextBox 4">
            <a:extLst>
              <a:ext uri="{FF2B5EF4-FFF2-40B4-BE49-F238E27FC236}">
                <a16:creationId xmlns:a16="http://schemas.microsoft.com/office/drawing/2014/main" id="{D993395A-981B-4EC0-8CD6-3BBDEDC7A43A}"/>
              </a:ext>
            </a:extLst>
          </p:cNvPr>
          <p:cNvSpPr txBox="1"/>
          <p:nvPr/>
        </p:nvSpPr>
        <p:spPr>
          <a:xfrm>
            <a:off x="4337540" y="4460847"/>
            <a:ext cx="4117301" cy="230832"/>
          </a:xfrm>
          <a:prstGeom prst="rect">
            <a:avLst/>
          </a:prstGeom>
          <a:noFill/>
        </p:spPr>
        <p:txBody>
          <a:bodyPr wrap="square" rtlCol="0">
            <a:spAutoFit/>
          </a:bodyPr>
          <a:lstStyle/>
          <a:p>
            <a:r>
              <a:rPr lang="es-CL" sz="900" dirty="0">
                <a:latin typeface="Lato Light" panose="020B0604020202020204" charset="0"/>
              </a:rPr>
              <a:t>Fuente: Encuesta Satisfacción Usuaria Rellenos Sanitarios (oct – nov 2019)</a:t>
            </a:r>
          </a:p>
        </p:txBody>
      </p:sp>
      <p:pic>
        <p:nvPicPr>
          <p:cNvPr id="2" name="Imagen 1">
            <a:extLst>
              <a:ext uri="{FF2B5EF4-FFF2-40B4-BE49-F238E27FC236}">
                <a16:creationId xmlns:a16="http://schemas.microsoft.com/office/drawing/2014/main" id="{AFFA3EC0-2536-4AED-86ED-EB8345EF5595}"/>
              </a:ext>
            </a:extLst>
          </p:cNvPr>
          <p:cNvPicPr>
            <a:picLocks noChangeAspect="1"/>
          </p:cNvPicPr>
          <p:nvPr/>
        </p:nvPicPr>
        <p:blipFill>
          <a:blip r:embed="rId5"/>
          <a:stretch>
            <a:fillRect/>
          </a:stretch>
        </p:blipFill>
        <p:spPr>
          <a:xfrm>
            <a:off x="4431322" y="1737432"/>
            <a:ext cx="4617721" cy="2753942"/>
          </a:xfrm>
          <a:prstGeom prst="rect">
            <a:avLst/>
          </a:prstGeom>
        </p:spPr>
      </p:pic>
      <p:sp>
        <p:nvSpPr>
          <p:cNvPr id="11" name="Google Shape;83;p16">
            <a:extLst>
              <a:ext uri="{FF2B5EF4-FFF2-40B4-BE49-F238E27FC236}">
                <a16:creationId xmlns:a16="http://schemas.microsoft.com/office/drawing/2014/main" id="{9B8A1686-963A-4C56-B164-7166D530572D}"/>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MX" sz="1800" b="1" dirty="0">
                <a:solidFill>
                  <a:srgbClr val="544F52"/>
                </a:solidFill>
                <a:latin typeface="Lato Light" panose="020B0604020202020204" charset="0"/>
              </a:rPr>
              <a:t>Análisis de Satisfacción de Usuarios</a:t>
            </a: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Análisis Temático</a:t>
            </a:r>
            <a:endParaRPr sz="1800" dirty="0">
              <a:solidFill>
                <a:srgbClr val="544F52"/>
              </a:solidFill>
              <a:latin typeface="Lato Light"/>
              <a:ea typeface="Lato Light"/>
              <a:cs typeface="Lato Light"/>
              <a:sym typeface="Lato Light"/>
            </a:endParaRPr>
          </a:p>
          <a:p>
            <a:pPr lvl="0">
              <a:lnSpc>
                <a:spcPct val="115000"/>
              </a:lnSpc>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spTree>
    <p:extLst>
      <p:ext uri="{BB962C8B-B14F-4D97-AF65-F5344CB8AC3E}">
        <p14:creationId xmlns:p14="http://schemas.microsoft.com/office/powerpoint/2010/main" val="23716693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graphicFrame>
        <p:nvGraphicFramePr>
          <p:cNvPr id="3" name="Table 2">
            <a:extLst>
              <a:ext uri="{FF2B5EF4-FFF2-40B4-BE49-F238E27FC236}">
                <a16:creationId xmlns:a16="http://schemas.microsoft.com/office/drawing/2014/main" id="{9AB382F0-C95A-4A18-88CE-D9FC61991717}"/>
              </a:ext>
            </a:extLst>
          </p:cNvPr>
          <p:cNvGraphicFramePr>
            <a:graphicFrameLocks noGrp="1"/>
          </p:cNvGraphicFramePr>
          <p:nvPr>
            <p:extLst>
              <p:ext uri="{D42A27DB-BD31-4B8C-83A1-F6EECF244321}">
                <p14:modId xmlns:p14="http://schemas.microsoft.com/office/powerpoint/2010/main" val="4132019591"/>
              </p:ext>
            </p:extLst>
          </p:nvPr>
        </p:nvGraphicFramePr>
        <p:xfrm>
          <a:off x="78588" y="1390995"/>
          <a:ext cx="3999279" cy="2813398"/>
        </p:xfrm>
        <a:graphic>
          <a:graphicData uri="http://schemas.openxmlformats.org/drawingml/2006/table">
            <a:tbl>
              <a:tblPr firstRow="1" firstCol="1" bandRow="1"/>
              <a:tblGrid>
                <a:gridCol w="3999279">
                  <a:extLst>
                    <a:ext uri="{9D8B030D-6E8A-4147-A177-3AD203B41FA5}">
                      <a16:colId xmlns:a16="http://schemas.microsoft.com/office/drawing/2014/main" val="262808812"/>
                    </a:ext>
                  </a:extLst>
                </a:gridCol>
              </a:tblGrid>
              <a:tr h="587931">
                <a:tc>
                  <a:txBody>
                    <a:bodyPr/>
                    <a:lstStyle/>
                    <a:p>
                      <a:pPr marL="0" marR="0" lvl="0" indent="0" algn="l" rtl="0">
                        <a:lnSpc>
                          <a:spcPct val="107000"/>
                        </a:lnSpc>
                        <a:spcBef>
                          <a:spcPts val="0"/>
                        </a:spcBef>
                        <a:spcAft>
                          <a:spcPts val="0"/>
                        </a:spcAft>
                        <a:buClr>
                          <a:srgbClr val="000000"/>
                        </a:buClr>
                        <a:buFont typeface="Arial"/>
                        <a:buNone/>
                      </a:pPr>
                      <a:r>
                        <a:rPr lang="es-CL" sz="1600" b="1" i="0" u="none" strike="noStrike" cap="none" dirty="0">
                          <a:solidFill>
                            <a:schemeClr val="bg1"/>
                          </a:solidFill>
                          <a:effectLst/>
                          <a:latin typeface="Lato Light" panose="020B0604020202020204" charset="0"/>
                          <a:ea typeface="Times New Roman" panose="02020603050405020304" pitchFamily="18" charset="0"/>
                          <a:cs typeface="Calibri" panose="020F0502020204030204" pitchFamily="34" charset="0"/>
                          <a:sym typeface="Arial"/>
                        </a:rPr>
                        <a:t>3. Equipamiento para Operarios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23"/>
                    </a:solidFill>
                  </a:tcPr>
                </a:tc>
                <a:extLst>
                  <a:ext uri="{0D108BD9-81ED-4DB2-BD59-A6C34878D82A}">
                    <a16:rowId xmlns:a16="http://schemas.microsoft.com/office/drawing/2014/main" val="1015557599"/>
                  </a:ext>
                </a:extLst>
              </a:tr>
              <a:tr h="2225467">
                <a:tc>
                  <a:txBody>
                    <a:bodyPr/>
                    <a:lstStyle/>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En general, se les entrega oportunamente a los operarios vestimenta y EPP según la normativa.</a:t>
                      </a:r>
                    </a:p>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Se menciona que podrían mejorar la calidad de la vestimenta, dado el uso intensivo que se les 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6402728"/>
                  </a:ext>
                </a:extLst>
              </a:tr>
            </a:tbl>
          </a:graphicData>
        </a:graphic>
      </p:graphicFrame>
      <p:sp>
        <p:nvSpPr>
          <p:cNvPr id="4" name="TextBox 3">
            <a:extLst>
              <a:ext uri="{FF2B5EF4-FFF2-40B4-BE49-F238E27FC236}">
                <a16:creationId xmlns:a16="http://schemas.microsoft.com/office/drawing/2014/main" id="{85D735FD-7303-469A-8C7A-6C2F46D3A374}"/>
              </a:ext>
            </a:extLst>
          </p:cNvPr>
          <p:cNvSpPr txBox="1"/>
          <p:nvPr/>
        </p:nvSpPr>
        <p:spPr>
          <a:xfrm>
            <a:off x="4572000" y="1422399"/>
            <a:ext cx="4191883" cy="307777"/>
          </a:xfrm>
          <a:prstGeom prst="rect">
            <a:avLst/>
          </a:prstGeom>
          <a:noFill/>
        </p:spPr>
        <p:txBody>
          <a:bodyPr wrap="square" rtlCol="0">
            <a:spAutoFit/>
          </a:bodyPr>
          <a:lstStyle/>
          <a:p>
            <a:pPr marL="342900" indent="-342900" algn="just">
              <a:spcAft>
                <a:spcPts val="600"/>
              </a:spcAft>
              <a:buClr>
                <a:srgbClr val="544F52"/>
              </a:buClr>
              <a:buFont typeface="Arial" panose="020B0604020202020204" pitchFamily="34" charset="0"/>
              <a:buChar char="•"/>
            </a:pPr>
            <a:r>
              <a:rPr lang="es-CL" dirty="0">
                <a:solidFill>
                  <a:srgbClr val="544F52"/>
                </a:solidFill>
                <a:latin typeface="Lato Light" panose="020B0604020202020204" charset="0"/>
              </a:rPr>
              <a:t>Equipamiento y Herramientas para Operarios</a:t>
            </a:r>
          </a:p>
        </p:txBody>
      </p:sp>
      <p:sp>
        <p:nvSpPr>
          <p:cNvPr id="5" name="TextBox 4">
            <a:extLst>
              <a:ext uri="{FF2B5EF4-FFF2-40B4-BE49-F238E27FC236}">
                <a16:creationId xmlns:a16="http://schemas.microsoft.com/office/drawing/2014/main" id="{D993395A-981B-4EC0-8CD6-3BBDEDC7A43A}"/>
              </a:ext>
            </a:extLst>
          </p:cNvPr>
          <p:cNvSpPr txBox="1"/>
          <p:nvPr/>
        </p:nvSpPr>
        <p:spPr>
          <a:xfrm>
            <a:off x="4267202" y="4413955"/>
            <a:ext cx="4117301" cy="230832"/>
          </a:xfrm>
          <a:prstGeom prst="rect">
            <a:avLst/>
          </a:prstGeom>
          <a:noFill/>
        </p:spPr>
        <p:txBody>
          <a:bodyPr wrap="square" rtlCol="0">
            <a:spAutoFit/>
          </a:bodyPr>
          <a:lstStyle/>
          <a:p>
            <a:r>
              <a:rPr lang="es-CL" sz="900" dirty="0">
                <a:latin typeface="Lato Light" panose="020B0604020202020204" charset="0"/>
              </a:rPr>
              <a:t>Fuente: Encuesta Satisfacción Usuaria Rellenos Sanitarios (oct – nov 2019)</a:t>
            </a:r>
          </a:p>
        </p:txBody>
      </p:sp>
      <p:pic>
        <p:nvPicPr>
          <p:cNvPr id="2" name="Imagen 1">
            <a:extLst>
              <a:ext uri="{FF2B5EF4-FFF2-40B4-BE49-F238E27FC236}">
                <a16:creationId xmlns:a16="http://schemas.microsoft.com/office/drawing/2014/main" id="{056386CE-E95C-4016-AFCB-29710D3EE574}"/>
              </a:ext>
            </a:extLst>
          </p:cNvPr>
          <p:cNvPicPr>
            <a:picLocks noChangeAspect="1"/>
          </p:cNvPicPr>
          <p:nvPr/>
        </p:nvPicPr>
        <p:blipFill>
          <a:blip r:embed="rId5"/>
          <a:stretch>
            <a:fillRect/>
          </a:stretch>
        </p:blipFill>
        <p:spPr>
          <a:xfrm>
            <a:off x="4364194" y="1715843"/>
            <a:ext cx="4589024" cy="2743440"/>
          </a:xfrm>
          <a:prstGeom prst="rect">
            <a:avLst/>
          </a:prstGeom>
        </p:spPr>
      </p:pic>
      <p:sp>
        <p:nvSpPr>
          <p:cNvPr id="11" name="Google Shape;83;p16">
            <a:extLst>
              <a:ext uri="{FF2B5EF4-FFF2-40B4-BE49-F238E27FC236}">
                <a16:creationId xmlns:a16="http://schemas.microsoft.com/office/drawing/2014/main" id="{6FDAA0AE-2530-479B-B242-943147B9419D}"/>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MX" sz="1800" b="1" dirty="0">
                <a:solidFill>
                  <a:srgbClr val="544F52"/>
                </a:solidFill>
                <a:latin typeface="Lato Light" panose="020B0604020202020204" charset="0"/>
              </a:rPr>
              <a:t>Análisis de Satisfacción de Usuarios</a:t>
            </a: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Análisis Temático</a:t>
            </a:r>
            <a:endParaRPr sz="1800" dirty="0">
              <a:solidFill>
                <a:srgbClr val="544F52"/>
              </a:solidFill>
              <a:latin typeface="Lato Light"/>
              <a:ea typeface="Lato Light"/>
              <a:cs typeface="Lato Light"/>
              <a:sym typeface="Lato Light"/>
            </a:endParaRPr>
          </a:p>
          <a:p>
            <a:pPr lvl="0">
              <a:lnSpc>
                <a:spcPct val="115000"/>
              </a:lnSpc>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spTree>
    <p:extLst>
      <p:ext uri="{BB962C8B-B14F-4D97-AF65-F5344CB8AC3E}">
        <p14:creationId xmlns:p14="http://schemas.microsoft.com/office/powerpoint/2010/main" val="11825202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graphicFrame>
        <p:nvGraphicFramePr>
          <p:cNvPr id="3" name="Table 2">
            <a:extLst>
              <a:ext uri="{FF2B5EF4-FFF2-40B4-BE49-F238E27FC236}">
                <a16:creationId xmlns:a16="http://schemas.microsoft.com/office/drawing/2014/main" id="{9AB382F0-C95A-4A18-88CE-D9FC61991717}"/>
              </a:ext>
            </a:extLst>
          </p:cNvPr>
          <p:cNvGraphicFramePr>
            <a:graphicFrameLocks noGrp="1"/>
          </p:cNvGraphicFramePr>
          <p:nvPr>
            <p:extLst>
              <p:ext uri="{D42A27DB-BD31-4B8C-83A1-F6EECF244321}">
                <p14:modId xmlns:p14="http://schemas.microsoft.com/office/powerpoint/2010/main" val="2293256536"/>
              </p:ext>
            </p:extLst>
          </p:nvPr>
        </p:nvGraphicFramePr>
        <p:xfrm>
          <a:off x="125480" y="1261908"/>
          <a:ext cx="3872091" cy="3696431"/>
        </p:xfrm>
        <a:graphic>
          <a:graphicData uri="http://schemas.openxmlformats.org/drawingml/2006/table">
            <a:tbl>
              <a:tblPr firstRow="1" firstCol="1" bandRow="1"/>
              <a:tblGrid>
                <a:gridCol w="3872091">
                  <a:extLst>
                    <a:ext uri="{9D8B030D-6E8A-4147-A177-3AD203B41FA5}">
                      <a16:colId xmlns:a16="http://schemas.microsoft.com/office/drawing/2014/main" val="262808812"/>
                    </a:ext>
                  </a:extLst>
                </a:gridCol>
              </a:tblGrid>
              <a:tr h="540000">
                <a:tc>
                  <a:txBody>
                    <a:bodyPr/>
                    <a:lstStyle/>
                    <a:p>
                      <a:pPr marL="0" marR="0" lvl="0" indent="0" algn="l" rtl="0">
                        <a:lnSpc>
                          <a:spcPct val="107000"/>
                        </a:lnSpc>
                        <a:spcBef>
                          <a:spcPts val="0"/>
                        </a:spcBef>
                        <a:spcAft>
                          <a:spcPts val="0"/>
                        </a:spcAft>
                        <a:buClr>
                          <a:srgbClr val="000000"/>
                        </a:buClr>
                        <a:buFont typeface="Arial"/>
                        <a:buNone/>
                      </a:pPr>
                      <a:r>
                        <a:rPr lang="es-CL" sz="1600" b="1" i="0" u="none" strike="noStrike" cap="none" dirty="0">
                          <a:solidFill>
                            <a:schemeClr val="bg1"/>
                          </a:solidFill>
                          <a:effectLst/>
                          <a:latin typeface="Lato Light" panose="020B0604020202020204" charset="0"/>
                          <a:ea typeface="Times New Roman" panose="02020603050405020304" pitchFamily="18" charset="0"/>
                          <a:cs typeface="Calibri" panose="020F0502020204030204" pitchFamily="34" charset="0"/>
                          <a:sym typeface="Arial"/>
                        </a:rPr>
                        <a:t>4</a:t>
                      </a:r>
                      <a:r>
                        <a:rPr lang="es-CL" sz="1800" b="1" i="0" u="none" strike="noStrike" cap="none" dirty="0">
                          <a:solidFill>
                            <a:schemeClr val="bg1"/>
                          </a:solidFill>
                          <a:effectLst/>
                          <a:latin typeface="Lato Light" panose="020B0604020202020204" charset="0"/>
                          <a:ea typeface="Times New Roman" panose="02020603050405020304" pitchFamily="18" charset="0"/>
                          <a:cs typeface="Calibri" panose="020F0502020204030204" pitchFamily="34" charset="0"/>
                          <a:sym typeface="Arial"/>
                        </a:rPr>
                        <a:t>. </a:t>
                      </a:r>
                      <a:r>
                        <a:rPr lang="es-CL" sz="1600" b="1" i="0" u="none" strike="noStrike" cap="none" dirty="0">
                          <a:solidFill>
                            <a:schemeClr val="bg1"/>
                          </a:solidFill>
                          <a:effectLst/>
                          <a:latin typeface="Lato Light" panose="020B0604020202020204" charset="0"/>
                          <a:ea typeface="Times New Roman" panose="02020603050405020304" pitchFamily="18" charset="0"/>
                          <a:cs typeface="Calibri" panose="020F0502020204030204" pitchFamily="34" charset="0"/>
                          <a:sym typeface="Arial"/>
                        </a:rPr>
                        <a:t>Recolección de Residuos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23"/>
                    </a:solidFill>
                  </a:tcPr>
                </a:tc>
                <a:extLst>
                  <a:ext uri="{0D108BD9-81ED-4DB2-BD59-A6C34878D82A}">
                    <a16:rowId xmlns:a16="http://schemas.microsoft.com/office/drawing/2014/main" val="1015557599"/>
                  </a:ext>
                </a:extLst>
              </a:tr>
              <a:tr h="3156431">
                <a:tc>
                  <a:txBody>
                    <a:bodyPr/>
                    <a:lstStyle/>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Se consultaron sólo temas en los que podían tener conocimiento dentro del RS.</a:t>
                      </a:r>
                    </a:p>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Se afirma que los camiones se encuentran en buen estado, excepto en Caldera.</a:t>
                      </a:r>
                    </a:p>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Se han elaborado protocolos para la entrada de personal de recolección al RS para evitar accidentes.</a:t>
                      </a:r>
                    </a:p>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Existe un trato cordial entre equipos de recolección y de disposición de residuos.</a:t>
                      </a:r>
                    </a:p>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En general, los camiones llegan en horarios adecuados, pero en ocasiones (temporadas) llegan cuando el RS no está en funcionamiento, quedando la basura descubierta hasta el día siguiente</a:t>
                      </a:r>
                      <a:r>
                        <a:rPr lang="es-CL" sz="1200" dirty="0">
                          <a:effectLst/>
                          <a:latin typeface="Lato Light" panose="020B060402020202020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6402728"/>
                  </a:ext>
                </a:extLst>
              </a:tr>
            </a:tbl>
          </a:graphicData>
        </a:graphic>
      </p:graphicFrame>
      <p:sp>
        <p:nvSpPr>
          <p:cNvPr id="4" name="TextBox 3">
            <a:extLst>
              <a:ext uri="{FF2B5EF4-FFF2-40B4-BE49-F238E27FC236}">
                <a16:creationId xmlns:a16="http://schemas.microsoft.com/office/drawing/2014/main" id="{85D735FD-7303-469A-8C7A-6C2F46D3A374}"/>
              </a:ext>
            </a:extLst>
          </p:cNvPr>
          <p:cNvSpPr txBox="1"/>
          <p:nvPr/>
        </p:nvSpPr>
        <p:spPr>
          <a:xfrm>
            <a:off x="4572000" y="1422399"/>
            <a:ext cx="4191883" cy="307777"/>
          </a:xfrm>
          <a:prstGeom prst="rect">
            <a:avLst/>
          </a:prstGeom>
          <a:noFill/>
        </p:spPr>
        <p:txBody>
          <a:bodyPr wrap="square" rtlCol="0">
            <a:spAutoFit/>
          </a:bodyPr>
          <a:lstStyle/>
          <a:p>
            <a:pPr marL="342900" indent="-342900" algn="just">
              <a:spcAft>
                <a:spcPts val="600"/>
              </a:spcAft>
              <a:buClr>
                <a:srgbClr val="544F52"/>
              </a:buClr>
              <a:buFont typeface="Arial" panose="020B0604020202020204" pitchFamily="34" charset="0"/>
              <a:buChar char="•"/>
            </a:pPr>
            <a:r>
              <a:rPr lang="es-CL" dirty="0">
                <a:solidFill>
                  <a:srgbClr val="544F52"/>
                </a:solidFill>
                <a:latin typeface="Lato Light" panose="020B0604020202020204" charset="0"/>
              </a:rPr>
              <a:t>Proceso de Recolección de Residuos</a:t>
            </a:r>
          </a:p>
        </p:txBody>
      </p:sp>
      <p:sp>
        <p:nvSpPr>
          <p:cNvPr id="5" name="TextBox 4">
            <a:extLst>
              <a:ext uri="{FF2B5EF4-FFF2-40B4-BE49-F238E27FC236}">
                <a16:creationId xmlns:a16="http://schemas.microsoft.com/office/drawing/2014/main" id="{D993395A-981B-4EC0-8CD6-3BBDEDC7A43A}"/>
              </a:ext>
            </a:extLst>
          </p:cNvPr>
          <p:cNvSpPr txBox="1"/>
          <p:nvPr/>
        </p:nvSpPr>
        <p:spPr>
          <a:xfrm>
            <a:off x="4302371" y="4460847"/>
            <a:ext cx="4117301" cy="230832"/>
          </a:xfrm>
          <a:prstGeom prst="rect">
            <a:avLst/>
          </a:prstGeom>
          <a:noFill/>
        </p:spPr>
        <p:txBody>
          <a:bodyPr wrap="square" rtlCol="0">
            <a:spAutoFit/>
          </a:bodyPr>
          <a:lstStyle/>
          <a:p>
            <a:r>
              <a:rPr lang="es-CL" sz="900" dirty="0">
                <a:latin typeface="Lato Light" panose="020B0604020202020204" charset="0"/>
              </a:rPr>
              <a:t>Fuente: Encuesta Satisfacción Usuaria Rellenos Sanitarios (oct – nov 2019)</a:t>
            </a:r>
          </a:p>
        </p:txBody>
      </p:sp>
      <p:pic>
        <p:nvPicPr>
          <p:cNvPr id="2" name="Imagen 1">
            <a:extLst>
              <a:ext uri="{FF2B5EF4-FFF2-40B4-BE49-F238E27FC236}">
                <a16:creationId xmlns:a16="http://schemas.microsoft.com/office/drawing/2014/main" id="{1FF40D21-1BDE-4EFA-87DF-98ECEF821978}"/>
              </a:ext>
            </a:extLst>
          </p:cNvPr>
          <p:cNvPicPr>
            <a:picLocks noChangeAspect="1"/>
          </p:cNvPicPr>
          <p:nvPr/>
        </p:nvPicPr>
        <p:blipFill>
          <a:blip r:embed="rId5"/>
          <a:stretch>
            <a:fillRect/>
          </a:stretch>
        </p:blipFill>
        <p:spPr>
          <a:xfrm>
            <a:off x="4391052" y="1765507"/>
            <a:ext cx="4605651" cy="2737895"/>
          </a:xfrm>
          <a:prstGeom prst="rect">
            <a:avLst/>
          </a:prstGeom>
        </p:spPr>
      </p:pic>
      <p:sp>
        <p:nvSpPr>
          <p:cNvPr id="11" name="Google Shape;83;p16">
            <a:extLst>
              <a:ext uri="{FF2B5EF4-FFF2-40B4-BE49-F238E27FC236}">
                <a16:creationId xmlns:a16="http://schemas.microsoft.com/office/drawing/2014/main" id="{9F6BA3B3-D08B-4E6B-B009-57F5AFEA797C}"/>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MX" sz="1800" b="1" dirty="0">
                <a:solidFill>
                  <a:srgbClr val="544F52"/>
                </a:solidFill>
                <a:latin typeface="Lato Light" panose="020B0604020202020204" charset="0"/>
              </a:rPr>
              <a:t>Análisis de Satisfacción de Usuarios</a:t>
            </a: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Análisis Temático</a:t>
            </a:r>
            <a:endParaRPr sz="1800" dirty="0">
              <a:solidFill>
                <a:srgbClr val="544F52"/>
              </a:solidFill>
              <a:latin typeface="Lato Light"/>
              <a:ea typeface="Lato Light"/>
              <a:cs typeface="Lato Light"/>
              <a:sym typeface="Lato Light"/>
            </a:endParaRPr>
          </a:p>
          <a:p>
            <a:pPr lvl="0">
              <a:lnSpc>
                <a:spcPct val="115000"/>
              </a:lnSpc>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spTree>
    <p:extLst>
      <p:ext uri="{BB962C8B-B14F-4D97-AF65-F5344CB8AC3E}">
        <p14:creationId xmlns:p14="http://schemas.microsoft.com/office/powerpoint/2010/main" val="4663575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graphicFrame>
        <p:nvGraphicFramePr>
          <p:cNvPr id="3" name="Table 2">
            <a:extLst>
              <a:ext uri="{FF2B5EF4-FFF2-40B4-BE49-F238E27FC236}">
                <a16:creationId xmlns:a16="http://schemas.microsoft.com/office/drawing/2014/main" id="{9AB382F0-C95A-4A18-88CE-D9FC61991717}"/>
              </a:ext>
            </a:extLst>
          </p:cNvPr>
          <p:cNvGraphicFramePr>
            <a:graphicFrameLocks noGrp="1"/>
          </p:cNvGraphicFramePr>
          <p:nvPr>
            <p:extLst>
              <p:ext uri="{D42A27DB-BD31-4B8C-83A1-F6EECF244321}">
                <p14:modId xmlns:p14="http://schemas.microsoft.com/office/powerpoint/2010/main" val="1254030517"/>
              </p:ext>
            </p:extLst>
          </p:nvPr>
        </p:nvGraphicFramePr>
        <p:xfrm>
          <a:off x="137203" y="1277901"/>
          <a:ext cx="3872091" cy="3146040"/>
        </p:xfrm>
        <a:graphic>
          <a:graphicData uri="http://schemas.openxmlformats.org/drawingml/2006/table">
            <a:tbl>
              <a:tblPr firstRow="1" firstCol="1" bandRow="1"/>
              <a:tblGrid>
                <a:gridCol w="3872091">
                  <a:extLst>
                    <a:ext uri="{9D8B030D-6E8A-4147-A177-3AD203B41FA5}">
                      <a16:colId xmlns:a16="http://schemas.microsoft.com/office/drawing/2014/main" val="262808812"/>
                    </a:ext>
                  </a:extLst>
                </a:gridCol>
              </a:tblGrid>
              <a:tr h="540000">
                <a:tc>
                  <a:txBody>
                    <a:bodyPr/>
                    <a:lstStyle/>
                    <a:p>
                      <a:pPr marL="0" marR="0" lvl="0" indent="0" algn="l" rtl="0">
                        <a:lnSpc>
                          <a:spcPct val="107000"/>
                        </a:lnSpc>
                        <a:spcBef>
                          <a:spcPts val="0"/>
                        </a:spcBef>
                        <a:spcAft>
                          <a:spcPts val="0"/>
                        </a:spcAft>
                        <a:buClr>
                          <a:srgbClr val="000000"/>
                        </a:buClr>
                        <a:buFont typeface="Arial"/>
                        <a:buNone/>
                      </a:pPr>
                      <a:r>
                        <a:rPr lang="es-CL" sz="1600" b="1" i="0" u="none" strike="noStrike" cap="none" dirty="0">
                          <a:solidFill>
                            <a:schemeClr val="bg1"/>
                          </a:solidFill>
                          <a:effectLst/>
                          <a:latin typeface="Lato Light" panose="020B0604020202020204" charset="0"/>
                          <a:ea typeface="Times New Roman" panose="02020603050405020304" pitchFamily="18" charset="0"/>
                          <a:cs typeface="Calibri" panose="020F0502020204030204" pitchFamily="34" charset="0"/>
                          <a:sym typeface="Arial"/>
                        </a:rPr>
                        <a:t>5. Disposición Final de Residuos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23"/>
                    </a:solidFill>
                  </a:tcPr>
                </a:tc>
                <a:extLst>
                  <a:ext uri="{0D108BD9-81ED-4DB2-BD59-A6C34878D82A}">
                    <a16:rowId xmlns:a16="http://schemas.microsoft.com/office/drawing/2014/main" val="1015557599"/>
                  </a:ext>
                </a:extLst>
              </a:tr>
              <a:tr h="1622780">
                <a:tc>
                  <a:txBody>
                    <a:bodyPr/>
                    <a:lstStyle/>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Existe suficiente personal para realizar las tareas, excepto por reemplazos para operarios de maquinarias y de “coleros” o “</a:t>
                      </a:r>
                      <a:r>
                        <a:rPr lang="es-CL" sz="1200" b="0" i="0" u="none" strike="noStrike" cap="none" dirty="0" err="1">
                          <a:solidFill>
                            <a:srgbClr val="544F52"/>
                          </a:solidFill>
                          <a:latin typeface="Lato Light" panose="020B0604020202020204" charset="0"/>
                          <a:ea typeface="Calibri" panose="020F0502020204030204" pitchFamily="34" charset="0"/>
                          <a:cs typeface="Arial"/>
                          <a:sym typeface="Arial"/>
                        </a:rPr>
                        <a:t>aculatadores</a:t>
                      </a: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 para organizar el trabajo.</a:t>
                      </a:r>
                    </a:p>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Se valoran las capacitaciones, pero no queda claro que sean ni convenientes ni deseadas por jefaturas y trabajadores.</a:t>
                      </a:r>
                    </a:p>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Las maquinarias son un recurso crítico; si faltan o fallan, se detiene la operación. Se evalúa que son suficientes en cantidad pero no siempre el mantenimiento es adecuado u oportuno.</a:t>
                      </a:r>
                    </a:p>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Los proyectos de reciclaje y separación de residuos son altamente valorados.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6402728"/>
                  </a:ext>
                </a:extLst>
              </a:tr>
            </a:tbl>
          </a:graphicData>
        </a:graphic>
      </p:graphicFrame>
      <p:sp>
        <p:nvSpPr>
          <p:cNvPr id="4" name="TextBox 3">
            <a:extLst>
              <a:ext uri="{FF2B5EF4-FFF2-40B4-BE49-F238E27FC236}">
                <a16:creationId xmlns:a16="http://schemas.microsoft.com/office/drawing/2014/main" id="{85D735FD-7303-469A-8C7A-6C2F46D3A374}"/>
              </a:ext>
            </a:extLst>
          </p:cNvPr>
          <p:cNvSpPr txBox="1"/>
          <p:nvPr/>
        </p:nvSpPr>
        <p:spPr>
          <a:xfrm>
            <a:off x="4572000" y="1422399"/>
            <a:ext cx="4191883" cy="307777"/>
          </a:xfrm>
          <a:prstGeom prst="rect">
            <a:avLst/>
          </a:prstGeom>
          <a:noFill/>
        </p:spPr>
        <p:txBody>
          <a:bodyPr wrap="square" rtlCol="0">
            <a:spAutoFit/>
          </a:bodyPr>
          <a:lstStyle/>
          <a:p>
            <a:pPr marL="342900" indent="-342900" algn="just">
              <a:spcAft>
                <a:spcPts val="600"/>
              </a:spcAft>
              <a:buClr>
                <a:srgbClr val="544F52"/>
              </a:buClr>
              <a:buFont typeface="Arial" panose="020B0604020202020204" pitchFamily="34" charset="0"/>
              <a:buChar char="•"/>
            </a:pPr>
            <a:r>
              <a:rPr lang="es-CL" dirty="0">
                <a:solidFill>
                  <a:srgbClr val="544F52"/>
                </a:solidFill>
                <a:latin typeface="Lato Light" panose="020B0604020202020204" charset="0"/>
              </a:rPr>
              <a:t>Proceso de Disposición Final de Residuos</a:t>
            </a:r>
          </a:p>
        </p:txBody>
      </p:sp>
      <p:sp>
        <p:nvSpPr>
          <p:cNvPr id="5" name="TextBox 4">
            <a:extLst>
              <a:ext uri="{FF2B5EF4-FFF2-40B4-BE49-F238E27FC236}">
                <a16:creationId xmlns:a16="http://schemas.microsoft.com/office/drawing/2014/main" id="{D993395A-981B-4EC0-8CD6-3BBDEDC7A43A}"/>
              </a:ext>
            </a:extLst>
          </p:cNvPr>
          <p:cNvSpPr txBox="1"/>
          <p:nvPr/>
        </p:nvSpPr>
        <p:spPr>
          <a:xfrm>
            <a:off x="4126526" y="3968481"/>
            <a:ext cx="4117301" cy="230832"/>
          </a:xfrm>
          <a:prstGeom prst="rect">
            <a:avLst/>
          </a:prstGeom>
          <a:noFill/>
        </p:spPr>
        <p:txBody>
          <a:bodyPr wrap="square" rtlCol="0">
            <a:spAutoFit/>
          </a:bodyPr>
          <a:lstStyle/>
          <a:p>
            <a:r>
              <a:rPr lang="es-CL" sz="900" dirty="0">
                <a:latin typeface="Lato Light" panose="020B0604020202020204" charset="0"/>
              </a:rPr>
              <a:t>Fuente: Encuesta Satisfacción Usuaria Rellenos Sanitarios (oct – nov 2019)</a:t>
            </a:r>
          </a:p>
        </p:txBody>
      </p:sp>
      <p:pic>
        <p:nvPicPr>
          <p:cNvPr id="2" name="Imagen 1">
            <a:extLst>
              <a:ext uri="{FF2B5EF4-FFF2-40B4-BE49-F238E27FC236}">
                <a16:creationId xmlns:a16="http://schemas.microsoft.com/office/drawing/2014/main" id="{B5D054BF-11B5-4370-8E93-9173E5812D6C}"/>
              </a:ext>
            </a:extLst>
          </p:cNvPr>
          <p:cNvPicPr>
            <a:picLocks noChangeAspect="1"/>
          </p:cNvPicPr>
          <p:nvPr/>
        </p:nvPicPr>
        <p:blipFill>
          <a:blip r:embed="rId5"/>
          <a:stretch>
            <a:fillRect/>
          </a:stretch>
        </p:blipFill>
        <p:spPr>
          <a:xfrm>
            <a:off x="4217460" y="1742897"/>
            <a:ext cx="4694923" cy="2267305"/>
          </a:xfrm>
          <a:prstGeom prst="rect">
            <a:avLst/>
          </a:prstGeom>
        </p:spPr>
      </p:pic>
      <p:sp>
        <p:nvSpPr>
          <p:cNvPr id="11" name="Google Shape;83;p16">
            <a:extLst>
              <a:ext uri="{FF2B5EF4-FFF2-40B4-BE49-F238E27FC236}">
                <a16:creationId xmlns:a16="http://schemas.microsoft.com/office/drawing/2014/main" id="{5818CEBF-7706-42BA-BF8D-225CA4597AAC}"/>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MX" sz="1800" b="1" dirty="0">
                <a:solidFill>
                  <a:srgbClr val="544F52"/>
                </a:solidFill>
                <a:latin typeface="Lato Light" panose="020B0604020202020204" charset="0"/>
              </a:rPr>
              <a:t>Análisis de Satisfacción de Usuarios</a:t>
            </a: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Análisis Temático</a:t>
            </a:r>
            <a:endParaRPr sz="1800" dirty="0">
              <a:solidFill>
                <a:srgbClr val="544F52"/>
              </a:solidFill>
              <a:latin typeface="Lato Light"/>
              <a:ea typeface="Lato Light"/>
              <a:cs typeface="Lato Light"/>
              <a:sym typeface="Lato Light"/>
            </a:endParaRPr>
          </a:p>
          <a:p>
            <a:pPr lvl="0">
              <a:lnSpc>
                <a:spcPct val="115000"/>
              </a:lnSpc>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spTree>
    <p:extLst>
      <p:ext uri="{BB962C8B-B14F-4D97-AF65-F5344CB8AC3E}">
        <p14:creationId xmlns:p14="http://schemas.microsoft.com/office/powerpoint/2010/main" val="14113484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graphicFrame>
        <p:nvGraphicFramePr>
          <p:cNvPr id="3" name="Table 2">
            <a:extLst>
              <a:ext uri="{FF2B5EF4-FFF2-40B4-BE49-F238E27FC236}">
                <a16:creationId xmlns:a16="http://schemas.microsoft.com/office/drawing/2014/main" id="{9AB382F0-C95A-4A18-88CE-D9FC61991717}"/>
              </a:ext>
            </a:extLst>
          </p:cNvPr>
          <p:cNvGraphicFramePr>
            <a:graphicFrameLocks noGrp="1"/>
          </p:cNvGraphicFramePr>
          <p:nvPr>
            <p:extLst>
              <p:ext uri="{D42A27DB-BD31-4B8C-83A1-F6EECF244321}">
                <p14:modId xmlns:p14="http://schemas.microsoft.com/office/powerpoint/2010/main" val="3126580822"/>
              </p:ext>
            </p:extLst>
          </p:nvPr>
        </p:nvGraphicFramePr>
        <p:xfrm>
          <a:off x="125480" y="1303895"/>
          <a:ext cx="4030135" cy="1425480"/>
        </p:xfrm>
        <a:graphic>
          <a:graphicData uri="http://schemas.openxmlformats.org/drawingml/2006/table">
            <a:tbl>
              <a:tblPr firstRow="1" firstCol="1" bandRow="1"/>
              <a:tblGrid>
                <a:gridCol w="4030135">
                  <a:extLst>
                    <a:ext uri="{9D8B030D-6E8A-4147-A177-3AD203B41FA5}">
                      <a16:colId xmlns:a16="http://schemas.microsoft.com/office/drawing/2014/main" val="262808812"/>
                    </a:ext>
                  </a:extLst>
                </a:gridCol>
              </a:tblGrid>
              <a:tr h="252000">
                <a:tc>
                  <a:txBody>
                    <a:bodyPr/>
                    <a:lstStyle/>
                    <a:p>
                      <a:pPr marL="0" marR="0" lvl="0" indent="0" algn="l" rtl="0">
                        <a:lnSpc>
                          <a:spcPct val="107000"/>
                        </a:lnSpc>
                        <a:spcBef>
                          <a:spcPts val="0"/>
                        </a:spcBef>
                        <a:spcAft>
                          <a:spcPts val="0"/>
                        </a:spcAft>
                        <a:buClr>
                          <a:srgbClr val="000000"/>
                        </a:buClr>
                        <a:buFont typeface="Arial"/>
                        <a:buNone/>
                      </a:pPr>
                      <a:r>
                        <a:rPr lang="es-CL" sz="1600" b="1" i="0" u="none" strike="noStrike" cap="none" dirty="0">
                          <a:solidFill>
                            <a:schemeClr val="bg1"/>
                          </a:solidFill>
                          <a:effectLst/>
                          <a:latin typeface="Lato Light" panose="020B0604020202020204" charset="0"/>
                          <a:ea typeface="Times New Roman" panose="02020603050405020304" pitchFamily="18" charset="0"/>
                          <a:cs typeface="Calibri" panose="020F0502020204030204" pitchFamily="34" charset="0"/>
                          <a:sym typeface="Arial"/>
                        </a:rPr>
                        <a:t>6. Aspectos Territoriales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23"/>
                    </a:solidFill>
                  </a:tcPr>
                </a:tc>
                <a:extLst>
                  <a:ext uri="{0D108BD9-81ED-4DB2-BD59-A6C34878D82A}">
                    <a16:rowId xmlns:a16="http://schemas.microsoft.com/office/drawing/2014/main" val="1015557599"/>
                  </a:ext>
                </a:extLst>
              </a:tr>
              <a:tr h="1104413">
                <a:tc>
                  <a:txBody>
                    <a:bodyPr/>
                    <a:lstStyle/>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En la zona norte el clima es ideal para los RS: clima seco no tiene problemas de filtración de líquidos percolados ni generación de biogás.</a:t>
                      </a:r>
                    </a:p>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En la zona sur, la lluvia es un problema en la medida que no existan estrategias para evitar el rebalse de piscinas y la destrucción de caminos.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6402728"/>
                  </a:ext>
                </a:extLst>
              </a:tr>
            </a:tbl>
          </a:graphicData>
        </a:graphic>
      </p:graphicFrame>
      <p:sp>
        <p:nvSpPr>
          <p:cNvPr id="4" name="TextBox 3">
            <a:extLst>
              <a:ext uri="{FF2B5EF4-FFF2-40B4-BE49-F238E27FC236}">
                <a16:creationId xmlns:a16="http://schemas.microsoft.com/office/drawing/2014/main" id="{85D735FD-7303-469A-8C7A-6C2F46D3A374}"/>
              </a:ext>
            </a:extLst>
          </p:cNvPr>
          <p:cNvSpPr txBox="1"/>
          <p:nvPr/>
        </p:nvSpPr>
        <p:spPr>
          <a:xfrm>
            <a:off x="4572000" y="1196619"/>
            <a:ext cx="4191883" cy="523220"/>
          </a:xfrm>
          <a:prstGeom prst="rect">
            <a:avLst/>
          </a:prstGeom>
          <a:noFill/>
        </p:spPr>
        <p:txBody>
          <a:bodyPr wrap="square" rtlCol="0">
            <a:spAutoFit/>
          </a:bodyPr>
          <a:lstStyle/>
          <a:p>
            <a:pPr marL="342900" indent="-342900" algn="just">
              <a:spcAft>
                <a:spcPts val="600"/>
              </a:spcAft>
              <a:buClr>
                <a:srgbClr val="544F52"/>
              </a:buClr>
              <a:buFont typeface="Arial" panose="020B0604020202020204" pitchFamily="34" charset="0"/>
              <a:buChar char="•"/>
            </a:pPr>
            <a:r>
              <a:rPr lang="es-CL" dirty="0">
                <a:solidFill>
                  <a:srgbClr val="544F52"/>
                </a:solidFill>
                <a:latin typeface="Lato Light" panose="020B0604020202020204" charset="0"/>
              </a:rPr>
              <a:t>Solución Problemática de Disposición de Residuos y Relación con la Comunidad</a:t>
            </a:r>
          </a:p>
        </p:txBody>
      </p:sp>
      <p:sp>
        <p:nvSpPr>
          <p:cNvPr id="5" name="TextBox 4">
            <a:extLst>
              <a:ext uri="{FF2B5EF4-FFF2-40B4-BE49-F238E27FC236}">
                <a16:creationId xmlns:a16="http://schemas.microsoft.com/office/drawing/2014/main" id="{D993395A-981B-4EC0-8CD6-3BBDEDC7A43A}"/>
              </a:ext>
            </a:extLst>
          </p:cNvPr>
          <p:cNvSpPr txBox="1"/>
          <p:nvPr/>
        </p:nvSpPr>
        <p:spPr>
          <a:xfrm>
            <a:off x="4337540" y="4355340"/>
            <a:ext cx="4117301" cy="230832"/>
          </a:xfrm>
          <a:prstGeom prst="rect">
            <a:avLst/>
          </a:prstGeom>
          <a:noFill/>
        </p:spPr>
        <p:txBody>
          <a:bodyPr wrap="square" rtlCol="0">
            <a:spAutoFit/>
          </a:bodyPr>
          <a:lstStyle/>
          <a:p>
            <a:r>
              <a:rPr lang="es-CL" sz="900" dirty="0">
                <a:latin typeface="Lato Light" panose="020B0604020202020204" charset="0"/>
              </a:rPr>
              <a:t>Fuente: Encuesta Satisfacción Usuaria Rellenos Sanitarios (oct – nov 2019)</a:t>
            </a:r>
          </a:p>
        </p:txBody>
      </p:sp>
      <p:graphicFrame>
        <p:nvGraphicFramePr>
          <p:cNvPr id="11" name="Table 10">
            <a:extLst>
              <a:ext uri="{FF2B5EF4-FFF2-40B4-BE49-F238E27FC236}">
                <a16:creationId xmlns:a16="http://schemas.microsoft.com/office/drawing/2014/main" id="{C229BBD0-A4FE-4F57-9ECB-8861B37231BA}"/>
              </a:ext>
            </a:extLst>
          </p:cNvPr>
          <p:cNvGraphicFramePr>
            <a:graphicFrameLocks noGrp="1"/>
          </p:cNvGraphicFramePr>
          <p:nvPr>
            <p:extLst>
              <p:ext uri="{D42A27DB-BD31-4B8C-83A1-F6EECF244321}">
                <p14:modId xmlns:p14="http://schemas.microsoft.com/office/powerpoint/2010/main" val="3790934654"/>
              </p:ext>
            </p:extLst>
          </p:nvPr>
        </p:nvGraphicFramePr>
        <p:xfrm>
          <a:off x="119400" y="2844401"/>
          <a:ext cx="4024492" cy="2075014"/>
        </p:xfrm>
        <a:graphic>
          <a:graphicData uri="http://schemas.openxmlformats.org/drawingml/2006/table">
            <a:tbl>
              <a:tblPr firstRow="1" firstCol="1" bandRow="1"/>
              <a:tblGrid>
                <a:gridCol w="4024492">
                  <a:extLst>
                    <a:ext uri="{9D8B030D-6E8A-4147-A177-3AD203B41FA5}">
                      <a16:colId xmlns:a16="http://schemas.microsoft.com/office/drawing/2014/main" val="262808812"/>
                    </a:ext>
                  </a:extLst>
                </a:gridCol>
              </a:tblGrid>
              <a:tr h="216000">
                <a:tc>
                  <a:txBody>
                    <a:bodyPr/>
                    <a:lstStyle/>
                    <a:p>
                      <a:pPr marL="0" marR="0" lvl="0" indent="0" algn="l" rtl="0">
                        <a:lnSpc>
                          <a:spcPct val="107000"/>
                        </a:lnSpc>
                        <a:spcBef>
                          <a:spcPts val="0"/>
                        </a:spcBef>
                        <a:spcAft>
                          <a:spcPts val="0"/>
                        </a:spcAft>
                        <a:buClr>
                          <a:srgbClr val="000000"/>
                        </a:buClr>
                        <a:buFont typeface="Arial"/>
                        <a:buNone/>
                      </a:pPr>
                      <a:r>
                        <a:rPr lang="es-CL" sz="1600" b="1" i="0" u="none" strike="noStrike" cap="none" dirty="0">
                          <a:solidFill>
                            <a:schemeClr val="bg1"/>
                          </a:solidFill>
                          <a:effectLst/>
                          <a:latin typeface="Lato Light" panose="020B0604020202020204" charset="0"/>
                          <a:ea typeface="Times New Roman" panose="02020603050405020304" pitchFamily="18" charset="0"/>
                          <a:cs typeface="Calibri" panose="020F0502020204030204" pitchFamily="34" charset="0"/>
                          <a:sym typeface="Arial"/>
                        </a:rPr>
                        <a:t>7. Relación con la Comunidad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23"/>
                    </a:solidFill>
                  </a:tcPr>
                </a:tc>
                <a:extLst>
                  <a:ext uri="{0D108BD9-81ED-4DB2-BD59-A6C34878D82A}">
                    <a16:rowId xmlns:a16="http://schemas.microsoft.com/office/drawing/2014/main" val="1015557599"/>
                  </a:ext>
                </a:extLst>
              </a:tr>
              <a:tr h="1836000">
                <a:tc>
                  <a:txBody>
                    <a:bodyPr/>
                    <a:lstStyle/>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La comunidad, en general, no sabe cómo funciona el RS, por lo que se hacen acciones educativas.</a:t>
                      </a:r>
                    </a:p>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Existe la opinión de que ésta es la mejor solución posible, en la actualidad, para el tratamiento de residuos.</a:t>
                      </a:r>
                    </a:p>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Existe la percepción de que la comunidad está satisfecha con la solución entregada.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6402728"/>
                  </a:ext>
                </a:extLst>
              </a:tr>
            </a:tbl>
          </a:graphicData>
        </a:graphic>
      </p:graphicFrame>
      <p:pic>
        <p:nvPicPr>
          <p:cNvPr id="2" name="Imagen 1">
            <a:extLst>
              <a:ext uri="{FF2B5EF4-FFF2-40B4-BE49-F238E27FC236}">
                <a16:creationId xmlns:a16="http://schemas.microsoft.com/office/drawing/2014/main" id="{B88C524E-AAEF-433B-9234-9D011763EC4D}"/>
              </a:ext>
            </a:extLst>
          </p:cNvPr>
          <p:cNvPicPr>
            <a:picLocks noChangeAspect="1"/>
          </p:cNvPicPr>
          <p:nvPr/>
        </p:nvPicPr>
        <p:blipFill>
          <a:blip r:embed="rId5"/>
          <a:stretch>
            <a:fillRect/>
          </a:stretch>
        </p:blipFill>
        <p:spPr>
          <a:xfrm>
            <a:off x="4432396" y="1691758"/>
            <a:ext cx="4616735" cy="2721268"/>
          </a:xfrm>
          <a:prstGeom prst="rect">
            <a:avLst/>
          </a:prstGeom>
        </p:spPr>
      </p:pic>
      <p:sp>
        <p:nvSpPr>
          <p:cNvPr id="12" name="Google Shape;83;p16">
            <a:extLst>
              <a:ext uri="{FF2B5EF4-FFF2-40B4-BE49-F238E27FC236}">
                <a16:creationId xmlns:a16="http://schemas.microsoft.com/office/drawing/2014/main" id="{AA6BABD0-197D-40E9-BA32-AFB73C6DD72B}"/>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MX" sz="1800" b="1" dirty="0">
                <a:solidFill>
                  <a:srgbClr val="544F52"/>
                </a:solidFill>
                <a:latin typeface="Lato Light" panose="020B0604020202020204" charset="0"/>
              </a:rPr>
              <a:t>Análisis de Satisfacción de Usuarios</a:t>
            </a: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Análisis Temático</a:t>
            </a:r>
            <a:endParaRPr sz="1800" dirty="0">
              <a:solidFill>
                <a:srgbClr val="544F52"/>
              </a:solidFill>
              <a:latin typeface="Lato Light"/>
              <a:ea typeface="Lato Light"/>
              <a:cs typeface="Lato Light"/>
              <a:sym typeface="Lato Light"/>
            </a:endParaRPr>
          </a:p>
          <a:p>
            <a:pPr lvl="0">
              <a:lnSpc>
                <a:spcPct val="115000"/>
              </a:lnSpc>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spTree>
    <p:extLst>
      <p:ext uri="{BB962C8B-B14F-4D97-AF65-F5344CB8AC3E}">
        <p14:creationId xmlns:p14="http://schemas.microsoft.com/office/powerpoint/2010/main" val="32912349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graphicFrame>
        <p:nvGraphicFramePr>
          <p:cNvPr id="3" name="Table 2">
            <a:extLst>
              <a:ext uri="{FF2B5EF4-FFF2-40B4-BE49-F238E27FC236}">
                <a16:creationId xmlns:a16="http://schemas.microsoft.com/office/drawing/2014/main" id="{9AB382F0-C95A-4A18-88CE-D9FC61991717}"/>
              </a:ext>
            </a:extLst>
          </p:cNvPr>
          <p:cNvGraphicFramePr>
            <a:graphicFrameLocks noGrp="1"/>
          </p:cNvGraphicFramePr>
          <p:nvPr>
            <p:extLst>
              <p:ext uri="{D42A27DB-BD31-4B8C-83A1-F6EECF244321}">
                <p14:modId xmlns:p14="http://schemas.microsoft.com/office/powerpoint/2010/main" val="852086235"/>
              </p:ext>
            </p:extLst>
          </p:nvPr>
        </p:nvGraphicFramePr>
        <p:xfrm>
          <a:off x="395109" y="1391603"/>
          <a:ext cx="8082847" cy="2788680"/>
        </p:xfrm>
        <a:graphic>
          <a:graphicData uri="http://schemas.openxmlformats.org/drawingml/2006/table">
            <a:tbl>
              <a:tblPr firstRow="1" firstCol="1" bandRow="1"/>
              <a:tblGrid>
                <a:gridCol w="8082847">
                  <a:extLst>
                    <a:ext uri="{9D8B030D-6E8A-4147-A177-3AD203B41FA5}">
                      <a16:colId xmlns:a16="http://schemas.microsoft.com/office/drawing/2014/main" val="262808812"/>
                    </a:ext>
                  </a:extLst>
                </a:gridCol>
              </a:tblGrid>
              <a:tr h="396000">
                <a:tc>
                  <a:txBody>
                    <a:bodyPr/>
                    <a:lstStyle/>
                    <a:p>
                      <a:pPr marL="0" marR="0" lvl="0" indent="0" algn="ctr" rtl="0">
                        <a:lnSpc>
                          <a:spcPct val="107000"/>
                        </a:lnSpc>
                        <a:spcBef>
                          <a:spcPts val="0"/>
                        </a:spcBef>
                        <a:spcAft>
                          <a:spcPts val="0"/>
                        </a:spcAft>
                        <a:buClr>
                          <a:srgbClr val="000000"/>
                        </a:buClr>
                        <a:buFont typeface="Arial"/>
                        <a:buNone/>
                      </a:pPr>
                      <a:r>
                        <a:rPr lang="es-CL" sz="1600" b="1" i="0" u="none" strike="noStrike" cap="none" dirty="0">
                          <a:solidFill>
                            <a:schemeClr val="bg1"/>
                          </a:solidFill>
                          <a:effectLst/>
                          <a:latin typeface="Lato Light" panose="020B0604020202020204" charset="0"/>
                          <a:ea typeface="Times New Roman" panose="02020603050405020304" pitchFamily="18" charset="0"/>
                          <a:cs typeface="Calibri" panose="020F0502020204030204" pitchFamily="34" charset="0"/>
                          <a:sym typeface="Arial"/>
                        </a:rPr>
                        <a:t>Opinión Empresas Usuarias del Relleno Sanitario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23"/>
                    </a:solidFill>
                  </a:tcPr>
                </a:tc>
                <a:extLst>
                  <a:ext uri="{0D108BD9-81ED-4DB2-BD59-A6C34878D82A}">
                    <a16:rowId xmlns:a16="http://schemas.microsoft.com/office/drawing/2014/main" val="1015557599"/>
                  </a:ext>
                </a:extLst>
              </a:tr>
              <a:tr h="1622780">
                <a:tc>
                  <a:txBody>
                    <a:bodyPr/>
                    <a:lstStyle/>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Las empresas disponen residuos de producción asimilables a residuos domiciliarios.</a:t>
                      </a:r>
                    </a:p>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El precio que se les cobra va desde los $19.000 a los $33.000 por tonelada.</a:t>
                      </a:r>
                    </a:p>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En general, el servicio es percibido como muy satisfactorio.</a:t>
                      </a:r>
                    </a:p>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En particular, la infraestructura es calificada en la mayoría de los casos con la categoría máxima y, un poco más abajo, pero aún en las categorías positivas se encuentra el tiempo de atención.</a:t>
                      </a:r>
                    </a:p>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Si bien existe mayor variabilidad, se evalúa un poco menos positivo la facilidad para obtener el permiso requerido por la municipalidad para disponer los residuos en los respectivos rellenos. Lo mismo ocurre con cuán expedito es el trámite solicitado para disponer los residuos de la empresa (destaca negativamente el RS de Arauco-Curanilahue).</a:t>
                      </a:r>
                    </a:p>
                    <a:p>
                      <a:pPr marL="342900" marR="0" lvl="0" indent="-342900" algn="just" rtl="0">
                        <a:lnSpc>
                          <a:spcPct val="100000"/>
                        </a:lnSpc>
                        <a:spcBef>
                          <a:spcPts val="0"/>
                        </a:spcBef>
                        <a:spcAft>
                          <a:spcPts val="60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Existe coincidencia en la opinión relativa a que el precio que se les cobra no se ajusta al precio de mercado. En las preguntas abiertas, esto también se ve reflejado, donde se opina que el valor cobrado es excesivo.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6402728"/>
                  </a:ext>
                </a:extLst>
              </a:tr>
            </a:tbl>
          </a:graphicData>
        </a:graphic>
      </p:graphicFrame>
      <p:sp>
        <p:nvSpPr>
          <p:cNvPr id="5" name="TextBox 4">
            <a:extLst>
              <a:ext uri="{FF2B5EF4-FFF2-40B4-BE49-F238E27FC236}">
                <a16:creationId xmlns:a16="http://schemas.microsoft.com/office/drawing/2014/main" id="{D993395A-981B-4EC0-8CD6-3BBDEDC7A43A}"/>
              </a:ext>
            </a:extLst>
          </p:cNvPr>
          <p:cNvSpPr txBox="1"/>
          <p:nvPr/>
        </p:nvSpPr>
        <p:spPr>
          <a:xfrm>
            <a:off x="287220" y="4140006"/>
            <a:ext cx="7396501" cy="230832"/>
          </a:xfrm>
          <a:prstGeom prst="rect">
            <a:avLst/>
          </a:prstGeom>
          <a:noFill/>
        </p:spPr>
        <p:txBody>
          <a:bodyPr wrap="square" rtlCol="0">
            <a:spAutoFit/>
          </a:bodyPr>
          <a:lstStyle/>
          <a:p>
            <a:r>
              <a:rPr lang="es-CL" sz="900" dirty="0">
                <a:latin typeface="Lato Light" panose="020B0604020202020204" charset="0"/>
              </a:rPr>
              <a:t>Fuente: Encuesta Empresas Satisfacción Usuaria Rellenos Sanitarios (nov – dic 2019)</a:t>
            </a:r>
          </a:p>
        </p:txBody>
      </p:sp>
      <p:sp>
        <p:nvSpPr>
          <p:cNvPr id="8" name="Google Shape;83;p16">
            <a:extLst>
              <a:ext uri="{FF2B5EF4-FFF2-40B4-BE49-F238E27FC236}">
                <a16:creationId xmlns:a16="http://schemas.microsoft.com/office/drawing/2014/main" id="{B3B0BA68-0C84-4A48-A8B7-9EBB7BECB906}"/>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MX" sz="1800" b="1" dirty="0">
                <a:solidFill>
                  <a:srgbClr val="544F52"/>
                </a:solidFill>
                <a:latin typeface="Lato Light" panose="020B0604020202020204" charset="0"/>
              </a:rPr>
              <a:t>Análisis de Satisfacción de Usuarios</a:t>
            </a: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Análisis Temático</a:t>
            </a:r>
            <a:endParaRPr sz="1800" dirty="0">
              <a:solidFill>
                <a:srgbClr val="544F52"/>
              </a:solidFill>
              <a:latin typeface="Lato Light"/>
              <a:ea typeface="Lato Light"/>
              <a:cs typeface="Lato Light"/>
              <a:sym typeface="Lato Light"/>
            </a:endParaRPr>
          </a:p>
          <a:p>
            <a:pPr lvl="0">
              <a:lnSpc>
                <a:spcPct val="115000"/>
              </a:lnSpc>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spTree>
    <p:extLst>
      <p:ext uri="{BB962C8B-B14F-4D97-AF65-F5344CB8AC3E}">
        <p14:creationId xmlns:p14="http://schemas.microsoft.com/office/powerpoint/2010/main" val="3791545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graphicFrame>
        <p:nvGraphicFramePr>
          <p:cNvPr id="3" name="Table 2">
            <a:extLst>
              <a:ext uri="{FF2B5EF4-FFF2-40B4-BE49-F238E27FC236}">
                <a16:creationId xmlns:a16="http://schemas.microsoft.com/office/drawing/2014/main" id="{9AB382F0-C95A-4A18-88CE-D9FC61991717}"/>
              </a:ext>
            </a:extLst>
          </p:cNvPr>
          <p:cNvGraphicFramePr>
            <a:graphicFrameLocks noGrp="1"/>
          </p:cNvGraphicFramePr>
          <p:nvPr>
            <p:extLst>
              <p:ext uri="{D42A27DB-BD31-4B8C-83A1-F6EECF244321}">
                <p14:modId xmlns:p14="http://schemas.microsoft.com/office/powerpoint/2010/main" val="3091257765"/>
              </p:ext>
            </p:extLst>
          </p:nvPr>
        </p:nvGraphicFramePr>
        <p:xfrm>
          <a:off x="449701" y="1342552"/>
          <a:ext cx="7957321" cy="3559841"/>
        </p:xfrm>
        <a:graphic>
          <a:graphicData uri="http://schemas.openxmlformats.org/drawingml/2006/table">
            <a:tbl>
              <a:tblPr firstRow="1" firstCol="1" bandRow="1"/>
              <a:tblGrid>
                <a:gridCol w="7957321">
                  <a:extLst>
                    <a:ext uri="{9D8B030D-6E8A-4147-A177-3AD203B41FA5}">
                      <a16:colId xmlns:a16="http://schemas.microsoft.com/office/drawing/2014/main" val="262808812"/>
                    </a:ext>
                  </a:extLst>
                </a:gridCol>
              </a:tblGrid>
              <a:tr h="3559841">
                <a:tc>
                  <a:txBody>
                    <a:bodyPr/>
                    <a:lstStyle/>
                    <a:p>
                      <a:pPr marL="342900" marR="0" lvl="0" indent="-342900" algn="just" rtl="0">
                        <a:lnSpc>
                          <a:spcPct val="100000"/>
                        </a:lnSpc>
                        <a:spcBef>
                          <a:spcPts val="0"/>
                        </a:spcBef>
                        <a:spcAft>
                          <a:spcPts val="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Al tratarse de operaciones relativamente nuevas, los RS funcionan bastante bien y su infraestructura es adecuada para el trabajo realizado, ciñéndose a la normativa y a la planificación.</a:t>
                      </a:r>
                    </a:p>
                    <a:p>
                      <a:pPr marL="342900" marR="0" lvl="0" indent="-342900" algn="just" rtl="0">
                        <a:lnSpc>
                          <a:spcPct val="100000"/>
                        </a:lnSpc>
                        <a:spcBef>
                          <a:spcPts val="0"/>
                        </a:spcBef>
                        <a:spcAft>
                          <a:spcPts val="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Se constituyen en ambientes de trabajo agradables donde, en general, destaca el compañerismo y la colaboración entre trabajadores y jefaturas.</a:t>
                      </a:r>
                    </a:p>
                    <a:p>
                      <a:pPr marL="342900" marR="0" lvl="0" indent="-342900" algn="just" rtl="0">
                        <a:lnSpc>
                          <a:spcPct val="100000"/>
                        </a:lnSpc>
                        <a:spcBef>
                          <a:spcPts val="0"/>
                        </a:spcBef>
                        <a:spcAft>
                          <a:spcPts val="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Se observan algunos espacios de mejora que se concentran en las instalaciones, donde cada relleno tiene necesidades específicas, y en la disponibilidad y mantención de maquinarias, siendo éste un factor crítico para la operación y donde más se observan desajustes.</a:t>
                      </a:r>
                    </a:p>
                    <a:p>
                      <a:pPr marL="342900" marR="0" lvl="0" indent="-342900" algn="just" rtl="0">
                        <a:lnSpc>
                          <a:spcPct val="100000"/>
                        </a:lnSpc>
                        <a:spcBef>
                          <a:spcPts val="0"/>
                        </a:spcBef>
                        <a:spcAft>
                          <a:spcPts val="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En las entrevistas no aparece el recurso humano como un elemento deficitario, ni en cantidad ni en calidad (o cualificación).</a:t>
                      </a:r>
                    </a:p>
                    <a:p>
                      <a:pPr marL="342900" marR="0" lvl="0" indent="-342900" algn="just" rtl="0">
                        <a:lnSpc>
                          <a:spcPct val="100000"/>
                        </a:lnSpc>
                        <a:spcBef>
                          <a:spcPts val="0"/>
                        </a:spcBef>
                        <a:spcAft>
                          <a:spcPts val="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En lo que refiere a la sostenibilidad de los RS, aparece el tema de la separación de residuos o reciclaje como un proyecto que debe desarrollarse en paralelo, que es deseable tanto medioambiental, como económicamente hablando.</a:t>
                      </a:r>
                    </a:p>
                    <a:p>
                      <a:pPr marL="342900" marR="0" lvl="0" indent="-342900" algn="just" rtl="0">
                        <a:lnSpc>
                          <a:spcPct val="100000"/>
                        </a:lnSpc>
                        <a:spcBef>
                          <a:spcPts val="0"/>
                        </a:spcBef>
                        <a:spcAft>
                          <a:spcPts val="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Si bien la satisfacción de la comunidad atendida es difícil de medir directamente, sí se percibe un efecto positivo en ella, en la medida que los RS han sido una solución real y observable a la limpieza de espacios privados y públicos, respondiendo a problemas de salubridad (moscas, ratones y otros) y disminuyendo también la proliferación de basurales clandestinos.</a:t>
                      </a:r>
                    </a:p>
                    <a:p>
                      <a:pPr marL="342900" marR="0" lvl="0" indent="-342900" algn="just" rtl="0">
                        <a:lnSpc>
                          <a:spcPct val="100000"/>
                        </a:lnSpc>
                        <a:spcBef>
                          <a:spcPts val="0"/>
                        </a:spcBef>
                        <a:spcAft>
                          <a:spcPts val="0"/>
                        </a:spcAft>
                        <a:buClr>
                          <a:srgbClr val="544F52"/>
                        </a:buClr>
                        <a:buFont typeface="Arial" panose="020B0604020202020204" pitchFamily="34" charset="0"/>
                        <a:buChar char="•"/>
                      </a:pPr>
                      <a:r>
                        <a:rPr lang="es-CL" sz="1200" b="0" i="0" u="none" strike="noStrike" cap="none" dirty="0">
                          <a:solidFill>
                            <a:srgbClr val="544F52"/>
                          </a:solidFill>
                          <a:latin typeface="Lato Light" panose="020B0604020202020204" charset="0"/>
                          <a:ea typeface="Calibri" panose="020F0502020204030204" pitchFamily="34" charset="0"/>
                          <a:cs typeface="Arial"/>
                          <a:sym typeface="Arial"/>
                        </a:rPr>
                        <a:t>En particular, las empresas como usuarios directos, destacan el buen servicio de los RS, evaluando no tan positivamente los trámites requeridos y los cobros realizados.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6402728"/>
                  </a:ext>
                </a:extLst>
              </a:tr>
            </a:tbl>
          </a:graphicData>
        </a:graphic>
      </p:graphicFrame>
      <p:sp>
        <p:nvSpPr>
          <p:cNvPr id="7" name="Google Shape;83;p16">
            <a:extLst>
              <a:ext uri="{FF2B5EF4-FFF2-40B4-BE49-F238E27FC236}">
                <a16:creationId xmlns:a16="http://schemas.microsoft.com/office/drawing/2014/main" id="{BFD77151-141F-4438-9746-D49C9C30291E}"/>
              </a:ext>
            </a:extLst>
          </p:cNvPr>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MX" sz="1800" b="1" dirty="0">
                <a:solidFill>
                  <a:srgbClr val="544F52"/>
                </a:solidFill>
                <a:latin typeface="Lato Light" panose="020B0604020202020204" charset="0"/>
              </a:rPr>
              <a:t>Análisis de Satisfacción de Usuarios</a:t>
            </a: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285750" lvl="0" indent="-285750" algn="l" rtl="0">
              <a:lnSpc>
                <a:spcPct val="115000"/>
              </a:lnSpc>
              <a:spcBef>
                <a:spcPts val="0"/>
              </a:spcBef>
              <a:spcAft>
                <a:spcPts val="0"/>
              </a:spcAft>
              <a:buFont typeface="Arial" panose="020B0604020202020204" pitchFamily="34" charset="0"/>
              <a:buChar char="•"/>
            </a:pPr>
            <a:r>
              <a:rPr lang="es-CL" sz="1800" dirty="0">
                <a:solidFill>
                  <a:srgbClr val="544F52"/>
                </a:solidFill>
                <a:latin typeface="Lato Light"/>
                <a:ea typeface="Lato Light"/>
                <a:cs typeface="Lato Light"/>
                <a:sym typeface="Lato Light"/>
              </a:rPr>
              <a:t>Conclusiones y Comentarios Finales</a:t>
            </a:r>
            <a:endParaRPr sz="1800" dirty="0">
              <a:solidFill>
                <a:srgbClr val="544F52"/>
              </a:solidFill>
              <a:latin typeface="Lato Light"/>
              <a:ea typeface="Lato Light"/>
              <a:cs typeface="Lato Light"/>
              <a:sym typeface="Lato Light"/>
            </a:endParaRPr>
          </a:p>
          <a:p>
            <a:pPr lvl="0">
              <a:lnSpc>
                <a:spcPct val="115000"/>
              </a:lnSpc>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sp>
        <p:nvSpPr>
          <p:cNvPr id="8" name="Botón de acción: ir a inicio 7">
            <a:hlinkClick r:id="rId5" action="ppaction://hlinksldjump" highlightClick="1"/>
            <a:extLst>
              <a:ext uri="{FF2B5EF4-FFF2-40B4-BE49-F238E27FC236}">
                <a16:creationId xmlns:a16="http://schemas.microsoft.com/office/drawing/2014/main" id="{14F7EF51-BB42-4A9C-AD32-13025A4EBC1F}"/>
              </a:ext>
            </a:extLst>
          </p:cNvPr>
          <p:cNvSpPr/>
          <p:nvPr/>
        </p:nvSpPr>
        <p:spPr>
          <a:xfrm>
            <a:off x="8516203" y="4640239"/>
            <a:ext cx="504967" cy="443775"/>
          </a:xfrm>
          <a:prstGeom prst="actionButtonHome">
            <a:avLst/>
          </a:prstGeom>
          <a:solidFill>
            <a:srgbClr val="A5A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36063546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lvl="0">
              <a:lnSpc>
                <a:spcPct val="115000"/>
              </a:lnSpc>
            </a:pPr>
            <a:r>
              <a:rPr lang="es-CL" sz="1800" b="1" dirty="0">
                <a:solidFill>
                  <a:srgbClr val="544F52"/>
                </a:solidFill>
                <a:latin typeface="Lato Light" panose="020B0604020202020204" charset="0"/>
                <a:sym typeface="Lato Light"/>
              </a:rPr>
              <a:t>RS Arauco - Curanilahue</a:t>
            </a:r>
          </a:p>
          <a:p>
            <a:pPr marL="0" lvl="0" indent="215900" algn="l" rtl="0">
              <a:lnSpc>
                <a:spcPct val="115000"/>
              </a:lnSpc>
              <a:spcBef>
                <a:spcPts val="0"/>
              </a:spcBef>
              <a:spcAft>
                <a:spcPts val="0"/>
              </a:spcAft>
              <a:buNone/>
            </a:pPr>
            <a:endParaRPr sz="2800"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2800" dirty="0">
              <a:solidFill>
                <a:schemeClr val="dk1"/>
              </a:solidFill>
              <a:latin typeface="Lato Light"/>
              <a:ea typeface="Lato Light"/>
              <a:cs typeface="Lato Light"/>
              <a:sym typeface="Lato Light"/>
            </a:endParaRPr>
          </a:p>
          <a:p>
            <a:pPr marL="0" lvl="0" indent="0" algn="l" rtl="0">
              <a:spcBef>
                <a:spcPts val="0"/>
              </a:spcBef>
              <a:spcAft>
                <a:spcPts val="0"/>
              </a:spcAft>
              <a:buNone/>
            </a:pPr>
            <a:endParaRPr sz="2800"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5" name="Flecha: curvada hacia la izquierda 4">
            <a:hlinkClick r:id="rId5" action="ppaction://hlinksldjump"/>
            <a:extLst>
              <a:ext uri="{FF2B5EF4-FFF2-40B4-BE49-F238E27FC236}">
                <a16:creationId xmlns:a16="http://schemas.microsoft.com/office/drawing/2014/main" id="{34456B57-522F-4211-A1C1-CF2C8F3329F3}"/>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3" name="Imagen 2">
            <a:extLst>
              <a:ext uri="{FF2B5EF4-FFF2-40B4-BE49-F238E27FC236}">
                <a16:creationId xmlns:a16="http://schemas.microsoft.com/office/drawing/2014/main" id="{10BDBE93-EE4F-41F2-BE1B-5850D90AD376}"/>
              </a:ext>
            </a:extLst>
          </p:cNvPr>
          <p:cNvPicPr>
            <a:picLocks noChangeAspect="1"/>
          </p:cNvPicPr>
          <p:nvPr/>
        </p:nvPicPr>
        <p:blipFill>
          <a:blip r:embed="rId6"/>
          <a:stretch>
            <a:fillRect/>
          </a:stretch>
        </p:blipFill>
        <p:spPr>
          <a:xfrm>
            <a:off x="1525362" y="1114325"/>
            <a:ext cx="6093275" cy="3585240"/>
          </a:xfrm>
          <a:prstGeom prst="rect">
            <a:avLst/>
          </a:prstGeom>
        </p:spPr>
      </p:pic>
      <p:sp>
        <p:nvSpPr>
          <p:cNvPr id="6" name="Elipse 5">
            <a:extLst>
              <a:ext uri="{FF2B5EF4-FFF2-40B4-BE49-F238E27FC236}">
                <a16:creationId xmlns:a16="http://schemas.microsoft.com/office/drawing/2014/main" id="{D46AC506-FB6C-448A-AFD2-C549F096AF27}"/>
              </a:ext>
            </a:extLst>
          </p:cNvPr>
          <p:cNvSpPr/>
          <p:nvPr/>
        </p:nvSpPr>
        <p:spPr>
          <a:xfrm>
            <a:off x="4618891" y="2801438"/>
            <a:ext cx="386863" cy="4106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Elipse 12">
            <a:extLst>
              <a:ext uri="{FF2B5EF4-FFF2-40B4-BE49-F238E27FC236}">
                <a16:creationId xmlns:a16="http://schemas.microsoft.com/office/drawing/2014/main" id="{2391480D-B8FF-4926-83BD-F5284045541A}"/>
              </a:ext>
            </a:extLst>
          </p:cNvPr>
          <p:cNvSpPr/>
          <p:nvPr/>
        </p:nvSpPr>
        <p:spPr>
          <a:xfrm>
            <a:off x="4700953" y="2074612"/>
            <a:ext cx="386863" cy="4106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Elipse 13">
            <a:extLst>
              <a:ext uri="{FF2B5EF4-FFF2-40B4-BE49-F238E27FC236}">
                <a16:creationId xmlns:a16="http://schemas.microsoft.com/office/drawing/2014/main" id="{59CB1762-9109-4F9C-B40E-330DCD4E360E}"/>
              </a:ext>
            </a:extLst>
          </p:cNvPr>
          <p:cNvSpPr/>
          <p:nvPr/>
        </p:nvSpPr>
        <p:spPr>
          <a:xfrm>
            <a:off x="4390290" y="2180492"/>
            <a:ext cx="474787" cy="7854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136569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lvl="0">
              <a:lnSpc>
                <a:spcPct val="115000"/>
              </a:lnSpc>
            </a:pPr>
            <a:r>
              <a:rPr lang="es-CL" sz="1800" b="1" dirty="0">
                <a:solidFill>
                  <a:srgbClr val="544F52"/>
                </a:solidFill>
                <a:latin typeface="Lato Light" panose="020B0604020202020204" charset="0"/>
                <a:sym typeface="Lato Light"/>
              </a:rPr>
              <a:t>RS de Caldera</a:t>
            </a:r>
          </a:p>
          <a:p>
            <a:pPr marL="0" lvl="0" indent="215900" algn="l" rtl="0">
              <a:lnSpc>
                <a:spcPct val="115000"/>
              </a:lnSpc>
              <a:spcBef>
                <a:spcPts val="0"/>
              </a:spcBef>
              <a:spcAft>
                <a:spcPts val="0"/>
              </a:spcAft>
              <a:buNone/>
            </a:pPr>
            <a:endParaRPr sz="2800"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2800" dirty="0">
              <a:solidFill>
                <a:schemeClr val="dk1"/>
              </a:solidFill>
              <a:latin typeface="Lato Light"/>
              <a:ea typeface="Lato Light"/>
              <a:cs typeface="Lato Light"/>
              <a:sym typeface="Lato Light"/>
            </a:endParaRPr>
          </a:p>
          <a:p>
            <a:pPr marL="0" lvl="0" indent="0" algn="l" rtl="0">
              <a:spcBef>
                <a:spcPts val="0"/>
              </a:spcBef>
              <a:spcAft>
                <a:spcPts val="0"/>
              </a:spcAft>
              <a:buNone/>
            </a:pPr>
            <a:endParaRPr sz="2800"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5" name="Flecha: curvada hacia la izquierda 4">
            <a:hlinkClick r:id="rId5" action="ppaction://hlinksldjump"/>
            <a:extLst>
              <a:ext uri="{FF2B5EF4-FFF2-40B4-BE49-F238E27FC236}">
                <a16:creationId xmlns:a16="http://schemas.microsoft.com/office/drawing/2014/main" id="{34456B57-522F-4211-A1C1-CF2C8F3329F3}"/>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4" name="Imagen 3">
            <a:extLst>
              <a:ext uri="{FF2B5EF4-FFF2-40B4-BE49-F238E27FC236}">
                <a16:creationId xmlns:a16="http://schemas.microsoft.com/office/drawing/2014/main" id="{A236D6ED-9B16-42B4-A63E-18401519B4D3}"/>
              </a:ext>
            </a:extLst>
          </p:cNvPr>
          <p:cNvPicPr>
            <a:picLocks noChangeAspect="1"/>
          </p:cNvPicPr>
          <p:nvPr/>
        </p:nvPicPr>
        <p:blipFill>
          <a:blip r:embed="rId6"/>
          <a:stretch>
            <a:fillRect/>
          </a:stretch>
        </p:blipFill>
        <p:spPr>
          <a:xfrm>
            <a:off x="1184602" y="1108477"/>
            <a:ext cx="6751351" cy="3864387"/>
          </a:xfrm>
          <a:prstGeom prst="rect">
            <a:avLst/>
          </a:prstGeom>
        </p:spPr>
      </p:pic>
      <p:sp>
        <p:nvSpPr>
          <p:cNvPr id="7" name="Forma libre: forma 6">
            <a:extLst>
              <a:ext uri="{FF2B5EF4-FFF2-40B4-BE49-F238E27FC236}">
                <a16:creationId xmlns:a16="http://schemas.microsoft.com/office/drawing/2014/main" id="{2A482467-0D1B-45F6-A179-DC19BBEC4E5A}"/>
              </a:ext>
            </a:extLst>
          </p:cNvPr>
          <p:cNvSpPr/>
          <p:nvPr/>
        </p:nvSpPr>
        <p:spPr>
          <a:xfrm>
            <a:off x="1254369" y="1172308"/>
            <a:ext cx="6635262" cy="3470030"/>
          </a:xfrm>
          <a:custGeom>
            <a:avLst/>
            <a:gdLst>
              <a:gd name="connsiteX0" fmla="*/ 82062 w 6635262"/>
              <a:gd name="connsiteY0" fmla="*/ 1242646 h 3470030"/>
              <a:gd name="connsiteX1" fmla="*/ 2532185 w 6635262"/>
              <a:gd name="connsiteY1" fmla="*/ 1266092 h 3470030"/>
              <a:gd name="connsiteX2" fmla="*/ 2532185 w 6635262"/>
              <a:gd name="connsiteY2" fmla="*/ 1184030 h 3470030"/>
              <a:gd name="connsiteX3" fmla="*/ 2532185 w 6635262"/>
              <a:gd name="connsiteY3" fmla="*/ 996461 h 3470030"/>
              <a:gd name="connsiteX4" fmla="*/ 2543908 w 6635262"/>
              <a:gd name="connsiteY4" fmla="*/ 0 h 3470030"/>
              <a:gd name="connsiteX5" fmla="*/ 6248400 w 6635262"/>
              <a:gd name="connsiteY5" fmla="*/ 23446 h 3470030"/>
              <a:gd name="connsiteX6" fmla="*/ 6635262 w 6635262"/>
              <a:gd name="connsiteY6" fmla="*/ 3470030 h 3470030"/>
              <a:gd name="connsiteX7" fmla="*/ 2919046 w 6635262"/>
              <a:gd name="connsiteY7" fmla="*/ 3376246 h 3470030"/>
              <a:gd name="connsiteX8" fmla="*/ 2930769 w 6635262"/>
              <a:gd name="connsiteY8" fmla="*/ 2895600 h 3470030"/>
              <a:gd name="connsiteX9" fmla="*/ 2438400 w 6635262"/>
              <a:gd name="connsiteY9" fmla="*/ 2883877 h 3470030"/>
              <a:gd name="connsiteX10" fmla="*/ 2473569 w 6635262"/>
              <a:gd name="connsiteY10" fmla="*/ 1617784 h 3470030"/>
              <a:gd name="connsiteX11" fmla="*/ 0 w 6635262"/>
              <a:gd name="connsiteY11" fmla="*/ 1629507 h 3470030"/>
              <a:gd name="connsiteX12" fmla="*/ 82062 w 6635262"/>
              <a:gd name="connsiteY12" fmla="*/ 1242646 h 34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35262" h="3470030">
                <a:moveTo>
                  <a:pt x="82062" y="1242646"/>
                </a:moveTo>
                <a:lnTo>
                  <a:pt x="2532185" y="1266092"/>
                </a:lnTo>
                <a:lnTo>
                  <a:pt x="2532185" y="1184030"/>
                </a:lnTo>
                <a:lnTo>
                  <a:pt x="2532185" y="996461"/>
                </a:lnTo>
                <a:lnTo>
                  <a:pt x="2543908" y="0"/>
                </a:lnTo>
                <a:lnTo>
                  <a:pt x="6248400" y="23446"/>
                </a:lnTo>
                <a:lnTo>
                  <a:pt x="6635262" y="3470030"/>
                </a:lnTo>
                <a:lnTo>
                  <a:pt x="2919046" y="3376246"/>
                </a:lnTo>
                <a:lnTo>
                  <a:pt x="2930769" y="2895600"/>
                </a:lnTo>
                <a:lnTo>
                  <a:pt x="2438400" y="2883877"/>
                </a:lnTo>
                <a:lnTo>
                  <a:pt x="2473569" y="1617784"/>
                </a:lnTo>
                <a:lnTo>
                  <a:pt x="0" y="1629507"/>
                </a:lnTo>
                <a:lnTo>
                  <a:pt x="82062" y="1242646"/>
                </a:lnTo>
                <a:close/>
              </a:path>
            </a:pathLst>
          </a:custGeom>
          <a:noFill/>
          <a:ln>
            <a:solidFill>
              <a:srgbClr val="544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 name="Elipse 7">
            <a:extLst>
              <a:ext uri="{FF2B5EF4-FFF2-40B4-BE49-F238E27FC236}">
                <a16:creationId xmlns:a16="http://schemas.microsoft.com/office/drawing/2014/main" id="{6F375295-E8F3-4B4C-96FC-EC889EEC178A}"/>
              </a:ext>
            </a:extLst>
          </p:cNvPr>
          <p:cNvSpPr/>
          <p:nvPr/>
        </p:nvSpPr>
        <p:spPr>
          <a:xfrm>
            <a:off x="1148862" y="2309446"/>
            <a:ext cx="539262" cy="5744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0" name="Rectángulo: esquinas redondeadas 9">
            <a:extLst>
              <a:ext uri="{FF2B5EF4-FFF2-40B4-BE49-F238E27FC236}">
                <a16:creationId xmlns:a16="http://schemas.microsoft.com/office/drawing/2014/main" id="{7B643389-995F-41E2-AC51-0B0D96027B4A}"/>
              </a:ext>
            </a:extLst>
          </p:cNvPr>
          <p:cNvSpPr/>
          <p:nvPr/>
        </p:nvSpPr>
        <p:spPr>
          <a:xfrm>
            <a:off x="4149969" y="1488831"/>
            <a:ext cx="3458308" cy="27314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202407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Marco Conceptual  </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3" name="CuadroTexto 12">
            <a:extLst>
              <a:ext uri="{FF2B5EF4-FFF2-40B4-BE49-F238E27FC236}">
                <a16:creationId xmlns:a16="http://schemas.microsoft.com/office/drawing/2014/main" id="{8BE731F6-8D45-4178-89CB-D53283644FA9}"/>
              </a:ext>
            </a:extLst>
          </p:cNvPr>
          <p:cNvSpPr txBox="1"/>
          <p:nvPr/>
        </p:nvSpPr>
        <p:spPr>
          <a:xfrm>
            <a:off x="540037" y="1114325"/>
            <a:ext cx="7784431" cy="3924151"/>
          </a:xfrm>
          <a:prstGeom prst="rect">
            <a:avLst/>
          </a:prstGeom>
          <a:noFill/>
        </p:spPr>
        <p:txBody>
          <a:bodyPr wrap="square" rtlCol="0">
            <a:spAutoFit/>
          </a:bodyPr>
          <a:lstStyle/>
          <a:p>
            <a:pPr marL="342900" indent="-342900" algn="just">
              <a:spcAft>
                <a:spcPts val="600"/>
              </a:spcAft>
              <a:buClr>
                <a:srgbClr val="544F52"/>
              </a:buClr>
              <a:buFont typeface="+mj-lt"/>
              <a:buAutoNum type="alphaUcPeriod" startAt="4"/>
            </a:pPr>
            <a:r>
              <a:rPr lang="es-ES" b="1" dirty="0">
                <a:solidFill>
                  <a:srgbClr val="544F52"/>
                </a:solidFill>
                <a:latin typeface="Lato Light" panose="020B0604020202020204" charset="0"/>
              </a:rPr>
              <a:t>Conclusiones</a:t>
            </a:r>
          </a:p>
          <a:p>
            <a:pPr marL="285750" indent="-28575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Chile se encuentra en posiciones de liderazgo a nivel latinoamericano y con estándares mundiales en cobertura de recolección y disposición final de residuos. Sin embargo, en reciclaje y valorización el desarrollo es incipiente, existiendo una amplísima brecha respecto de la Unión Europea</a:t>
            </a:r>
          </a:p>
          <a:p>
            <a:pPr marL="285750" indent="-28575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En relación con la formulación de la PGIRS y la PNR 2018 – 2030, llama la atención, que ellas no cuenten con un diagnóstico acabado y un respaldo técnico – económico cuantitativo.</a:t>
            </a:r>
          </a:p>
          <a:p>
            <a:pPr marL="285750" indent="-28575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La formulación de la PNR 2018 – 2030 no dispuso de una evaluación ex – post de la PGIRS que diera cuenta de su ejecución, de manera de evaluar el nivel de cumplimiento de sus objetivos en términos de costos y de eficiencia. </a:t>
            </a:r>
          </a:p>
          <a:p>
            <a:pPr marL="285750" indent="-28575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A pesar de los avances en institucionalidad alcanzados durante la implementación de la PGIRS, el país todavía no cuenta con un organismo centralizado que se encuentre 100% dedicado a la gestión de residuos sólidos. </a:t>
            </a:r>
          </a:p>
          <a:p>
            <a:pPr marL="285750" indent="-285750" algn="just">
              <a:spcAft>
                <a:spcPts val="600"/>
              </a:spcAft>
              <a:buClr>
                <a:srgbClr val="544F52"/>
              </a:buClr>
              <a:buFont typeface="Arial" panose="020B0604020202020204" pitchFamily="34" charset="0"/>
              <a:buChar char="•"/>
            </a:pPr>
            <a:r>
              <a:rPr lang="es-ES" dirty="0">
                <a:solidFill>
                  <a:srgbClr val="544F52"/>
                </a:solidFill>
                <a:latin typeface="Lato Light" panose="020B0604020202020204" charset="0"/>
              </a:rPr>
              <a:t>Una buena guía, es el caso de Cantabria en España que cuenta con un convenio marco de colaboración entre el Gobierno de Cantabria y su Federación de Municipios para la prestación de servicios de gestión de residuos urbanos. </a:t>
            </a:r>
          </a:p>
        </p:txBody>
      </p:sp>
      <p:sp>
        <p:nvSpPr>
          <p:cNvPr id="2" name="Botón de acción: ir a inicio 1">
            <a:hlinkClick r:id="rId5" action="ppaction://hlinksldjump" highlightClick="1"/>
            <a:extLst>
              <a:ext uri="{FF2B5EF4-FFF2-40B4-BE49-F238E27FC236}">
                <a16:creationId xmlns:a16="http://schemas.microsoft.com/office/drawing/2014/main" id="{D1053091-B55D-4E28-920D-6A6A5476598E}"/>
              </a:ext>
            </a:extLst>
          </p:cNvPr>
          <p:cNvSpPr/>
          <p:nvPr/>
        </p:nvSpPr>
        <p:spPr>
          <a:xfrm>
            <a:off x="8488907" y="4531055"/>
            <a:ext cx="504967" cy="443775"/>
          </a:xfrm>
          <a:prstGeom prst="actionButtonHome">
            <a:avLst/>
          </a:prstGeom>
          <a:solidFill>
            <a:srgbClr val="A5A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20521155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lvl="0">
              <a:lnSpc>
                <a:spcPct val="115000"/>
              </a:lnSpc>
            </a:pPr>
            <a:r>
              <a:rPr lang="es-CL" sz="1800" b="1" dirty="0">
                <a:solidFill>
                  <a:srgbClr val="544F52"/>
                </a:solidFill>
                <a:latin typeface="Lato Light" panose="020B0604020202020204" charset="0"/>
                <a:sym typeface="Lato Light"/>
              </a:rPr>
              <a:t>RS de la Provincia del Huasco</a:t>
            </a:r>
          </a:p>
          <a:p>
            <a:pPr marL="0" lvl="0" indent="215900" algn="l" rtl="0">
              <a:lnSpc>
                <a:spcPct val="115000"/>
              </a:lnSpc>
              <a:spcBef>
                <a:spcPts val="0"/>
              </a:spcBef>
              <a:spcAft>
                <a:spcPts val="0"/>
              </a:spcAft>
              <a:buNone/>
            </a:pPr>
            <a:endParaRPr sz="2800"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2800" dirty="0">
              <a:solidFill>
                <a:schemeClr val="dk1"/>
              </a:solidFill>
              <a:latin typeface="Lato Light"/>
              <a:ea typeface="Lato Light"/>
              <a:cs typeface="Lato Light"/>
              <a:sym typeface="Lato Light"/>
            </a:endParaRPr>
          </a:p>
          <a:p>
            <a:pPr marL="0" lvl="0" indent="0" algn="l" rtl="0">
              <a:spcBef>
                <a:spcPts val="0"/>
              </a:spcBef>
              <a:spcAft>
                <a:spcPts val="0"/>
              </a:spcAft>
              <a:buNone/>
            </a:pPr>
            <a:endParaRPr sz="2800"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5" name="Flecha: curvada hacia la izquierda 4">
            <a:hlinkClick r:id="rId5" action="ppaction://hlinksldjump"/>
            <a:extLst>
              <a:ext uri="{FF2B5EF4-FFF2-40B4-BE49-F238E27FC236}">
                <a16:creationId xmlns:a16="http://schemas.microsoft.com/office/drawing/2014/main" id="{34456B57-522F-4211-A1C1-CF2C8F3329F3}"/>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3" name="Imagen 2" descr="Imagen que contiene tabla, hombre, tablero&#10;&#10;Descripción generada automáticamente">
            <a:extLst>
              <a:ext uri="{FF2B5EF4-FFF2-40B4-BE49-F238E27FC236}">
                <a16:creationId xmlns:a16="http://schemas.microsoft.com/office/drawing/2014/main" id="{45B558A7-3580-4D7B-AE0A-97C108269E30}"/>
              </a:ext>
            </a:extLst>
          </p:cNvPr>
          <p:cNvPicPr>
            <a:picLocks noChangeAspect="1"/>
          </p:cNvPicPr>
          <p:nvPr/>
        </p:nvPicPr>
        <p:blipFill>
          <a:blip r:embed="rId6"/>
          <a:stretch>
            <a:fillRect/>
          </a:stretch>
        </p:blipFill>
        <p:spPr>
          <a:xfrm>
            <a:off x="2198453" y="1061585"/>
            <a:ext cx="4676755" cy="3864387"/>
          </a:xfrm>
          <a:prstGeom prst="rect">
            <a:avLst/>
          </a:prstGeom>
        </p:spPr>
      </p:pic>
      <p:sp>
        <p:nvSpPr>
          <p:cNvPr id="6" name="Elipse 5">
            <a:extLst>
              <a:ext uri="{FF2B5EF4-FFF2-40B4-BE49-F238E27FC236}">
                <a16:creationId xmlns:a16="http://schemas.microsoft.com/office/drawing/2014/main" id="{1795C417-8C41-4D1C-89BF-6FA78AC4625E}"/>
              </a:ext>
            </a:extLst>
          </p:cNvPr>
          <p:cNvSpPr/>
          <p:nvPr/>
        </p:nvSpPr>
        <p:spPr>
          <a:xfrm>
            <a:off x="5556737" y="2063262"/>
            <a:ext cx="879231" cy="8675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Rectángulo: esquinas redondeadas 8">
            <a:extLst>
              <a:ext uri="{FF2B5EF4-FFF2-40B4-BE49-F238E27FC236}">
                <a16:creationId xmlns:a16="http://schemas.microsoft.com/office/drawing/2014/main" id="{56053B4D-D274-499F-8AB1-D3353502EAF5}"/>
              </a:ext>
            </a:extLst>
          </p:cNvPr>
          <p:cNvSpPr/>
          <p:nvPr/>
        </p:nvSpPr>
        <p:spPr>
          <a:xfrm rot="1176359">
            <a:off x="4788486" y="2813539"/>
            <a:ext cx="1148861" cy="14888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90127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lvl="0">
              <a:lnSpc>
                <a:spcPct val="115000"/>
              </a:lnSpc>
            </a:pPr>
            <a:r>
              <a:rPr lang="es-CL" sz="1800" b="1" dirty="0">
                <a:solidFill>
                  <a:srgbClr val="544F52"/>
                </a:solidFill>
                <a:latin typeface="Lato Light" panose="020B0604020202020204" charset="0"/>
                <a:sym typeface="Lato Light"/>
              </a:rPr>
              <a:t>Rangos de Tolerancia</a:t>
            </a:r>
          </a:p>
          <a:p>
            <a:pPr marL="0" lvl="0" indent="215900" algn="l" rtl="0">
              <a:lnSpc>
                <a:spcPct val="115000"/>
              </a:lnSpc>
              <a:spcBef>
                <a:spcPts val="0"/>
              </a:spcBef>
              <a:spcAft>
                <a:spcPts val="0"/>
              </a:spcAft>
              <a:buNone/>
            </a:pPr>
            <a:endParaRPr sz="2800"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2800" dirty="0">
              <a:solidFill>
                <a:schemeClr val="dk1"/>
              </a:solidFill>
              <a:latin typeface="Lato Light"/>
              <a:ea typeface="Lato Light"/>
              <a:cs typeface="Lato Light"/>
              <a:sym typeface="Lato Light"/>
            </a:endParaRPr>
          </a:p>
          <a:p>
            <a:pPr marL="0" lvl="0" indent="0" algn="l" rtl="0">
              <a:spcBef>
                <a:spcPts val="0"/>
              </a:spcBef>
              <a:spcAft>
                <a:spcPts val="0"/>
              </a:spcAft>
              <a:buNone/>
            </a:pPr>
            <a:endParaRPr sz="2800"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pic>
        <p:nvPicPr>
          <p:cNvPr id="2" name="Imagen 1">
            <a:extLst>
              <a:ext uri="{FF2B5EF4-FFF2-40B4-BE49-F238E27FC236}">
                <a16:creationId xmlns:a16="http://schemas.microsoft.com/office/drawing/2014/main" id="{BB382BAE-390C-4782-A3D2-BE0F9A7DFC77}"/>
              </a:ext>
            </a:extLst>
          </p:cNvPr>
          <p:cNvPicPr>
            <a:picLocks noChangeAspect="1"/>
          </p:cNvPicPr>
          <p:nvPr/>
        </p:nvPicPr>
        <p:blipFill>
          <a:blip r:embed="rId5"/>
          <a:stretch>
            <a:fillRect/>
          </a:stretch>
        </p:blipFill>
        <p:spPr>
          <a:xfrm>
            <a:off x="2582078" y="1863721"/>
            <a:ext cx="3443583" cy="660273"/>
          </a:xfrm>
          <a:prstGeom prst="rect">
            <a:avLst/>
          </a:prstGeom>
        </p:spPr>
      </p:pic>
      <p:sp>
        <p:nvSpPr>
          <p:cNvPr id="8" name="Google Shape;83;p16">
            <a:extLst>
              <a:ext uri="{FF2B5EF4-FFF2-40B4-BE49-F238E27FC236}">
                <a16:creationId xmlns:a16="http://schemas.microsoft.com/office/drawing/2014/main" id="{2B919857-6A4F-417C-B586-F75BE982729F}"/>
              </a:ext>
            </a:extLst>
          </p:cNvPr>
          <p:cNvSpPr txBox="1"/>
          <p:nvPr/>
        </p:nvSpPr>
        <p:spPr>
          <a:xfrm>
            <a:off x="1287277" y="1143772"/>
            <a:ext cx="2569616" cy="415371"/>
          </a:xfrm>
          <a:prstGeom prst="rect">
            <a:avLst/>
          </a:prstGeom>
          <a:noFill/>
          <a:ln>
            <a:noFill/>
          </a:ln>
        </p:spPr>
        <p:txBody>
          <a:bodyPr spcFirstLastPara="1" wrap="square" lIns="91425" tIns="91425" rIns="91425" bIns="91425" anchor="t" anchorCtr="0">
            <a:noAutofit/>
          </a:bodyPr>
          <a:lstStyle/>
          <a:p>
            <a:pPr lvl="0">
              <a:lnSpc>
                <a:spcPct val="115000"/>
              </a:lnSpc>
            </a:pPr>
            <a:r>
              <a:rPr lang="es-CL" sz="1600" b="1" dirty="0">
                <a:solidFill>
                  <a:srgbClr val="544F52"/>
                </a:solidFill>
                <a:latin typeface="Lato Light" panose="020B0604020202020204" charset="0"/>
                <a:sym typeface="Lato Light"/>
              </a:rPr>
              <a:t>1. Estimación de Demanda</a:t>
            </a:r>
          </a:p>
          <a:p>
            <a:pPr marL="0" lvl="0" indent="215900" algn="l" rtl="0">
              <a:lnSpc>
                <a:spcPct val="115000"/>
              </a:lnSpc>
              <a:spcBef>
                <a:spcPts val="0"/>
              </a:spcBef>
              <a:spcAft>
                <a:spcPts val="0"/>
              </a:spcAft>
              <a:buNone/>
            </a:pPr>
            <a:endParaRPr sz="2800"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2800" dirty="0">
              <a:solidFill>
                <a:schemeClr val="dk1"/>
              </a:solidFill>
              <a:latin typeface="Lato Light"/>
              <a:ea typeface="Lato Light"/>
              <a:cs typeface="Lato Light"/>
              <a:sym typeface="Lato Light"/>
            </a:endParaRPr>
          </a:p>
          <a:p>
            <a:pPr marL="0" lvl="0" indent="0" algn="l" rtl="0">
              <a:spcBef>
                <a:spcPts val="0"/>
              </a:spcBef>
              <a:spcAft>
                <a:spcPts val="0"/>
              </a:spcAft>
              <a:buNone/>
            </a:pPr>
            <a:endParaRPr sz="2800" dirty="0">
              <a:solidFill>
                <a:srgbClr val="544F52"/>
              </a:solidFill>
              <a:latin typeface="Lato Light"/>
              <a:ea typeface="Lato Light"/>
              <a:cs typeface="Lato Light"/>
              <a:sym typeface="Lato Light"/>
            </a:endParaRPr>
          </a:p>
        </p:txBody>
      </p:sp>
      <p:sp>
        <p:nvSpPr>
          <p:cNvPr id="9" name="Google Shape;83;p16">
            <a:extLst>
              <a:ext uri="{FF2B5EF4-FFF2-40B4-BE49-F238E27FC236}">
                <a16:creationId xmlns:a16="http://schemas.microsoft.com/office/drawing/2014/main" id="{5E67B2B6-6D4E-44BB-91B8-15CB64F83ABF}"/>
              </a:ext>
            </a:extLst>
          </p:cNvPr>
          <p:cNvSpPr txBox="1"/>
          <p:nvPr/>
        </p:nvSpPr>
        <p:spPr>
          <a:xfrm>
            <a:off x="1299001" y="2960847"/>
            <a:ext cx="2569616" cy="415371"/>
          </a:xfrm>
          <a:prstGeom prst="rect">
            <a:avLst/>
          </a:prstGeom>
          <a:noFill/>
          <a:ln>
            <a:noFill/>
          </a:ln>
        </p:spPr>
        <p:txBody>
          <a:bodyPr spcFirstLastPara="1" wrap="square" lIns="91425" tIns="91425" rIns="91425" bIns="91425" anchor="t" anchorCtr="0">
            <a:noAutofit/>
          </a:bodyPr>
          <a:lstStyle/>
          <a:p>
            <a:pPr lvl="0">
              <a:lnSpc>
                <a:spcPct val="115000"/>
              </a:lnSpc>
            </a:pPr>
            <a:r>
              <a:rPr lang="es-CL" sz="1600" b="1" dirty="0">
                <a:solidFill>
                  <a:srgbClr val="544F52"/>
                </a:solidFill>
                <a:latin typeface="Lato Light" panose="020B0604020202020204" charset="0"/>
                <a:sym typeface="Lato Light"/>
              </a:rPr>
              <a:t>2. Evaluación Económica</a:t>
            </a:r>
          </a:p>
          <a:p>
            <a:pPr marL="0" lvl="0" indent="215900" algn="l" rtl="0">
              <a:lnSpc>
                <a:spcPct val="115000"/>
              </a:lnSpc>
              <a:spcBef>
                <a:spcPts val="0"/>
              </a:spcBef>
              <a:spcAft>
                <a:spcPts val="0"/>
              </a:spcAft>
              <a:buNone/>
            </a:pPr>
            <a:endParaRPr sz="2800"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2800" dirty="0">
              <a:solidFill>
                <a:schemeClr val="dk1"/>
              </a:solidFill>
              <a:latin typeface="Lato Light"/>
              <a:ea typeface="Lato Light"/>
              <a:cs typeface="Lato Light"/>
              <a:sym typeface="Lato Light"/>
            </a:endParaRPr>
          </a:p>
          <a:p>
            <a:pPr marL="0" lvl="0" indent="0" algn="l" rtl="0">
              <a:spcBef>
                <a:spcPts val="0"/>
              </a:spcBef>
              <a:spcAft>
                <a:spcPts val="0"/>
              </a:spcAft>
              <a:buNone/>
            </a:pPr>
            <a:endParaRPr sz="2800" dirty="0">
              <a:solidFill>
                <a:srgbClr val="544F52"/>
              </a:solidFill>
              <a:latin typeface="Lato Light"/>
              <a:ea typeface="Lato Light"/>
              <a:cs typeface="Lato Light"/>
              <a:sym typeface="Lato Light"/>
            </a:endParaRPr>
          </a:p>
        </p:txBody>
      </p:sp>
      <p:pic>
        <p:nvPicPr>
          <p:cNvPr id="4" name="Imagen 3">
            <a:extLst>
              <a:ext uri="{FF2B5EF4-FFF2-40B4-BE49-F238E27FC236}">
                <a16:creationId xmlns:a16="http://schemas.microsoft.com/office/drawing/2014/main" id="{0AFC0EC7-5B06-4710-90E9-7107D3F53705}"/>
              </a:ext>
            </a:extLst>
          </p:cNvPr>
          <p:cNvPicPr>
            <a:picLocks noChangeAspect="1"/>
          </p:cNvPicPr>
          <p:nvPr/>
        </p:nvPicPr>
        <p:blipFill>
          <a:blip r:embed="rId6"/>
          <a:stretch>
            <a:fillRect/>
          </a:stretch>
        </p:blipFill>
        <p:spPr>
          <a:xfrm>
            <a:off x="2557294" y="3690811"/>
            <a:ext cx="3490152" cy="669202"/>
          </a:xfrm>
          <a:prstGeom prst="rect">
            <a:avLst/>
          </a:prstGeom>
        </p:spPr>
      </p:pic>
      <p:sp>
        <p:nvSpPr>
          <p:cNvPr id="5" name="Flecha: curvada hacia la izquierda 4">
            <a:hlinkClick r:id="rId7" action="ppaction://hlinksldjump"/>
            <a:extLst>
              <a:ext uri="{FF2B5EF4-FFF2-40B4-BE49-F238E27FC236}">
                <a16:creationId xmlns:a16="http://schemas.microsoft.com/office/drawing/2014/main" id="{34456B57-522F-4211-A1C1-CF2C8F3329F3}"/>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Tree>
    <p:extLst>
      <p:ext uri="{BB962C8B-B14F-4D97-AF65-F5344CB8AC3E}">
        <p14:creationId xmlns:p14="http://schemas.microsoft.com/office/powerpoint/2010/main" val="3920771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lvl="0">
              <a:lnSpc>
                <a:spcPct val="115000"/>
              </a:lnSpc>
            </a:pPr>
            <a:r>
              <a:rPr lang="es-CL" sz="1800" b="1" dirty="0">
                <a:solidFill>
                  <a:srgbClr val="544F52"/>
                </a:solidFill>
                <a:latin typeface="Lato Light" panose="020B0604020202020204" charset="0"/>
                <a:sym typeface="Lato Light"/>
              </a:rPr>
              <a:t>Errores Evaluación Económica RS Arauco - Curanilahue</a:t>
            </a:r>
          </a:p>
          <a:p>
            <a:pPr marL="0" lvl="0" indent="215900" algn="l" rtl="0">
              <a:lnSpc>
                <a:spcPct val="115000"/>
              </a:lnSpc>
              <a:spcBef>
                <a:spcPts val="0"/>
              </a:spcBef>
              <a:spcAft>
                <a:spcPts val="0"/>
              </a:spcAft>
              <a:buNone/>
            </a:pPr>
            <a:endParaRPr sz="2800"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dirty="0">
              <a:solidFill>
                <a:schemeClr val="dk1"/>
              </a:solidFill>
              <a:latin typeface="Lato Light"/>
              <a:ea typeface="Lato Light"/>
              <a:cs typeface="Lato Light"/>
              <a:sym typeface="Lato Light"/>
            </a:endParaRPr>
          </a:p>
          <a:p>
            <a:pPr marL="0" lvl="0" indent="0" algn="l" rtl="0">
              <a:spcBef>
                <a:spcPts val="0"/>
              </a:spcBef>
              <a:spcAft>
                <a:spcPts val="0"/>
              </a:spcAft>
              <a:buNone/>
            </a:pPr>
            <a:endParaRPr sz="2800"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5" name="Flecha: curvada hacia la izquierda 4">
            <a:hlinkClick r:id="rId5" action="ppaction://hlinksldjump"/>
            <a:extLst>
              <a:ext uri="{FF2B5EF4-FFF2-40B4-BE49-F238E27FC236}">
                <a16:creationId xmlns:a16="http://schemas.microsoft.com/office/drawing/2014/main" id="{34456B57-522F-4211-A1C1-CF2C8F3329F3}"/>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3" name="Rectángulo 2">
            <a:extLst>
              <a:ext uri="{FF2B5EF4-FFF2-40B4-BE49-F238E27FC236}">
                <a16:creationId xmlns:a16="http://schemas.microsoft.com/office/drawing/2014/main" id="{CD97702F-FC50-4A07-826A-886D4A852196}"/>
              </a:ext>
            </a:extLst>
          </p:cNvPr>
          <p:cNvSpPr/>
          <p:nvPr/>
        </p:nvSpPr>
        <p:spPr>
          <a:xfrm>
            <a:off x="164122" y="1152008"/>
            <a:ext cx="8745415" cy="3539430"/>
          </a:xfrm>
          <a:prstGeom prst="rect">
            <a:avLst/>
          </a:prstGeom>
        </p:spPr>
        <p:txBody>
          <a:bodyPr wrap="square">
            <a:spAutoFit/>
          </a:bodyPr>
          <a:lstStyle/>
          <a:p>
            <a:pPr marL="342900" lvl="0" indent="-342900" algn="just">
              <a:buFont typeface="+mj-lt"/>
              <a:buAutoNum type="arabicPeriod"/>
            </a:pPr>
            <a:r>
              <a:rPr lang="es-CL" dirty="0">
                <a:solidFill>
                  <a:srgbClr val="544F52"/>
                </a:solidFill>
                <a:latin typeface="Lato Light" panose="020B0604020202020204" charset="0"/>
              </a:rPr>
              <a:t>No se actualiza el modelo de evaluación económica a pesar de un desfase de 8 años.</a:t>
            </a:r>
          </a:p>
          <a:p>
            <a:pPr marL="342900" lvl="0" indent="-342900" algn="just">
              <a:buFont typeface="+mj-lt"/>
              <a:buAutoNum type="arabicPeriod"/>
            </a:pPr>
            <a:r>
              <a:rPr lang="es-CL" dirty="0">
                <a:solidFill>
                  <a:srgbClr val="544F52"/>
                </a:solidFill>
                <a:latin typeface="Lato Light" panose="020B0604020202020204" charset="0"/>
              </a:rPr>
              <a:t>Se consideran todos los materiales, maquinarias y equipos como nacionales (no transables), por lo que no se aplica el precio social de la divisa ni se corrige por impuestos arancelarios e impuestos específicos (de existir éstos). </a:t>
            </a:r>
          </a:p>
          <a:p>
            <a:pPr marL="342900" lvl="0" indent="-342900" algn="just">
              <a:buFont typeface="+mj-lt"/>
              <a:buAutoNum type="arabicPeriod"/>
            </a:pPr>
            <a:r>
              <a:rPr lang="es-CL" dirty="0">
                <a:solidFill>
                  <a:srgbClr val="544F52"/>
                </a:solidFill>
                <a:latin typeface="Lato Light" panose="020B0604020202020204" charset="0"/>
              </a:rPr>
              <a:t>En los costos de operación no se utilizan precios sociales de neumáticos, combustibles, lubricantes, mantenciones, etc.</a:t>
            </a:r>
          </a:p>
          <a:p>
            <a:pPr marL="342900" lvl="0" indent="-342900" algn="just">
              <a:buFont typeface="+mj-lt"/>
              <a:buAutoNum type="arabicPeriod"/>
            </a:pPr>
            <a:r>
              <a:rPr lang="es-CL" dirty="0">
                <a:solidFill>
                  <a:srgbClr val="544F52"/>
                </a:solidFill>
                <a:latin typeface="Lato Light" panose="020B0604020202020204" charset="0"/>
              </a:rPr>
              <a:t>La Mano de Obra (Calificada, Semicalificada y No Calificada) se corrige sobre su valor líquido, debiendo ser corregida sobre su valor bruto.</a:t>
            </a:r>
          </a:p>
          <a:p>
            <a:pPr marL="342900" lvl="0" indent="-342900" algn="just">
              <a:buFont typeface="+mj-lt"/>
              <a:buAutoNum type="arabicPeriod"/>
            </a:pPr>
            <a:r>
              <a:rPr lang="es-CL" dirty="0">
                <a:solidFill>
                  <a:srgbClr val="544F52"/>
                </a:solidFill>
                <a:latin typeface="Lato Light" panose="020B0604020202020204" charset="0"/>
              </a:rPr>
              <a:t>El monto del ítem inversión en terrenos no se considera como un costo relevante y no es incluido en la evaluación socioeconómica de la iniciativa.</a:t>
            </a:r>
          </a:p>
          <a:p>
            <a:pPr marL="342900" lvl="0" indent="-342900" algn="just">
              <a:buFont typeface="+mj-lt"/>
              <a:buAutoNum type="arabicPeriod"/>
            </a:pPr>
            <a:r>
              <a:rPr lang="es-CL" dirty="0">
                <a:solidFill>
                  <a:srgbClr val="544F52"/>
                </a:solidFill>
                <a:latin typeface="Lato Light" panose="020B0604020202020204" charset="0"/>
              </a:rPr>
              <a:t>No se considera valor residual del proyecto.</a:t>
            </a:r>
          </a:p>
          <a:p>
            <a:pPr marL="342900" indent="-342900" algn="just">
              <a:buFont typeface="+mj-lt"/>
              <a:buAutoNum type="arabicPeriod"/>
            </a:pPr>
            <a:r>
              <a:rPr lang="es-CL" dirty="0">
                <a:solidFill>
                  <a:srgbClr val="544F52"/>
                </a:solidFill>
                <a:latin typeface="Lato Light" panose="020B0604020202020204" charset="0"/>
              </a:rPr>
              <a:t>No se modela un plan de mantención (preventiva y correctiva) para equipos, vehículos, maquinarias y otros. Se estima sólo como un porcentaje del monto total de Inversión, procedimiento aceptable para evaluación a nivel de perfil.</a:t>
            </a:r>
          </a:p>
          <a:p>
            <a:pPr marL="342900" indent="-342900" algn="just">
              <a:buFont typeface="+mj-lt"/>
              <a:buAutoNum type="arabicPeriod"/>
            </a:pPr>
            <a:r>
              <a:rPr lang="es-CL" dirty="0">
                <a:solidFill>
                  <a:srgbClr val="544F52"/>
                </a:solidFill>
                <a:latin typeface="Lato Light" panose="020B0604020202020204" charset="0"/>
              </a:rPr>
              <a:t>No se modelan reinversiones requeridas durante el horizonte de evaluación, se estiman como un porcentaje de la inversión inicial.</a:t>
            </a:r>
          </a:p>
        </p:txBody>
      </p:sp>
    </p:spTree>
    <p:extLst>
      <p:ext uri="{BB962C8B-B14F-4D97-AF65-F5344CB8AC3E}">
        <p14:creationId xmlns:p14="http://schemas.microsoft.com/office/powerpoint/2010/main" val="11509306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lvl="0">
              <a:lnSpc>
                <a:spcPct val="115000"/>
              </a:lnSpc>
            </a:pPr>
            <a:r>
              <a:rPr lang="es-CL" sz="1800" b="1" dirty="0">
                <a:solidFill>
                  <a:srgbClr val="544F52"/>
                </a:solidFill>
                <a:latin typeface="Lato Light" panose="020B0604020202020204" charset="0"/>
                <a:sym typeface="Lato Light"/>
              </a:rPr>
              <a:t>Errores Evaluación Económica RS  de Caldera</a:t>
            </a:r>
          </a:p>
          <a:p>
            <a:pPr marL="0" lvl="0" indent="215900" algn="l" rtl="0">
              <a:lnSpc>
                <a:spcPct val="115000"/>
              </a:lnSpc>
              <a:spcBef>
                <a:spcPts val="0"/>
              </a:spcBef>
              <a:spcAft>
                <a:spcPts val="0"/>
              </a:spcAft>
              <a:buNone/>
            </a:pPr>
            <a:endParaRPr sz="2800"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dirty="0">
              <a:solidFill>
                <a:schemeClr val="dk1"/>
              </a:solidFill>
              <a:latin typeface="Lato Light"/>
              <a:ea typeface="Lato Light"/>
              <a:cs typeface="Lato Light"/>
              <a:sym typeface="Lato Light"/>
            </a:endParaRPr>
          </a:p>
          <a:p>
            <a:pPr marL="0" lvl="0" indent="0" algn="l" rtl="0">
              <a:spcBef>
                <a:spcPts val="0"/>
              </a:spcBef>
              <a:spcAft>
                <a:spcPts val="0"/>
              </a:spcAft>
              <a:buNone/>
            </a:pPr>
            <a:endParaRPr sz="2800"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5" name="Flecha: curvada hacia la izquierda 4">
            <a:hlinkClick r:id="rId5" action="ppaction://hlinksldjump"/>
            <a:extLst>
              <a:ext uri="{FF2B5EF4-FFF2-40B4-BE49-F238E27FC236}">
                <a16:creationId xmlns:a16="http://schemas.microsoft.com/office/drawing/2014/main" id="{34456B57-522F-4211-A1C1-CF2C8F3329F3}"/>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9" name="Rectángulo 8">
            <a:extLst>
              <a:ext uri="{FF2B5EF4-FFF2-40B4-BE49-F238E27FC236}">
                <a16:creationId xmlns:a16="http://schemas.microsoft.com/office/drawing/2014/main" id="{A9819AB6-6AC5-41DD-9952-8240FD94FEC1}"/>
              </a:ext>
            </a:extLst>
          </p:cNvPr>
          <p:cNvSpPr/>
          <p:nvPr/>
        </p:nvSpPr>
        <p:spPr>
          <a:xfrm>
            <a:off x="164122" y="1152008"/>
            <a:ext cx="8745415" cy="3323987"/>
          </a:xfrm>
          <a:prstGeom prst="rect">
            <a:avLst/>
          </a:prstGeom>
        </p:spPr>
        <p:txBody>
          <a:bodyPr wrap="square">
            <a:spAutoFit/>
          </a:bodyPr>
          <a:lstStyle/>
          <a:p>
            <a:pPr marL="342900" lvl="0" indent="-342900" algn="just">
              <a:buFont typeface="+mj-lt"/>
              <a:buAutoNum type="arabicPeriod"/>
            </a:pPr>
            <a:r>
              <a:rPr lang="es-MX" dirty="0">
                <a:solidFill>
                  <a:srgbClr val="544F52"/>
                </a:solidFill>
                <a:latin typeface="Lato Light" panose="020B0604020202020204" charset="0"/>
              </a:rPr>
              <a:t>La corrección a Precios Sociales viene con errores conceptuales:</a:t>
            </a:r>
          </a:p>
          <a:p>
            <a:pPr marL="342900" lvl="0" indent="-342900" algn="just">
              <a:buFont typeface="+mj-lt"/>
              <a:buAutoNum type="alphaLcParenR"/>
            </a:pPr>
            <a:r>
              <a:rPr lang="es-MX" dirty="0">
                <a:solidFill>
                  <a:srgbClr val="544F52"/>
                </a:solidFill>
                <a:latin typeface="Lato Light" panose="020B0604020202020204" charset="0"/>
              </a:rPr>
              <a:t>En operación se consideran todos los materiales e insumos como nacionales (no transables), por lo que no se aplica el precio social de la divisa ni se corrige por impuestos arancelarios. </a:t>
            </a:r>
          </a:p>
          <a:p>
            <a:pPr marL="342900" lvl="0" indent="-342900" algn="just">
              <a:buFont typeface="+mj-lt"/>
              <a:buAutoNum type="alphaLcParenR"/>
            </a:pPr>
            <a:r>
              <a:rPr lang="es-MX" dirty="0">
                <a:solidFill>
                  <a:srgbClr val="544F52"/>
                </a:solidFill>
                <a:latin typeface="Lato Light" panose="020B0604020202020204" charset="0"/>
              </a:rPr>
              <a:t>En inversión el combustible si bien se corrige por el precio social del diesel, el valor privado utilizado de $785 por litro excede el valor promedio para Caldera de $536,6 + IVA. Aparentemente, consideran el precio de la bencina con IVA incluido.</a:t>
            </a:r>
          </a:p>
          <a:p>
            <a:pPr marL="342900" lvl="0" indent="-342900" algn="just">
              <a:buFont typeface="+mj-lt"/>
              <a:buAutoNum type="alphaLcParenR"/>
            </a:pPr>
            <a:r>
              <a:rPr lang="es-MX" dirty="0">
                <a:solidFill>
                  <a:srgbClr val="544F52"/>
                </a:solidFill>
                <a:latin typeface="Lato Light" panose="020B0604020202020204" charset="0"/>
              </a:rPr>
              <a:t>En inversión, los bienes importables se corrigen sólo por el precio social de la divisa, pero no se considera el arancel efectivo de importación.</a:t>
            </a:r>
          </a:p>
          <a:p>
            <a:pPr marL="342900" indent="-342900" algn="just">
              <a:buFont typeface="+mj-lt"/>
              <a:buAutoNum type="arabicPeriod" startAt="2"/>
            </a:pPr>
            <a:r>
              <a:rPr lang="es-CL" dirty="0">
                <a:solidFill>
                  <a:srgbClr val="544F52"/>
                </a:solidFill>
                <a:latin typeface="Lato Light" panose="020B0604020202020204" charset="0"/>
              </a:rPr>
              <a:t>No se considera el valor residual de las inversiones. </a:t>
            </a:r>
          </a:p>
          <a:p>
            <a:pPr marL="342900" indent="-342900" algn="just">
              <a:buFont typeface="+mj-lt"/>
              <a:buAutoNum type="arabicPeriod" startAt="2"/>
            </a:pPr>
            <a:r>
              <a:rPr lang="es-CL" dirty="0">
                <a:solidFill>
                  <a:srgbClr val="544F52"/>
                </a:solidFill>
                <a:latin typeface="Lato Light" panose="020B0604020202020204" charset="0"/>
              </a:rPr>
              <a:t>Las remuneraciones se escalan a una tasa anual del 3% (incremento real) lo que es razonable pues da cuenta del hecho que los salarios suben en términos reales, aunque no se justifica la elección de un 3%, valor alto respecto del índice de remuneraciones reales del INE. </a:t>
            </a:r>
          </a:p>
          <a:p>
            <a:pPr marL="342900" indent="-342900" algn="just">
              <a:buFont typeface="+mj-lt"/>
              <a:buAutoNum type="arabicPeriod" startAt="2"/>
            </a:pPr>
            <a:r>
              <a:rPr lang="es-CL" dirty="0">
                <a:solidFill>
                  <a:srgbClr val="544F52"/>
                </a:solidFill>
                <a:latin typeface="Lato Light" panose="020B0604020202020204" charset="0"/>
              </a:rPr>
              <a:t>Se escalan a una tasa de 3% anual los ítems “insumos”, “monitoreo ambiental” y “equipo e instrumental”, lo que no se justifica y contradice las normas habituales de la evaluación de proyectos.</a:t>
            </a:r>
          </a:p>
          <a:p>
            <a:pPr marL="342900" lvl="0" indent="-342900" algn="just">
              <a:buFont typeface="+mj-lt"/>
              <a:buAutoNum type="arabicPeriod" startAt="2"/>
            </a:pPr>
            <a:endParaRPr lang="es-MX" dirty="0">
              <a:solidFill>
                <a:srgbClr val="544F52"/>
              </a:solidFill>
              <a:latin typeface="Lato Light" panose="020B0604020202020204" charset="0"/>
            </a:endParaRPr>
          </a:p>
        </p:txBody>
      </p:sp>
    </p:spTree>
    <p:extLst>
      <p:ext uri="{BB962C8B-B14F-4D97-AF65-F5344CB8AC3E}">
        <p14:creationId xmlns:p14="http://schemas.microsoft.com/office/powerpoint/2010/main" val="35719109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lvl="0">
              <a:lnSpc>
                <a:spcPct val="115000"/>
              </a:lnSpc>
            </a:pPr>
            <a:r>
              <a:rPr lang="es-CL" sz="1800" b="1" dirty="0">
                <a:solidFill>
                  <a:srgbClr val="544F52"/>
                </a:solidFill>
                <a:latin typeface="Lato Light" panose="020B0604020202020204" charset="0"/>
                <a:sym typeface="Lato Light"/>
              </a:rPr>
              <a:t>Errores Evaluación Económica RS  Provincia del Huasco</a:t>
            </a:r>
          </a:p>
          <a:p>
            <a:pPr marL="0" lvl="0" indent="215900" algn="l" rtl="0">
              <a:lnSpc>
                <a:spcPct val="115000"/>
              </a:lnSpc>
              <a:spcBef>
                <a:spcPts val="0"/>
              </a:spcBef>
              <a:spcAft>
                <a:spcPts val="0"/>
              </a:spcAft>
              <a:buNone/>
            </a:pPr>
            <a:endParaRPr sz="2800"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dirty="0">
              <a:solidFill>
                <a:schemeClr val="dk1"/>
              </a:solidFill>
              <a:latin typeface="Lato Light"/>
              <a:ea typeface="Lato Light"/>
              <a:cs typeface="Lato Light"/>
              <a:sym typeface="Lato Light"/>
            </a:endParaRPr>
          </a:p>
          <a:p>
            <a:pPr marL="0" lvl="0" indent="0" algn="l" rtl="0">
              <a:spcBef>
                <a:spcPts val="0"/>
              </a:spcBef>
              <a:spcAft>
                <a:spcPts val="0"/>
              </a:spcAft>
              <a:buNone/>
            </a:pPr>
            <a:endParaRPr sz="2800"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5" name="Flecha: curvada hacia la izquierda 4">
            <a:hlinkClick r:id="rId5" action="ppaction://hlinksldjump"/>
            <a:extLst>
              <a:ext uri="{FF2B5EF4-FFF2-40B4-BE49-F238E27FC236}">
                <a16:creationId xmlns:a16="http://schemas.microsoft.com/office/drawing/2014/main" id="{34456B57-522F-4211-A1C1-CF2C8F3329F3}"/>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9" name="Rectángulo 8">
            <a:extLst>
              <a:ext uri="{FF2B5EF4-FFF2-40B4-BE49-F238E27FC236}">
                <a16:creationId xmlns:a16="http://schemas.microsoft.com/office/drawing/2014/main" id="{A9819AB6-6AC5-41DD-9952-8240FD94FEC1}"/>
              </a:ext>
            </a:extLst>
          </p:cNvPr>
          <p:cNvSpPr/>
          <p:nvPr/>
        </p:nvSpPr>
        <p:spPr>
          <a:xfrm>
            <a:off x="164122" y="1152008"/>
            <a:ext cx="8745415" cy="3323987"/>
          </a:xfrm>
          <a:prstGeom prst="rect">
            <a:avLst/>
          </a:prstGeom>
        </p:spPr>
        <p:txBody>
          <a:bodyPr wrap="square">
            <a:spAutoFit/>
          </a:bodyPr>
          <a:lstStyle/>
          <a:p>
            <a:pPr marL="342900" lvl="0" indent="-342900" algn="just">
              <a:buFont typeface="+mj-lt"/>
              <a:buAutoNum type="arabicPeriod"/>
            </a:pPr>
            <a:r>
              <a:rPr lang="es-MX" dirty="0">
                <a:solidFill>
                  <a:srgbClr val="544F52"/>
                </a:solidFill>
                <a:latin typeface="Lato Light" panose="020B0604020202020204" charset="0"/>
              </a:rPr>
              <a:t>La corrección a Precios Sociales viene con errores conceptuales:</a:t>
            </a:r>
          </a:p>
          <a:p>
            <a:pPr marL="342900" lvl="0" indent="-342900" algn="just">
              <a:buFont typeface="+mj-lt"/>
              <a:buAutoNum type="alphaLcPeriod"/>
            </a:pPr>
            <a:r>
              <a:rPr lang="es-MX" dirty="0">
                <a:solidFill>
                  <a:srgbClr val="544F52"/>
                </a:solidFill>
                <a:latin typeface="Lato Light" panose="020B0604020202020204" charset="0"/>
              </a:rPr>
              <a:t>Se consideran todos los materiales, maquinarias y equipos como nacionales (no transables), por lo que no se aplica el precio social de la divisa. ni se corrige por impuestos arancelarios e impuestos específicos de existir éstos.</a:t>
            </a:r>
          </a:p>
          <a:p>
            <a:pPr marL="342900" lvl="0" indent="-342900" algn="just">
              <a:buFont typeface="+mj-lt"/>
              <a:buAutoNum type="alphaLcPeriod"/>
            </a:pPr>
            <a:r>
              <a:rPr lang="es-MX" dirty="0">
                <a:solidFill>
                  <a:srgbClr val="544F52"/>
                </a:solidFill>
                <a:latin typeface="Lato Light" panose="020B0604020202020204" charset="0"/>
              </a:rPr>
              <a:t>En los costos de operación no se utilizan precios sociales del año 2010 en lo relativo a neumáticos, combustibles, lubricantes, mantenciones, etc.</a:t>
            </a:r>
          </a:p>
          <a:p>
            <a:pPr marL="342900" lvl="0" indent="-342900" algn="just">
              <a:buFont typeface="+mj-lt"/>
              <a:buAutoNum type="arabicPeriod" startAt="2"/>
            </a:pPr>
            <a:r>
              <a:rPr lang="es-MX" dirty="0">
                <a:solidFill>
                  <a:srgbClr val="544F52"/>
                </a:solidFill>
                <a:latin typeface="Lato Light" panose="020B0604020202020204" charset="0"/>
              </a:rPr>
              <a:t>No se considera el valor del terreno dentro de la evaluación.</a:t>
            </a:r>
          </a:p>
          <a:p>
            <a:pPr marL="342900" lvl="0" indent="-342900" algn="just">
              <a:buFont typeface="+mj-lt"/>
              <a:buAutoNum type="arabicPeriod" startAt="2"/>
            </a:pPr>
            <a:r>
              <a:rPr lang="es-MX" dirty="0">
                <a:solidFill>
                  <a:srgbClr val="544F52"/>
                </a:solidFill>
                <a:latin typeface="Lato Light" panose="020B0604020202020204" charset="0"/>
              </a:rPr>
              <a:t>No se considera inversión en maquinarias y vehículos.</a:t>
            </a:r>
          </a:p>
          <a:p>
            <a:pPr marL="342900" lvl="0" indent="-342900" algn="just">
              <a:buFont typeface="+mj-lt"/>
              <a:buAutoNum type="arabicPeriod" startAt="2"/>
            </a:pPr>
            <a:r>
              <a:rPr lang="es-MX" dirty="0">
                <a:solidFill>
                  <a:srgbClr val="544F52"/>
                </a:solidFill>
                <a:latin typeface="Lato Light" panose="020B0604020202020204" charset="0"/>
              </a:rPr>
              <a:t>Se considera en la evaluación ex – ante privada un precio de diesel de $600 que incluye IVA. Según CNE el precio con IVA del diesel para la Región de Atacama es de $510,4 (diciembre 2010).</a:t>
            </a:r>
          </a:p>
          <a:p>
            <a:pPr marL="342900" lvl="0" indent="-342900" algn="just">
              <a:buFont typeface="+mj-lt"/>
              <a:buAutoNum type="arabicPeriod" startAt="2"/>
            </a:pPr>
            <a:r>
              <a:rPr lang="es-MX" dirty="0">
                <a:solidFill>
                  <a:srgbClr val="544F52"/>
                </a:solidFill>
                <a:latin typeface="Lato Light" panose="020B0604020202020204" charset="0"/>
              </a:rPr>
              <a:t>Se consideran costos de operación totales constantes en el tiempo; sin embargo, el tonelaje anual a disponer aumenta anualmente, llegando a una diferencia de un 19% aproximadamente entre el año 1 y el año 20.</a:t>
            </a:r>
          </a:p>
          <a:p>
            <a:pPr marL="342900" lvl="0" indent="-342900" algn="just">
              <a:buFont typeface="+mj-lt"/>
              <a:buAutoNum type="arabicPeriod" startAt="2"/>
            </a:pPr>
            <a:r>
              <a:rPr lang="es-MX" dirty="0">
                <a:solidFill>
                  <a:srgbClr val="544F52"/>
                </a:solidFill>
                <a:latin typeface="Lato Light" panose="020B0604020202020204" charset="0"/>
              </a:rPr>
              <a:t>No se considera valor residual de las inversiones y reinversiones del proyecto.</a:t>
            </a:r>
          </a:p>
          <a:p>
            <a:pPr marL="342900" lvl="0" indent="-342900" algn="just">
              <a:buFont typeface="+mj-lt"/>
              <a:buAutoNum type="arabicPeriod" startAt="2"/>
            </a:pPr>
            <a:endParaRPr lang="es-MX" dirty="0">
              <a:solidFill>
                <a:srgbClr val="544F52"/>
              </a:solidFill>
              <a:latin typeface="Lato Light" panose="020B0604020202020204" charset="0"/>
            </a:endParaRPr>
          </a:p>
        </p:txBody>
      </p:sp>
    </p:spTree>
    <p:extLst>
      <p:ext uri="{BB962C8B-B14F-4D97-AF65-F5344CB8AC3E}">
        <p14:creationId xmlns:p14="http://schemas.microsoft.com/office/powerpoint/2010/main" val="35716827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Plazo Ejecución RS Arauco - Curanilahue</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pic>
        <p:nvPicPr>
          <p:cNvPr id="2050" name="Picture 2">
            <a:extLst>
              <a:ext uri="{FF2B5EF4-FFF2-40B4-BE49-F238E27FC236}">
                <a16:creationId xmlns:a16="http://schemas.microsoft.com/office/drawing/2014/main" id="{BA2E1E15-9A7A-4F03-B5DF-25F39649C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816" y="1863233"/>
            <a:ext cx="6615436" cy="87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lecha: curvada hacia la izquierda 9">
            <a:hlinkClick r:id="rId6"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Tree>
    <p:extLst>
      <p:ext uri="{BB962C8B-B14F-4D97-AF65-F5344CB8AC3E}">
        <p14:creationId xmlns:p14="http://schemas.microsoft.com/office/powerpoint/2010/main" val="15216266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Plazo Ejecución RS de Caldera</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2" name="Imagen 1">
            <a:extLst>
              <a:ext uri="{FF2B5EF4-FFF2-40B4-BE49-F238E27FC236}">
                <a16:creationId xmlns:a16="http://schemas.microsoft.com/office/drawing/2014/main" id="{597912B6-6447-426B-8FDF-DF6491B82A32}"/>
              </a:ext>
            </a:extLst>
          </p:cNvPr>
          <p:cNvPicPr>
            <a:picLocks noChangeAspect="1"/>
          </p:cNvPicPr>
          <p:nvPr/>
        </p:nvPicPr>
        <p:blipFill>
          <a:blip r:embed="rId6"/>
          <a:stretch>
            <a:fillRect/>
          </a:stretch>
        </p:blipFill>
        <p:spPr>
          <a:xfrm>
            <a:off x="1173979" y="1850349"/>
            <a:ext cx="6796041" cy="997328"/>
          </a:xfrm>
          <a:prstGeom prst="rect">
            <a:avLst/>
          </a:prstGeom>
        </p:spPr>
      </p:pic>
    </p:spTree>
    <p:extLst>
      <p:ext uri="{BB962C8B-B14F-4D97-AF65-F5344CB8AC3E}">
        <p14:creationId xmlns:p14="http://schemas.microsoft.com/office/powerpoint/2010/main" val="28974886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Plazo Ejecución RS Provincia del Huasco</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3" name="Imagen 2">
            <a:extLst>
              <a:ext uri="{FF2B5EF4-FFF2-40B4-BE49-F238E27FC236}">
                <a16:creationId xmlns:a16="http://schemas.microsoft.com/office/drawing/2014/main" id="{73EE8753-27AC-44DC-A44F-C07994661892}"/>
              </a:ext>
            </a:extLst>
          </p:cNvPr>
          <p:cNvPicPr>
            <a:picLocks noChangeAspect="1"/>
          </p:cNvPicPr>
          <p:nvPr/>
        </p:nvPicPr>
        <p:blipFill>
          <a:blip r:embed="rId6"/>
          <a:stretch>
            <a:fillRect/>
          </a:stretch>
        </p:blipFill>
        <p:spPr>
          <a:xfrm>
            <a:off x="1580442" y="1872236"/>
            <a:ext cx="5983116" cy="906662"/>
          </a:xfrm>
          <a:prstGeom prst="rect">
            <a:avLst/>
          </a:prstGeom>
        </p:spPr>
      </p:pic>
    </p:spTree>
    <p:extLst>
      <p:ext uri="{BB962C8B-B14F-4D97-AF65-F5344CB8AC3E}">
        <p14:creationId xmlns:p14="http://schemas.microsoft.com/office/powerpoint/2010/main" val="24682842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OOCC RS Arauco – Curanilahue ($ 2013)</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2" name="Imagen 1">
            <a:extLst>
              <a:ext uri="{FF2B5EF4-FFF2-40B4-BE49-F238E27FC236}">
                <a16:creationId xmlns:a16="http://schemas.microsoft.com/office/drawing/2014/main" id="{15321630-DBE0-4383-BE36-B5A4D0D7775E}"/>
              </a:ext>
            </a:extLst>
          </p:cNvPr>
          <p:cNvPicPr>
            <a:picLocks noChangeAspect="1"/>
          </p:cNvPicPr>
          <p:nvPr/>
        </p:nvPicPr>
        <p:blipFill>
          <a:blip r:embed="rId6"/>
          <a:stretch>
            <a:fillRect/>
          </a:stretch>
        </p:blipFill>
        <p:spPr>
          <a:xfrm>
            <a:off x="1198025" y="1862072"/>
            <a:ext cx="6724504" cy="997328"/>
          </a:xfrm>
          <a:prstGeom prst="rect">
            <a:avLst/>
          </a:prstGeom>
        </p:spPr>
      </p:pic>
    </p:spTree>
    <p:extLst>
      <p:ext uri="{BB962C8B-B14F-4D97-AF65-F5344CB8AC3E}">
        <p14:creationId xmlns:p14="http://schemas.microsoft.com/office/powerpoint/2010/main" val="38273085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OOCC RS de Caldera ($ 2014)</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3" name="Imagen 2">
            <a:extLst>
              <a:ext uri="{FF2B5EF4-FFF2-40B4-BE49-F238E27FC236}">
                <a16:creationId xmlns:a16="http://schemas.microsoft.com/office/drawing/2014/main" id="{76486831-B39F-43BE-8B14-41241B2FA6B5}"/>
              </a:ext>
            </a:extLst>
          </p:cNvPr>
          <p:cNvPicPr>
            <a:picLocks noChangeAspect="1"/>
          </p:cNvPicPr>
          <p:nvPr/>
        </p:nvPicPr>
        <p:blipFill>
          <a:blip r:embed="rId6"/>
          <a:stretch>
            <a:fillRect/>
          </a:stretch>
        </p:blipFill>
        <p:spPr>
          <a:xfrm>
            <a:off x="1444071" y="1860513"/>
            <a:ext cx="6232412" cy="906662"/>
          </a:xfrm>
          <a:prstGeom prst="rect">
            <a:avLst/>
          </a:prstGeom>
        </p:spPr>
      </p:pic>
    </p:spTree>
    <p:extLst>
      <p:ext uri="{BB962C8B-B14F-4D97-AF65-F5344CB8AC3E}">
        <p14:creationId xmlns:p14="http://schemas.microsoft.com/office/powerpoint/2010/main" val="333538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080075" y="1114325"/>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rPr>
              <a:t>Evaluación Ex - post de Rellenos Sanitarios</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pic>
        <p:nvPicPr>
          <p:cNvPr id="11" name="Google Shape;85;p16">
            <a:extLst>
              <a:ext uri="{FF2B5EF4-FFF2-40B4-BE49-F238E27FC236}">
                <a16:creationId xmlns:a16="http://schemas.microsoft.com/office/drawing/2014/main" id="{C539A132-4912-4B4A-825D-4C746D7F047A}"/>
              </a:ext>
            </a:extLst>
          </p:cNvPr>
          <p:cNvPicPr preferRelativeResize="0"/>
          <p:nvPr/>
        </p:nvPicPr>
        <p:blipFill rotWithShape="1">
          <a:blip r:embed="rId4">
            <a:alphaModFix amt="35000"/>
          </a:blip>
          <a:srcRect l="21309"/>
          <a:stretch/>
        </p:blipFill>
        <p:spPr>
          <a:xfrm flipH="1">
            <a:off x="5400881" y="1235920"/>
            <a:ext cx="3743119" cy="3907580"/>
          </a:xfrm>
          <a:prstGeom prst="rect">
            <a:avLst/>
          </a:prstGeom>
          <a:noFill/>
          <a:ln>
            <a:noFill/>
          </a:ln>
        </p:spPr>
      </p:pic>
    </p:spTree>
    <p:extLst>
      <p:ext uri="{BB962C8B-B14F-4D97-AF65-F5344CB8AC3E}">
        <p14:creationId xmlns:p14="http://schemas.microsoft.com/office/powerpoint/2010/main" val="1014996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OOCC RS Provincia del Huasco ($ 2012)</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2" name="Imagen 1">
            <a:extLst>
              <a:ext uri="{FF2B5EF4-FFF2-40B4-BE49-F238E27FC236}">
                <a16:creationId xmlns:a16="http://schemas.microsoft.com/office/drawing/2014/main" id="{249DABED-69F2-46F0-BE53-ABD915A45C86}"/>
              </a:ext>
            </a:extLst>
          </p:cNvPr>
          <p:cNvPicPr>
            <a:picLocks noChangeAspect="1"/>
          </p:cNvPicPr>
          <p:nvPr/>
        </p:nvPicPr>
        <p:blipFill>
          <a:blip r:embed="rId6"/>
          <a:stretch>
            <a:fillRect/>
          </a:stretch>
        </p:blipFill>
        <p:spPr>
          <a:xfrm>
            <a:off x="1320306" y="1848790"/>
            <a:ext cx="6503388" cy="906662"/>
          </a:xfrm>
          <a:prstGeom prst="rect">
            <a:avLst/>
          </a:prstGeom>
        </p:spPr>
      </p:pic>
    </p:spTree>
    <p:extLst>
      <p:ext uri="{BB962C8B-B14F-4D97-AF65-F5344CB8AC3E}">
        <p14:creationId xmlns:p14="http://schemas.microsoft.com/office/powerpoint/2010/main" val="35830040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Efecto Precio y Cantidad ($ 2013)</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3" name="Imagen 2">
            <a:extLst>
              <a:ext uri="{FF2B5EF4-FFF2-40B4-BE49-F238E27FC236}">
                <a16:creationId xmlns:a16="http://schemas.microsoft.com/office/drawing/2014/main" id="{DC1A5476-E0F9-466C-B9BE-62A9506D493A}"/>
              </a:ext>
            </a:extLst>
          </p:cNvPr>
          <p:cNvPicPr>
            <a:picLocks noChangeAspect="1"/>
          </p:cNvPicPr>
          <p:nvPr/>
        </p:nvPicPr>
        <p:blipFill>
          <a:blip r:embed="rId6"/>
          <a:stretch>
            <a:fillRect/>
          </a:stretch>
        </p:blipFill>
        <p:spPr>
          <a:xfrm>
            <a:off x="1137043" y="1475812"/>
            <a:ext cx="6752684" cy="2590459"/>
          </a:xfrm>
          <a:prstGeom prst="rect">
            <a:avLst/>
          </a:prstGeom>
        </p:spPr>
      </p:pic>
    </p:spTree>
    <p:extLst>
      <p:ext uri="{BB962C8B-B14F-4D97-AF65-F5344CB8AC3E}">
        <p14:creationId xmlns:p14="http://schemas.microsoft.com/office/powerpoint/2010/main" val="12341095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Efecto Precio y Cantidad ($ 2014)</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2" name="Imagen 1">
            <a:extLst>
              <a:ext uri="{FF2B5EF4-FFF2-40B4-BE49-F238E27FC236}">
                <a16:creationId xmlns:a16="http://schemas.microsoft.com/office/drawing/2014/main" id="{960EB2BD-5420-40E8-A9F3-F966670A99F9}"/>
              </a:ext>
            </a:extLst>
          </p:cNvPr>
          <p:cNvPicPr>
            <a:picLocks noChangeAspect="1"/>
          </p:cNvPicPr>
          <p:nvPr/>
        </p:nvPicPr>
        <p:blipFill>
          <a:blip r:embed="rId6"/>
          <a:stretch>
            <a:fillRect/>
          </a:stretch>
        </p:blipFill>
        <p:spPr>
          <a:xfrm>
            <a:off x="1155068" y="1527560"/>
            <a:ext cx="6763524" cy="2158716"/>
          </a:xfrm>
          <a:prstGeom prst="rect">
            <a:avLst/>
          </a:prstGeom>
        </p:spPr>
      </p:pic>
    </p:spTree>
    <p:extLst>
      <p:ext uri="{BB962C8B-B14F-4D97-AF65-F5344CB8AC3E}">
        <p14:creationId xmlns:p14="http://schemas.microsoft.com/office/powerpoint/2010/main" val="22031978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Efecto Precio y Cantidad ($ 2012)</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3" name="Imagen 2">
            <a:extLst>
              <a:ext uri="{FF2B5EF4-FFF2-40B4-BE49-F238E27FC236}">
                <a16:creationId xmlns:a16="http://schemas.microsoft.com/office/drawing/2014/main" id="{99207FD4-8223-46A8-89DC-C23083038870}"/>
              </a:ext>
            </a:extLst>
          </p:cNvPr>
          <p:cNvPicPr>
            <a:picLocks noChangeAspect="1"/>
          </p:cNvPicPr>
          <p:nvPr/>
        </p:nvPicPr>
        <p:blipFill>
          <a:blip r:embed="rId6"/>
          <a:stretch>
            <a:fillRect/>
          </a:stretch>
        </p:blipFill>
        <p:spPr>
          <a:xfrm>
            <a:off x="1354794" y="1460785"/>
            <a:ext cx="6434413" cy="2315713"/>
          </a:xfrm>
          <a:prstGeom prst="rect">
            <a:avLst/>
          </a:prstGeom>
        </p:spPr>
      </p:pic>
    </p:spTree>
    <p:extLst>
      <p:ext uri="{BB962C8B-B14F-4D97-AF65-F5344CB8AC3E}">
        <p14:creationId xmlns:p14="http://schemas.microsoft.com/office/powerpoint/2010/main" val="21920135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Maquinarias ($ 2013)</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3" name="Imagen 2">
            <a:extLst>
              <a:ext uri="{FF2B5EF4-FFF2-40B4-BE49-F238E27FC236}">
                <a16:creationId xmlns:a16="http://schemas.microsoft.com/office/drawing/2014/main" id="{91F300C1-A600-47DB-9191-F7E0F25C5BA3}"/>
              </a:ext>
            </a:extLst>
          </p:cNvPr>
          <p:cNvPicPr>
            <a:picLocks noChangeAspect="1"/>
          </p:cNvPicPr>
          <p:nvPr/>
        </p:nvPicPr>
        <p:blipFill>
          <a:blip r:embed="rId6"/>
          <a:stretch>
            <a:fillRect/>
          </a:stretch>
        </p:blipFill>
        <p:spPr>
          <a:xfrm>
            <a:off x="1480239" y="1631779"/>
            <a:ext cx="6113185" cy="1856495"/>
          </a:xfrm>
          <a:prstGeom prst="rect">
            <a:avLst/>
          </a:prstGeom>
        </p:spPr>
      </p:pic>
    </p:spTree>
    <p:extLst>
      <p:ext uri="{BB962C8B-B14F-4D97-AF65-F5344CB8AC3E}">
        <p14:creationId xmlns:p14="http://schemas.microsoft.com/office/powerpoint/2010/main" val="29867814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Maquinarias ($ 2014)</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2" name="Imagen 1">
            <a:extLst>
              <a:ext uri="{FF2B5EF4-FFF2-40B4-BE49-F238E27FC236}">
                <a16:creationId xmlns:a16="http://schemas.microsoft.com/office/drawing/2014/main" id="{60C90B2E-0CD3-405A-A015-ECCFC31E01A3}"/>
              </a:ext>
            </a:extLst>
          </p:cNvPr>
          <p:cNvPicPr>
            <a:picLocks noChangeAspect="1"/>
          </p:cNvPicPr>
          <p:nvPr/>
        </p:nvPicPr>
        <p:blipFill>
          <a:blip r:embed="rId6"/>
          <a:stretch>
            <a:fillRect/>
          </a:stretch>
        </p:blipFill>
        <p:spPr>
          <a:xfrm>
            <a:off x="2340938" y="1170443"/>
            <a:ext cx="4509016" cy="2849505"/>
          </a:xfrm>
          <a:prstGeom prst="rect">
            <a:avLst/>
          </a:prstGeom>
        </p:spPr>
      </p:pic>
    </p:spTree>
    <p:extLst>
      <p:ext uri="{BB962C8B-B14F-4D97-AF65-F5344CB8AC3E}">
        <p14:creationId xmlns:p14="http://schemas.microsoft.com/office/powerpoint/2010/main" val="15755690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51FC6AFB-26D7-44E1-9093-D5DECEC6BC77}"/>
              </a:ext>
            </a:extLst>
          </p:cNvPr>
          <p:cNvGraphicFramePr>
            <a:graphicFrameLocks noChangeAspect="1"/>
          </p:cNvGraphicFramePr>
          <p:nvPr>
            <p:extLst>
              <p:ext uri="{D42A27DB-BD31-4B8C-83A1-F6EECF244321}">
                <p14:modId xmlns:p14="http://schemas.microsoft.com/office/powerpoint/2010/main" val="3986925833"/>
              </p:ext>
            </p:extLst>
          </p:nvPr>
        </p:nvGraphicFramePr>
        <p:xfrm>
          <a:off x="1559719" y="1209675"/>
          <a:ext cx="6024563" cy="2724150"/>
        </p:xfrm>
        <a:graphic>
          <a:graphicData uri="http://schemas.openxmlformats.org/presentationml/2006/ole">
            <mc:AlternateContent xmlns:mc="http://schemas.openxmlformats.org/markup-compatibility/2006">
              <mc:Choice xmlns:v="urn:schemas-microsoft-com:vml" Requires="v">
                <p:oleObj spid="_x0000_s6159" name="Worksheet" r:id="rId4" imgW="5476894" imgH="2476597" progId="Excel.Sheet.12">
                  <p:link updateAutomatic="1"/>
                </p:oleObj>
              </mc:Choice>
              <mc:Fallback>
                <p:oleObj name="Worksheet" r:id="rId4" imgW="5476894" imgH="2476597" progId="Excel.Sheet.12">
                  <p:link updateAutomatic="1"/>
                  <p:pic>
                    <p:nvPicPr>
                      <p:cNvPr id="0" name=""/>
                      <p:cNvPicPr/>
                      <p:nvPr/>
                    </p:nvPicPr>
                    <p:blipFill>
                      <a:blip r:embed="rId5"/>
                      <a:stretch>
                        <a:fillRect/>
                      </a:stretch>
                    </p:blipFill>
                    <p:spPr>
                      <a:xfrm>
                        <a:off x="1559719" y="1209675"/>
                        <a:ext cx="6024563" cy="2724150"/>
                      </a:xfrm>
                      <a:prstGeom prst="rect">
                        <a:avLst/>
                      </a:prstGeom>
                    </p:spPr>
                  </p:pic>
                </p:oleObj>
              </mc:Fallback>
            </mc:AlternateContent>
          </a:graphicData>
        </a:graphic>
      </p:graphicFrame>
      <p:pic>
        <p:nvPicPr>
          <p:cNvPr id="82" name="Google Shape;82;p16"/>
          <p:cNvPicPr preferRelativeResize="0"/>
          <p:nvPr/>
        </p:nvPicPr>
        <p:blipFill>
          <a:blip r:embed="rId6">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Equipos ($ 2014)</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7">
            <a:alphaModFix/>
          </a:blip>
          <a:srcRect l="21309"/>
          <a:stretch/>
        </p:blipFill>
        <p:spPr>
          <a:xfrm>
            <a:off x="0" y="-19200"/>
            <a:ext cx="1080075" cy="1133525"/>
          </a:xfrm>
          <a:prstGeom prst="rect">
            <a:avLst/>
          </a:prstGeom>
          <a:noFill/>
          <a:ln>
            <a:noFill/>
          </a:ln>
        </p:spPr>
      </p:pic>
      <p:sp>
        <p:nvSpPr>
          <p:cNvPr id="10" name="Flecha: curvada hacia la izquierda 9">
            <a:hlinkClick r:id="rId8"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Tree>
    <p:extLst>
      <p:ext uri="{BB962C8B-B14F-4D97-AF65-F5344CB8AC3E}">
        <p14:creationId xmlns:p14="http://schemas.microsoft.com/office/powerpoint/2010/main" val="22174124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Remuneraciones ($ 2013)</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pic>
        <p:nvPicPr>
          <p:cNvPr id="2" name="Imagen 1">
            <a:extLst>
              <a:ext uri="{FF2B5EF4-FFF2-40B4-BE49-F238E27FC236}">
                <a16:creationId xmlns:a16="http://schemas.microsoft.com/office/drawing/2014/main" id="{D4AA8E9B-90A6-4014-BA52-6B0B04AB87B6}"/>
              </a:ext>
            </a:extLst>
          </p:cNvPr>
          <p:cNvPicPr>
            <a:picLocks noChangeAspect="1"/>
          </p:cNvPicPr>
          <p:nvPr/>
        </p:nvPicPr>
        <p:blipFill>
          <a:blip r:embed="rId5"/>
          <a:stretch>
            <a:fillRect/>
          </a:stretch>
        </p:blipFill>
        <p:spPr>
          <a:xfrm>
            <a:off x="447579" y="1254726"/>
            <a:ext cx="8178502" cy="2727832"/>
          </a:xfrm>
          <a:prstGeom prst="rect">
            <a:avLst/>
          </a:prstGeom>
        </p:spPr>
      </p:pic>
      <p:sp>
        <p:nvSpPr>
          <p:cNvPr id="9" name="CuadroTexto 8">
            <a:hlinkClick r:id="rId6" action="ppaction://hlinksldjump"/>
            <a:extLst>
              <a:ext uri="{FF2B5EF4-FFF2-40B4-BE49-F238E27FC236}">
                <a16:creationId xmlns:a16="http://schemas.microsoft.com/office/drawing/2014/main" id="{0E701D9E-083B-4556-B503-B2289C035AFC}"/>
              </a:ext>
            </a:extLst>
          </p:cNvPr>
          <p:cNvSpPr txBox="1"/>
          <p:nvPr/>
        </p:nvSpPr>
        <p:spPr>
          <a:xfrm>
            <a:off x="8217876" y="4618893"/>
            <a:ext cx="797169" cy="246221"/>
          </a:xfrm>
          <a:prstGeom prst="rect">
            <a:avLst/>
          </a:prstGeom>
          <a:solidFill>
            <a:srgbClr val="544F52"/>
          </a:solidFill>
          <a:ln>
            <a:noFill/>
          </a:ln>
        </p:spPr>
        <p:txBody>
          <a:bodyPr wrap="square" rtlCol="0">
            <a:spAutoFit/>
          </a:bodyPr>
          <a:lstStyle/>
          <a:p>
            <a:pPr algn="ctr"/>
            <a:r>
              <a:rPr lang="es-CL" sz="1000" b="1" dirty="0">
                <a:solidFill>
                  <a:schemeClr val="bg1"/>
                </a:solidFill>
                <a:latin typeface="Lato Light" panose="020B0604020202020204" charset="0"/>
              </a:rPr>
              <a:t>siguiente</a:t>
            </a:r>
          </a:p>
        </p:txBody>
      </p:sp>
    </p:spTree>
    <p:extLst>
      <p:ext uri="{BB962C8B-B14F-4D97-AF65-F5344CB8AC3E}">
        <p14:creationId xmlns:p14="http://schemas.microsoft.com/office/powerpoint/2010/main" val="14337022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Efecto Precio y Cantidad Dotación ($ 2013)</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sp>
        <p:nvSpPr>
          <p:cNvPr id="10" name="Flecha: curvada hacia la izquierda 9">
            <a:hlinkClick r:id="rId5" action="ppaction://hlinksldjump"/>
            <a:extLst>
              <a:ext uri="{FF2B5EF4-FFF2-40B4-BE49-F238E27FC236}">
                <a16:creationId xmlns:a16="http://schemas.microsoft.com/office/drawing/2014/main" id="{32BD5EE5-0D2C-40F1-AEE9-999CDCF75B65}"/>
              </a:ext>
            </a:extLst>
          </p:cNvPr>
          <p:cNvSpPr/>
          <p:nvPr/>
        </p:nvSpPr>
        <p:spPr>
          <a:xfrm>
            <a:off x="8440615" y="4572000"/>
            <a:ext cx="375139" cy="443775"/>
          </a:xfrm>
          <a:prstGeom prst="curvedLeftArrow">
            <a:avLst/>
          </a:prstGeom>
          <a:solidFill>
            <a:srgbClr val="54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3" name="Imagen 2">
            <a:extLst>
              <a:ext uri="{FF2B5EF4-FFF2-40B4-BE49-F238E27FC236}">
                <a16:creationId xmlns:a16="http://schemas.microsoft.com/office/drawing/2014/main" id="{E5007BE1-B44A-4D4B-86FF-ABD87C8C27E8}"/>
              </a:ext>
            </a:extLst>
          </p:cNvPr>
          <p:cNvPicPr>
            <a:picLocks noChangeAspect="1"/>
          </p:cNvPicPr>
          <p:nvPr/>
        </p:nvPicPr>
        <p:blipFill>
          <a:blip r:embed="rId6"/>
          <a:stretch>
            <a:fillRect/>
          </a:stretch>
        </p:blipFill>
        <p:spPr>
          <a:xfrm>
            <a:off x="1211234" y="1561078"/>
            <a:ext cx="6651192" cy="2021342"/>
          </a:xfrm>
          <a:prstGeom prst="rect">
            <a:avLst/>
          </a:prstGeom>
        </p:spPr>
      </p:pic>
    </p:spTree>
    <p:extLst>
      <p:ext uri="{BB962C8B-B14F-4D97-AF65-F5344CB8AC3E}">
        <p14:creationId xmlns:p14="http://schemas.microsoft.com/office/powerpoint/2010/main" val="29291322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7239875" y="325675"/>
            <a:ext cx="1449426" cy="443775"/>
          </a:xfrm>
          <a:prstGeom prst="rect">
            <a:avLst/>
          </a:prstGeom>
          <a:noFill/>
          <a:ln>
            <a:noFill/>
          </a:ln>
        </p:spPr>
      </p:pic>
      <p:sp>
        <p:nvSpPr>
          <p:cNvPr id="83" name="Google Shape;83;p16"/>
          <p:cNvSpPr txBox="1"/>
          <p:nvPr/>
        </p:nvSpPr>
        <p:spPr>
          <a:xfrm>
            <a:off x="1146599" y="241100"/>
            <a:ext cx="6093275" cy="612900"/>
          </a:xfrm>
          <a:prstGeom prst="rect">
            <a:avLst/>
          </a:prstGeom>
          <a:noFill/>
          <a:ln>
            <a:noFill/>
          </a:ln>
        </p:spPr>
        <p:txBody>
          <a:bodyPr spcFirstLastPara="1" wrap="square" lIns="91425" tIns="91425" rIns="91425" bIns="91425" anchor="t" anchorCtr="0">
            <a:noAutofit/>
          </a:bodyPr>
          <a:lstStyle/>
          <a:p>
            <a:pPr>
              <a:lnSpc>
                <a:spcPct val="115000"/>
              </a:lnSpc>
            </a:pPr>
            <a:r>
              <a:rPr lang="es-ES" sz="1800" b="1" dirty="0">
                <a:solidFill>
                  <a:srgbClr val="544F52"/>
                </a:solidFill>
                <a:latin typeface="Lato Light" panose="020B0604020202020204" charset="0"/>
                <a:ea typeface="Lato Light"/>
                <a:cs typeface="Lato Light"/>
                <a:sym typeface="Lato Light"/>
              </a:rPr>
              <a:t>Remuneraciones ($ 2014)</a:t>
            </a:r>
            <a:endParaRPr sz="1800" b="1" dirty="0">
              <a:solidFill>
                <a:srgbClr val="544F52"/>
              </a:solidFill>
              <a:latin typeface="Lato Light"/>
              <a:ea typeface="Lato Light"/>
              <a:cs typeface="Lato Light"/>
              <a:sym typeface="Lato Light"/>
            </a:endParaRPr>
          </a:p>
          <a:p>
            <a:pPr marL="0" lvl="0" indent="21590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lnSpc>
                <a:spcPct val="115000"/>
              </a:lnSpc>
              <a:spcBef>
                <a:spcPts val="0"/>
              </a:spcBef>
              <a:spcAft>
                <a:spcPts val="0"/>
              </a:spcAft>
              <a:buNone/>
            </a:pPr>
            <a:endParaRPr sz="1800" b="1" dirty="0">
              <a:solidFill>
                <a:srgbClr val="544F52"/>
              </a:solidFill>
              <a:latin typeface="Lato Light"/>
              <a:ea typeface="Lato Light"/>
              <a:cs typeface="Lato Light"/>
              <a:sym typeface="Lato Light"/>
            </a:endParaRPr>
          </a:p>
          <a:p>
            <a:pPr marL="0" lvl="0" indent="0" algn="l" rtl="0">
              <a:spcBef>
                <a:spcPts val="0"/>
              </a:spcBef>
              <a:spcAft>
                <a:spcPts val="0"/>
              </a:spcAft>
              <a:buNone/>
            </a:pPr>
            <a:endParaRPr sz="1800" b="1" dirty="0">
              <a:solidFill>
                <a:srgbClr val="544F52"/>
              </a:solidFill>
              <a:latin typeface="Lato Light"/>
              <a:ea typeface="Lato Light"/>
              <a:cs typeface="Lato Light"/>
              <a:sym typeface="Lato Light"/>
            </a:endParaRPr>
          </a:p>
        </p:txBody>
      </p:sp>
      <p:cxnSp>
        <p:nvCxnSpPr>
          <p:cNvPr id="84" name="Google Shape;84;p16"/>
          <p:cNvCxnSpPr/>
          <p:nvPr/>
        </p:nvCxnSpPr>
        <p:spPr>
          <a:xfrm>
            <a:off x="1292800" y="854025"/>
            <a:ext cx="792300" cy="0"/>
          </a:xfrm>
          <a:prstGeom prst="straightConnector1">
            <a:avLst/>
          </a:prstGeom>
          <a:noFill/>
          <a:ln w="9525" cap="flat" cmpd="sng">
            <a:solidFill>
              <a:schemeClr val="dk2"/>
            </a:solidFill>
            <a:prstDash val="solid"/>
            <a:round/>
            <a:headEnd type="none" w="med" len="med"/>
            <a:tailEnd type="none" w="med" len="med"/>
          </a:ln>
        </p:spPr>
      </p:cxnSp>
      <p:pic>
        <p:nvPicPr>
          <p:cNvPr id="85" name="Google Shape;85;p16"/>
          <p:cNvPicPr preferRelativeResize="0"/>
          <p:nvPr/>
        </p:nvPicPr>
        <p:blipFill rotWithShape="1">
          <a:blip r:embed="rId4">
            <a:alphaModFix/>
          </a:blip>
          <a:srcRect l="21309"/>
          <a:stretch/>
        </p:blipFill>
        <p:spPr>
          <a:xfrm>
            <a:off x="0" y="-19200"/>
            <a:ext cx="1080075" cy="1133525"/>
          </a:xfrm>
          <a:prstGeom prst="rect">
            <a:avLst/>
          </a:prstGeom>
          <a:noFill/>
          <a:ln>
            <a:noFill/>
          </a:ln>
        </p:spPr>
      </p:pic>
      <p:pic>
        <p:nvPicPr>
          <p:cNvPr id="4" name="Imagen 3">
            <a:extLst>
              <a:ext uri="{FF2B5EF4-FFF2-40B4-BE49-F238E27FC236}">
                <a16:creationId xmlns:a16="http://schemas.microsoft.com/office/drawing/2014/main" id="{97946288-BE3F-4DD8-8298-7571630810C4}"/>
              </a:ext>
            </a:extLst>
          </p:cNvPr>
          <p:cNvPicPr>
            <a:picLocks noChangeAspect="1"/>
          </p:cNvPicPr>
          <p:nvPr/>
        </p:nvPicPr>
        <p:blipFill>
          <a:blip r:embed="rId5"/>
          <a:stretch>
            <a:fillRect/>
          </a:stretch>
        </p:blipFill>
        <p:spPr>
          <a:xfrm>
            <a:off x="403914" y="1124661"/>
            <a:ext cx="8312727" cy="3785127"/>
          </a:xfrm>
          <a:prstGeom prst="rect">
            <a:avLst/>
          </a:prstGeom>
        </p:spPr>
      </p:pic>
      <p:sp>
        <p:nvSpPr>
          <p:cNvPr id="10" name="CuadroTexto 9">
            <a:hlinkClick r:id="rId6" action="ppaction://hlinksldjump"/>
            <a:extLst>
              <a:ext uri="{FF2B5EF4-FFF2-40B4-BE49-F238E27FC236}">
                <a16:creationId xmlns:a16="http://schemas.microsoft.com/office/drawing/2014/main" id="{DCCD3747-E90C-4CC1-B869-8089057BC534}"/>
              </a:ext>
            </a:extLst>
          </p:cNvPr>
          <p:cNvSpPr txBox="1"/>
          <p:nvPr/>
        </p:nvSpPr>
        <p:spPr>
          <a:xfrm>
            <a:off x="8254111" y="4919138"/>
            <a:ext cx="724699" cy="184989"/>
          </a:xfrm>
          <a:prstGeom prst="rect">
            <a:avLst/>
          </a:prstGeom>
          <a:solidFill>
            <a:srgbClr val="544F52"/>
          </a:solidFill>
          <a:ln>
            <a:noFill/>
          </a:ln>
        </p:spPr>
        <p:txBody>
          <a:bodyPr wrap="square" rtlCol="0">
            <a:spAutoFit/>
          </a:bodyPr>
          <a:lstStyle/>
          <a:p>
            <a:pPr algn="ctr"/>
            <a:r>
              <a:rPr lang="es-CL" sz="1000" b="1" dirty="0">
                <a:solidFill>
                  <a:schemeClr val="bg1"/>
                </a:solidFill>
                <a:latin typeface="Lato Light" panose="020B0604020202020204" charset="0"/>
              </a:rPr>
              <a:t>siguiente</a:t>
            </a:r>
          </a:p>
        </p:txBody>
      </p:sp>
    </p:spTree>
    <p:extLst>
      <p:ext uri="{BB962C8B-B14F-4D97-AF65-F5344CB8AC3E}">
        <p14:creationId xmlns:p14="http://schemas.microsoft.com/office/powerpoint/2010/main" val="154620010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6306</TotalTime>
  <Words>8187</Words>
  <Application>Microsoft Office PowerPoint</Application>
  <PresentationFormat>Presentación en pantalla (16:9)</PresentationFormat>
  <Paragraphs>744</Paragraphs>
  <Slides>114</Slides>
  <Notes>114</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Vínculos</vt:lpstr>
      </vt:variant>
      <vt:variant>
        <vt:i4>3</vt:i4>
      </vt:variant>
      <vt:variant>
        <vt:lpstr>Títulos de diapositiva</vt:lpstr>
      </vt:variant>
      <vt:variant>
        <vt:i4>114</vt:i4>
      </vt:variant>
    </vt:vector>
  </HeadingPairs>
  <TitlesOfParts>
    <vt:vector size="124" baseType="lpstr">
      <vt:lpstr>Lato Light</vt:lpstr>
      <vt:lpstr>Verdana</vt:lpstr>
      <vt:lpstr>Arial</vt:lpstr>
      <vt:lpstr>Lato</vt:lpstr>
      <vt:lpstr>Lato Light</vt:lpstr>
      <vt:lpstr>Symbol</vt:lpstr>
      <vt:lpstr>Simple Light</vt:lpstr>
      <vt:lpstr>file:///C:\Users\Jaime\Desktop\Tablas%20Final.xlsx!N°23y24!F5C3:F30C26</vt:lpstr>
      <vt:lpstr>file:///C:\Users\Jaime\Desktop\Tablas.xlsx!N°1!F4C6:F6C7</vt:lpstr>
      <vt:lpstr>file:///C:\Users\Jaime\Desktop\SANTAR\Proyectos\Evaluación%20de%20Proyectos\Evaluación%20Ex-post\Ministerio%20de%20Desarrollo%20Social\Ev.%20Ex-post%20Proyectos%20Rellenos%20Sanitarios%20730566-16-LE18\Ev.%20Ex-Post%20Residuos%20Sólidos\06%20Informe%20Final\Respaldos\Caldera.xlsx!%20Equipos%20y%20Equipamiento!F7C2:F13C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dc:creator>
  <cp:lastModifiedBy>Silvia Montevilla</cp:lastModifiedBy>
  <cp:revision>223</cp:revision>
  <dcterms:modified xsi:type="dcterms:W3CDTF">2020-09-11T14:57:52Z</dcterms:modified>
</cp:coreProperties>
</file>